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73" r:id="rId5"/>
    <p:sldId id="267" r:id="rId6"/>
    <p:sldId id="268" r:id="rId7"/>
    <p:sldId id="257" r:id="rId8"/>
    <p:sldId id="288" r:id="rId9"/>
    <p:sldId id="285" r:id="rId10"/>
    <p:sldId id="289" r:id="rId11"/>
    <p:sldId id="286" r:id="rId12"/>
    <p:sldId id="287" r:id="rId13"/>
    <p:sldId id="274" r:id="rId14"/>
  </p:sldIdLst>
  <p:sldSz cx="12192000" cy="6858000"/>
  <p:notesSz cx="6889750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2ABD7-A9A0-48EC-8AA2-930FE7C6CAEE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1800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09030-8AEB-42CE-A92B-AE0C7C4B0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712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E3D53-F8B7-45E0-90D1-F100F4F4E9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714DFF-6B7E-4C49-9416-396FB67E6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26CD2-32AB-4B76-AD80-724099DBB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1E43-716E-479B-B167-2B4C828917CD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B4807-A8AC-4109-A6B5-51DAD7DF3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79540-4513-42F4-859E-F69CC9060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91E4-A653-471A-A253-C1338809B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056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EC06E-103E-4962-A6E5-2CFBC23A4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A7695E-BB56-488D-BF6D-BF07672A00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106F8-524A-41DC-81E0-FCBAA53E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1E43-716E-479B-B167-2B4C828917CD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216C9-882B-4FAF-B811-5DEEF8FC2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6D9F4-4849-4C51-84E0-44A3589AF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91E4-A653-471A-A253-C1338809B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8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007094-5B0C-4510-95F0-0BAE7A556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523B29-8527-4499-B8D7-74301978C1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26837-2FA3-4549-8FD0-A44DDC5FF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1E43-716E-479B-B167-2B4C828917CD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841E8-092E-454C-9863-B0AEDAF37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D6DD3-C698-4E04-BDE3-03B66C3D0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91E4-A653-471A-A253-C1338809B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17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BA3C3-60F1-4999-BBD7-0610B771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D5DDA-FA6C-4BAF-A1EE-329EE535F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57D0C-A2E6-4C6A-AFC0-0B87BFE12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1E43-716E-479B-B167-2B4C828917CD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748EC-0BCD-4663-93A1-8F3492E1F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43EF8-DC66-49AC-9C8A-7A35AA158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91E4-A653-471A-A253-C1338809B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23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6288C-2A4D-4410-B6DF-980B873BF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31504-F305-4D1D-94C9-A9AF6DC8E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39807-D5D2-4C9D-A943-BCCFFE01E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1E43-716E-479B-B167-2B4C828917CD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1067A-1065-45DB-A7C3-D9055E528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8D651-72F6-425D-AEFD-369E60C79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91E4-A653-471A-A253-C1338809B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220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0FF82-13DB-41F9-A3AB-557CD4FBF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38CBB-2591-423C-87DD-E07C2EDE44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F83FB4-A749-46AA-A829-D398C784D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2E942E-0616-447A-829B-31D6A4675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1E43-716E-479B-B167-2B4C828917CD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55F512-58C4-4932-A0A0-55009079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6C3521-C61D-4984-A9B5-C3CC90FEE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91E4-A653-471A-A253-C1338809B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087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BD82F-CAAB-4FB5-BA4C-8594241B5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B2D2A-CAD1-4C49-A5C4-8668C5B13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CBC7D2-72AF-4341-932C-DB1889ADD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CB2E08-6294-468F-A22F-F8F91A1B98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A8DEB0-A691-4D1C-AEC3-A078CF1D40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45B8A5-B114-4DAD-B93E-5C03DFB48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1E43-716E-479B-B167-2B4C828917CD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C047C-A06C-439A-A340-893B3D282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116F01-68EE-4E08-8BD6-40619DDB9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91E4-A653-471A-A253-C1338809B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89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AC07D-17CA-462D-A68C-4B703816A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2AFC84-CF72-4DC6-9CA5-BF0C06972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1E43-716E-479B-B167-2B4C828917CD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A44A8-6FC7-4E2F-BCD6-24050E547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3F1CA-5B90-4557-A030-1BE543895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91E4-A653-471A-A253-C1338809B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78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A8AA04-FFB1-4B41-9B67-3E066EAA3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1E43-716E-479B-B167-2B4C828917CD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3376EC-625A-409D-9AFB-0484371C8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02A0A-7268-42E7-9670-04F554EA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91E4-A653-471A-A253-C1338809B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733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14B8A-F057-4E6B-A770-82E749B69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C3DEE-8799-45C7-8037-A2FB337FB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14A315-BC23-4476-9424-B668B538D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32626B-E990-42A8-96A5-941224D3D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1E43-716E-479B-B167-2B4C828917CD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B495BB-8337-4A79-830A-D3BFA0E25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1FB098-F938-4D60-AF99-712FA58F2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91E4-A653-471A-A253-C1338809B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932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DA5F-3D24-4AE5-8852-319512542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103C04-33D0-4DFB-A6ED-F711C00943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173D91-42F0-4BFF-96CC-C71E0D714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C3FFFA-53BC-4433-9905-FFC0788E4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1E43-716E-479B-B167-2B4C828917CD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2C999-2D8A-4B96-BEC1-75EF232EC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86FCD6-2473-46D2-BF48-919DE6767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91E4-A653-471A-A253-C1338809B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017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178209-EB32-4A51-8453-A6B3A810B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14854-D28B-496F-BEF3-F2C9AA297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182D0-B00E-4D27-972B-4260937BE6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11E43-716E-479B-B167-2B4C828917CD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61BFC-0B6F-4CEF-B21F-83A36894FC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C99A-C139-4A40-914F-7B66AF35B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91E4-A653-471A-A253-C1338809B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6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dna strand&#10;&#10;Description automatically generated with low confidence">
            <a:extLst>
              <a:ext uri="{FF2B5EF4-FFF2-40B4-BE49-F238E27FC236}">
                <a16:creationId xmlns:a16="http://schemas.microsoft.com/office/drawing/2014/main" id="{69E83659-E891-4BEA-A761-3F529596A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4CC09FC-2CFE-406E-8D70-452E0D301815}"/>
              </a:ext>
            </a:extLst>
          </p:cNvPr>
          <p:cNvSpPr txBox="1">
            <a:spLocks/>
          </p:cNvSpPr>
          <p:nvPr/>
        </p:nvSpPr>
        <p:spPr>
          <a:xfrm>
            <a:off x="-1" y="1546433"/>
            <a:ext cx="6917633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Careers in Academic Psychiatry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E313501-0F08-43EE-997B-35F50B40F2AB}"/>
              </a:ext>
            </a:extLst>
          </p:cNvPr>
          <p:cNvSpPr txBox="1">
            <a:spLocks/>
          </p:cNvSpPr>
          <p:nvPr/>
        </p:nvSpPr>
        <p:spPr>
          <a:xfrm>
            <a:off x="1" y="3602037"/>
            <a:ext cx="6917634" cy="21229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Jo Doherty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Consultant Child and Adolescent Psychiatrist </a:t>
            </a:r>
          </a:p>
          <a:p>
            <a:pPr marL="0" indent="0" algn="ctr">
              <a:buNone/>
            </a:pPr>
            <a:r>
              <a:rPr lang="en-GB" dirty="0"/>
              <a:t>Honorary Senior Research Fellow</a:t>
            </a:r>
          </a:p>
          <a:p>
            <a:pPr marL="0" indent="0" algn="ctr">
              <a:buNone/>
            </a:pPr>
            <a:r>
              <a:rPr lang="en-GB" dirty="0"/>
              <a:t>Cardiff &amp; Vale University Health Board </a:t>
            </a:r>
          </a:p>
          <a:p>
            <a:pPr marL="0" indent="0" algn="ctr">
              <a:buNone/>
            </a:pPr>
            <a:r>
              <a:rPr lang="en-GB" dirty="0"/>
              <a:t>Cardiff University</a:t>
            </a:r>
          </a:p>
        </p:txBody>
      </p:sp>
    </p:spTree>
    <p:extLst>
      <p:ext uri="{BB962C8B-B14F-4D97-AF65-F5344CB8AC3E}">
        <p14:creationId xmlns:p14="http://schemas.microsoft.com/office/powerpoint/2010/main" val="190452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34"/>
    </mc:Choice>
    <mc:Fallback xmlns="">
      <p:transition spd="slow" advTm="1913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dna strand&#10;&#10;Description automatically generated with low confidence">
            <a:extLst>
              <a:ext uri="{FF2B5EF4-FFF2-40B4-BE49-F238E27FC236}">
                <a16:creationId xmlns:a16="http://schemas.microsoft.com/office/drawing/2014/main" id="{473F9E7A-40B2-6246-6B10-32C42B09E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58FB1A-9512-B6C9-261B-FE31C3879F29}"/>
              </a:ext>
            </a:extLst>
          </p:cNvPr>
          <p:cNvSpPr txBox="1"/>
          <p:nvPr/>
        </p:nvSpPr>
        <p:spPr>
          <a:xfrm>
            <a:off x="601134" y="3317084"/>
            <a:ext cx="429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42C51"/>
                </a:solidFill>
              </a:rPr>
              <a:t>Thank you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EDD3AF-AD23-3E4E-A102-5809A08D4373}"/>
              </a:ext>
            </a:extLst>
          </p:cNvPr>
          <p:cNvSpPr txBox="1"/>
          <p:nvPr/>
        </p:nvSpPr>
        <p:spPr>
          <a:xfrm>
            <a:off x="601134" y="2656861"/>
            <a:ext cx="429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142C51"/>
                </a:solidFill>
              </a:rPr>
              <a:t>Diolch</a:t>
            </a:r>
            <a:r>
              <a:rPr lang="en-US" sz="3600" b="1" dirty="0">
                <a:solidFill>
                  <a:srgbClr val="142C51"/>
                </a:solidFill>
              </a:rPr>
              <a:t> </a:t>
            </a:r>
            <a:r>
              <a:rPr lang="en-US" sz="3600" b="1" dirty="0" err="1">
                <a:solidFill>
                  <a:srgbClr val="142C51"/>
                </a:solidFill>
              </a:rPr>
              <a:t>yn</a:t>
            </a:r>
            <a:r>
              <a:rPr lang="en-US" sz="3600" b="1" dirty="0">
                <a:solidFill>
                  <a:srgbClr val="142C51"/>
                </a:solidFill>
              </a:rPr>
              <a:t> </a:t>
            </a:r>
            <a:r>
              <a:rPr lang="en-US" sz="3600" b="1" dirty="0" err="1">
                <a:solidFill>
                  <a:srgbClr val="142C51"/>
                </a:solidFill>
              </a:rPr>
              <a:t>fawr</a:t>
            </a:r>
            <a:endParaRPr lang="en-US" sz="3600" b="1" dirty="0">
              <a:solidFill>
                <a:srgbClr val="142C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64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5"/>
    </mc:Choice>
    <mc:Fallback xmlns="">
      <p:transition spd="slow" advTm="530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E3814-34BD-4267-9F2C-A02BC93D6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EE046-A8D7-4BD1-B5EE-82D5C204C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Research opportunities in psychiatry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Clinical academic career pathways</a:t>
            </a:r>
          </a:p>
          <a:p>
            <a:endParaRPr lang="en-GB" dirty="0"/>
          </a:p>
          <a:p>
            <a:r>
              <a:rPr lang="en-GB" dirty="0"/>
              <a:t>My career journey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Hints and tips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Questions</a:t>
            </a:r>
          </a:p>
          <a:p>
            <a:endParaRPr lang="en-GB" dirty="0"/>
          </a:p>
          <a:p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ED6101-F649-4265-81BD-22A3A73E0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590" y="2490274"/>
            <a:ext cx="5525271" cy="36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3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50"/>
    </mc:Choice>
    <mc:Fallback xmlns="">
      <p:transition spd="slow" advTm="2525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BD26E-59F8-4798-B7AE-C958E02EE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Research opportunities in psychiatry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87777-B1F5-43B2-8732-600CF0A05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48130" cy="4351338"/>
          </a:xfrm>
        </p:spPr>
        <p:txBody>
          <a:bodyPr>
            <a:normAutofit/>
          </a:bodyPr>
          <a:lstStyle/>
          <a:p>
            <a:r>
              <a:rPr lang="en-GB" dirty="0"/>
              <a:t>Taster days/weeks</a:t>
            </a:r>
          </a:p>
          <a:p>
            <a:r>
              <a:rPr lang="en-GB" dirty="0"/>
              <a:t>Summer schools</a:t>
            </a:r>
          </a:p>
          <a:p>
            <a:r>
              <a:rPr lang="en-GB" dirty="0"/>
              <a:t>Special interest days</a:t>
            </a:r>
          </a:p>
          <a:p>
            <a:r>
              <a:rPr lang="en-GB" dirty="0"/>
              <a:t>Conferences and courses</a:t>
            </a:r>
          </a:p>
          <a:p>
            <a:r>
              <a:rPr lang="en-GB" dirty="0"/>
              <a:t>Stand alone research projects</a:t>
            </a:r>
          </a:p>
          <a:p>
            <a:r>
              <a:rPr lang="en-GB" dirty="0"/>
              <a:t>Formal research training e.g. research training fellowships, MD/PhD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859697-2A32-475E-A07F-536A5DB57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36460"/>
            <a:ext cx="5715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4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21"/>
    </mc:Choice>
    <mc:Fallback xmlns="">
      <p:transition spd="slow" advTm="6032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59C03-8B8B-4D4D-9D5F-6410C5D4B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369"/>
            <a:ext cx="10515600" cy="1325563"/>
          </a:xfrm>
        </p:spPr>
        <p:txBody>
          <a:bodyPr/>
          <a:lstStyle/>
          <a:p>
            <a:r>
              <a:rPr lang="en-GB" b="1" dirty="0"/>
              <a:t>Clinical academic career pathways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AD433-BF36-40C8-B705-547A82FBD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6" y="1915215"/>
            <a:ext cx="4305300" cy="4351338"/>
          </a:xfrm>
        </p:spPr>
        <p:txBody>
          <a:bodyPr>
            <a:normAutofit lnSpcReduction="10000"/>
          </a:bodyPr>
          <a:lstStyle/>
          <a:p>
            <a:r>
              <a:rPr lang="en-GB" sz="2200" dirty="0"/>
              <a:t>Academic foundation programme</a:t>
            </a:r>
          </a:p>
          <a:p>
            <a:endParaRPr lang="en-GB" sz="2200" dirty="0"/>
          </a:p>
          <a:p>
            <a:r>
              <a:rPr lang="en-GB" sz="2200" dirty="0"/>
              <a:t>Academic clinical fellowships</a:t>
            </a:r>
          </a:p>
          <a:p>
            <a:endParaRPr lang="en-GB" sz="2200" dirty="0"/>
          </a:p>
          <a:p>
            <a:r>
              <a:rPr lang="en-GB" sz="2200" dirty="0"/>
              <a:t>Clinical lectureships</a:t>
            </a:r>
          </a:p>
          <a:p>
            <a:endParaRPr lang="en-GB" sz="2200" dirty="0"/>
          </a:p>
          <a:p>
            <a:r>
              <a:rPr lang="en-GB" sz="2200" dirty="0"/>
              <a:t>Integrated clinical academic training e.g. Wales Clinical Academic Track</a:t>
            </a:r>
          </a:p>
          <a:p>
            <a:endParaRPr lang="en-GB" sz="2200" dirty="0"/>
          </a:p>
          <a:p>
            <a:r>
              <a:rPr lang="en-GB" sz="2200" dirty="0"/>
              <a:t>Many alternatives….</a:t>
            </a:r>
          </a:p>
          <a:p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endParaRPr lang="en-GB" b="1" dirty="0"/>
          </a:p>
          <a:p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9E0E8C-5EA1-4075-967B-6A6E104FF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646" y="2231942"/>
            <a:ext cx="7887801" cy="316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15"/>
    </mc:Choice>
    <mc:Fallback xmlns="">
      <p:transition spd="slow" advTm="4231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52B87-C3E5-4F23-828F-C089812A4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My career journey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B845CC5-708D-49DB-9119-AC855FAF63E9}"/>
              </a:ext>
            </a:extLst>
          </p:cNvPr>
          <p:cNvSpPr/>
          <p:nvPr/>
        </p:nvSpPr>
        <p:spPr>
          <a:xfrm>
            <a:off x="1152939" y="3684103"/>
            <a:ext cx="9886122" cy="7818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4476B7-4A72-434A-9A84-8532BE08163D}"/>
              </a:ext>
            </a:extLst>
          </p:cNvPr>
          <p:cNvSpPr txBox="1"/>
          <p:nvPr/>
        </p:nvSpPr>
        <p:spPr>
          <a:xfrm>
            <a:off x="1219800" y="3888651"/>
            <a:ext cx="71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2000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006AF0-0CDC-48ED-9077-9708662697F1}"/>
              </a:ext>
            </a:extLst>
          </p:cNvPr>
          <p:cNvSpPr txBox="1"/>
          <p:nvPr/>
        </p:nvSpPr>
        <p:spPr>
          <a:xfrm>
            <a:off x="2537610" y="3888651"/>
            <a:ext cx="71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2003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4D7161-7105-4EE9-9B5D-1C131AF5F291}"/>
              </a:ext>
            </a:extLst>
          </p:cNvPr>
          <p:cNvSpPr txBox="1"/>
          <p:nvPr/>
        </p:nvSpPr>
        <p:spPr>
          <a:xfrm>
            <a:off x="3363866" y="3894415"/>
            <a:ext cx="71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2006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721C01-0D92-4811-8B3D-A8C7F0363C8D}"/>
              </a:ext>
            </a:extLst>
          </p:cNvPr>
          <p:cNvSpPr txBox="1"/>
          <p:nvPr/>
        </p:nvSpPr>
        <p:spPr>
          <a:xfrm>
            <a:off x="4285983" y="3888651"/>
            <a:ext cx="71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2008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353162-F119-4EC6-BA71-7DA5FC817886}"/>
              </a:ext>
            </a:extLst>
          </p:cNvPr>
          <p:cNvSpPr txBox="1"/>
          <p:nvPr/>
        </p:nvSpPr>
        <p:spPr>
          <a:xfrm>
            <a:off x="5205316" y="3888651"/>
            <a:ext cx="71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2010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F504ED-CF25-410D-B574-E34518469CAF}"/>
              </a:ext>
            </a:extLst>
          </p:cNvPr>
          <p:cNvSpPr txBox="1"/>
          <p:nvPr/>
        </p:nvSpPr>
        <p:spPr>
          <a:xfrm>
            <a:off x="6314304" y="3888651"/>
            <a:ext cx="71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2013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0BC47B-297E-44C5-8E1F-629CCA7C9DC3}"/>
              </a:ext>
            </a:extLst>
          </p:cNvPr>
          <p:cNvSpPr txBox="1"/>
          <p:nvPr/>
        </p:nvSpPr>
        <p:spPr>
          <a:xfrm>
            <a:off x="7502088" y="3888651"/>
            <a:ext cx="981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2018/19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3DF82A-C852-47F4-A1E8-CF7EC6A6459F}"/>
              </a:ext>
            </a:extLst>
          </p:cNvPr>
          <p:cNvSpPr txBox="1"/>
          <p:nvPr/>
        </p:nvSpPr>
        <p:spPr>
          <a:xfrm>
            <a:off x="8775016" y="3892689"/>
            <a:ext cx="71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187334-B755-450B-9793-46FB6A84130E}"/>
              </a:ext>
            </a:extLst>
          </p:cNvPr>
          <p:cNvSpPr txBox="1"/>
          <p:nvPr/>
        </p:nvSpPr>
        <p:spPr>
          <a:xfrm>
            <a:off x="9648003" y="3891825"/>
            <a:ext cx="98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Present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9901147-A1CE-4CFE-9878-810B857480D9}"/>
              </a:ext>
            </a:extLst>
          </p:cNvPr>
          <p:cNvSpPr txBox="1"/>
          <p:nvPr/>
        </p:nvSpPr>
        <p:spPr>
          <a:xfrm>
            <a:off x="1139687" y="5062330"/>
            <a:ext cx="169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Medical school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C1F2C2-156B-4DD7-A17E-C127A8B467F6}"/>
              </a:ext>
            </a:extLst>
          </p:cNvPr>
          <p:cNvSpPr txBox="1"/>
          <p:nvPr/>
        </p:nvSpPr>
        <p:spPr>
          <a:xfrm>
            <a:off x="2687123" y="4609929"/>
            <a:ext cx="455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63465E-5901-4D7A-93E6-E92E934D0912}"/>
              </a:ext>
            </a:extLst>
          </p:cNvPr>
          <p:cNvSpPr txBox="1"/>
          <p:nvPr/>
        </p:nvSpPr>
        <p:spPr>
          <a:xfrm>
            <a:off x="3506956" y="5062330"/>
            <a:ext cx="572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AFP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A1B7A8-3120-40A1-85A7-C1538D2C6D80}"/>
              </a:ext>
            </a:extLst>
          </p:cNvPr>
          <p:cNvSpPr txBox="1"/>
          <p:nvPr/>
        </p:nvSpPr>
        <p:spPr>
          <a:xfrm>
            <a:off x="4376150" y="4692998"/>
            <a:ext cx="572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ACF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1C345E4-8457-437E-8CD8-3BB8B5116CBE}"/>
              </a:ext>
            </a:extLst>
          </p:cNvPr>
          <p:cNvSpPr txBox="1"/>
          <p:nvPr/>
        </p:nvSpPr>
        <p:spPr>
          <a:xfrm>
            <a:off x="5276890" y="5062330"/>
            <a:ext cx="819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WCAT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95E185-D5D4-45EB-A25E-B645CD908310}"/>
              </a:ext>
            </a:extLst>
          </p:cNvPr>
          <p:cNvSpPr txBox="1"/>
          <p:nvPr/>
        </p:nvSpPr>
        <p:spPr>
          <a:xfrm>
            <a:off x="6139501" y="4554498"/>
            <a:ext cx="118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Wellcome</a:t>
            </a:r>
            <a:r>
              <a:rPr lang="en-GB" b="1" dirty="0"/>
              <a:t> Trust CRTF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C2EA99-38AE-478A-B1EE-8557BA480A83}"/>
              </a:ext>
            </a:extLst>
          </p:cNvPr>
          <p:cNvSpPr txBox="1"/>
          <p:nvPr/>
        </p:nvSpPr>
        <p:spPr>
          <a:xfrm>
            <a:off x="7278567" y="4799879"/>
            <a:ext cx="1696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PhD</a:t>
            </a:r>
          </a:p>
          <a:p>
            <a:pPr algn="ctr"/>
            <a:r>
              <a:rPr lang="en-GB" b="1" dirty="0"/>
              <a:t>CAMHS training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490C35-207D-49B7-94A8-1AADF2829517}"/>
              </a:ext>
            </a:extLst>
          </p:cNvPr>
          <p:cNvSpPr txBox="1"/>
          <p:nvPr/>
        </p:nvSpPr>
        <p:spPr>
          <a:xfrm>
            <a:off x="8929547" y="4532279"/>
            <a:ext cx="575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CCT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C61C4CD-FAD6-40E8-B518-ACF04B5B1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39" y="2052243"/>
            <a:ext cx="1981477" cy="133368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90D9880-571B-44A8-A58F-76D735C3B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838" y="2052243"/>
            <a:ext cx="1657581" cy="133368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8065809-396B-4D67-8D69-AAA88A5F3B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51" y="2057948"/>
            <a:ext cx="1981477" cy="133368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5E77C4F-8006-4C2B-AAF7-5FFE9A841F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991" y="2052243"/>
            <a:ext cx="1695687" cy="133368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3BAB090-9CF7-4DE8-9F25-11114B46FF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189" y="2059790"/>
            <a:ext cx="2010056" cy="133368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CFC509A-00A0-43DF-8373-6A6C8C9394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958" y="2061769"/>
            <a:ext cx="1771897" cy="132416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3D52568-F172-425E-B0ED-864CA80A45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05" y="2057209"/>
            <a:ext cx="1857634" cy="137179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A164E86-7FC6-4A34-9F73-6DF349CA67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496" y="2048471"/>
            <a:ext cx="1838582" cy="129558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9267C48-1DBF-4B6D-B142-43596A0AE4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626" y="2058927"/>
            <a:ext cx="1295581" cy="12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9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4FFE9-631B-4CF1-A093-D1C014D67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My career journey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5B040-EFD9-4494-8644-5C4E4E49C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6519"/>
            <a:ext cx="10515600" cy="5168348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/>
              <a:t>Consultant Child and Psychiatrist</a:t>
            </a:r>
          </a:p>
          <a:p>
            <a:pPr lvl="1"/>
            <a:r>
              <a:rPr lang="en-GB" dirty="0"/>
              <a:t>Medical input to a specialist service for children with intellectual disability</a:t>
            </a:r>
          </a:p>
          <a:p>
            <a:pPr lvl="1"/>
            <a:r>
              <a:rPr lang="en-GB" dirty="0"/>
              <a:t>All Wales 22q11.2 multidisciplinary clinic</a:t>
            </a:r>
          </a:p>
          <a:p>
            <a:pPr lvl="1"/>
            <a:r>
              <a:rPr lang="en-GB" dirty="0"/>
              <a:t>All Wales Psychiatric Genomics Service</a:t>
            </a:r>
          </a:p>
          <a:p>
            <a:r>
              <a:rPr lang="en-GB" b="1" dirty="0"/>
              <a:t>Honorary Senior Research Fellow </a:t>
            </a:r>
          </a:p>
          <a:p>
            <a:pPr lvl="1"/>
            <a:r>
              <a:rPr lang="en-GB" dirty="0"/>
              <a:t>Research: Studies of children and young adults with high-risk genetic syndromes</a:t>
            </a:r>
          </a:p>
          <a:p>
            <a:pPr lvl="1"/>
            <a:r>
              <a:rPr lang="en-GB" dirty="0"/>
              <a:t>Teaching: Undergraduate and postgraduate</a:t>
            </a:r>
          </a:p>
          <a:p>
            <a:r>
              <a:rPr lang="en-GB" b="1" dirty="0"/>
              <a:t>Genomics Education England</a:t>
            </a:r>
          </a:p>
          <a:p>
            <a:pPr lvl="1"/>
            <a:r>
              <a:rPr lang="en-GB" dirty="0"/>
              <a:t>Development of educational resources for clinicians</a:t>
            </a:r>
          </a:p>
          <a:p>
            <a:r>
              <a:rPr lang="en-GB" b="1" dirty="0"/>
              <a:t>Committees/Royal Colleges</a:t>
            </a:r>
          </a:p>
          <a:p>
            <a:pPr lvl="1"/>
            <a:r>
              <a:rPr lang="en-GB" dirty="0"/>
              <a:t>CAPSS</a:t>
            </a:r>
          </a:p>
          <a:p>
            <a:pPr lvl="1"/>
            <a:r>
              <a:rPr lang="en-GB" dirty="0"/>
              <a:t>BPSU</a:t>
            </a:r>
          </a:p>
          <a:p>
            <a:pPr lvl="1"/>
            <a:r>
              <a:rPr lang="en-GB" dirty="0"/>
              <a:t>Study steering groups</a:t>
            </a:r>
          </a:p>
          <a:p>
            <a:endParaRPr lang="en-GB" dirty="0"/>
          </a:p>
          <a:p>
            <a:r>
              <a:rPr lang="en-GB" b="1" dirty="0">
                <a:solidFill>
                  <a:srgbClr val="FF0000"/>
                </a:solidFill>
              </a:rPr>
              <a:t>Never (ever) bored!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263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52B87-C3E5-4F23-828F-C089812A4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My career journey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B845CC5-708D-49DB-9119-AC855FAF63E9}"/>
              </a:ext>
            </a:extLst>
          </p:cNvPr>
          <p:cNvSpPr/>
          <p:nvPr/>
        </p:nvSpPr>
        <p:spPr>
          <a:xfrm>
            <a:off x="1152939" y="3684103"/>
            <a:ext cx="9886122" cy="7818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4476B7-4A72-434A-9A84-8532BE08163D}"/>
              </a:ext>
            </a:extLst>
          </p:cNvPr>
          <p:cNvSpPr txBox="1"/>
          <p:nvPr/>
        </p:nvSpPr>
        <p:spPr>
          <a:xfrm>
            <a:off x="1219800" y="3888651"/>
            <a:ext cx="71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2000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006AF0-0CDC-48ED-9077-9708662697F1}"/>
              </a:ext>
            </a:extLst>
          </p:cNvPr>
          <p:cNvSpPr txBox="1"/>
          <p:nvPr/>
        </p:nvSpPr>
        <p:spPr>
          <a:xfrm>
            <a:off x="2537610" y="3888651"/>
            <a:ext cx="71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2003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4D7161-7105-4EE9-9B5D-1C131AF5F291}"/>
              </a:ext>
            </a:extLst>
          </p:cNvPr>
          <p:cNvSpPr txBox="1"/>
          <p:nvPr/>
        </p:nvSpPr>
        <p:spPr>
          <a:xfrm>
            <a:off x="3363866" y="3894415"/>
            <a:ext cx="71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2006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721C01-0D92-4811-8B3D-A8C7F0363C8D}"/>
              </a:ext>
            </a:extLst>
          </p:cNvPr>
          <p:cNvSpPr txBox="1"/>
          <p:nvPr/>
        </p:nvSpPr>
        <p:spPr>
          <a:xfrm>
            <a:off x="4285983" y="3888651"/>
            <a:ext cx="71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2008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353162-F119-4EC6-BA71-7DA5FC817886}"/>
              </a:ext>
            </a:extLst>
          </p:cNvPr>
          <p:cNvSpPr txBox="1"/>
          <p:nvPr/>
        </p:nvSpPr>
        <p:spPr>
          <a:xfrm>
            <a:off x="5205316" y="3888651"/>
            <a:ext cx="71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2010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F504ED-CF25-410D-B574-E34518469CAF}"/>
              </a:ext>
            </a:extLst>
          </p:cNvPr>
          <p:cNvSpPr txBox="1"/>
          <p:nvPr/>
        </p:nvSpPr>
        <p:spPr>
          <a:xfrm>
            <a:off x="6314304" y="3888651"/>
            <a:ext cx="71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2013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0BC47B-297E-44C5-8E1F-629CCA7C9DC3}"/>
              </a:ext>
            </a:extLst>
          </p:cNvPr>
          <p:cNvSpPr txBox="1"/>
          <p:nvPr/>
        </p:nvSpPr>
        <p:spPr>
          <a:xfrm>
            <a:off x="7502088" y="3888651"/>
            <a:ext cx="981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2018/19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3DF82A-C852-47F4-A1E8-CF7EC6A6459F}"/>
              </a:ext>
            </a:extLst>
          </p:cNvPr>
          <p:cNvSpPr txBox="1"/>
          <p:nvPr/>
        </p:nvSpPr>
        <p:spPr>
          <a:xfrm>
            <a:off x="8775016" y="3892689"/>
            <a:ext cx="71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187334-B755-450B-9793-46FB6A84130E}"/>
              </a:ext>
            </a:extLst>
          </p:cNvPr>
          <p:cNvSpPr txBox="1"/>
          <p:nvPr/>
        </p:nvSpPr>
        <p:spPr>
          <a:xfrm>
            <a:off x="9648003" y="3891825"/>
            <a:ext cx="98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Present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9901147-A1CE-4CFE-9878-810B857480D9}"/>
              </a:ext>
            </a:extLst>
          </p:cNvPr>
          <p:cNvSpPr txBox="1"/>
          <p:nvPr/>
        </p:nvSpPr>
        <p:spPr>
          <a:xfrm>
            <a:off x="437322" y="5062330"/>
            <a:ext cx="169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Medical school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C1F2C2-156B-4DD7-A17E-C127A8B467F6}"/>
              </a:ext>
            </a:extLst>
          </p:cNvPr>
          <p:cNvSpPr txBox="1"/>
          <p:nvPr/>
        </p:nvSpPr>
        <p:spPr>
          <a:xfrm>
            <a:off x="2687123" y="4609929"/>
            <a:ext cx="455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63465E-5901-4D7A-93E6-E92E934D0912}"/>
              </a:ext>
            </a:extLst>
          </p:cNvPr>
          <p:cNvSpPr txBox="1"/>
          <p:nvPr/>
        </p:nvSpPr>
        <p:spPr>
          <a:xfrm>
            <a:off x="3506956" y="5062330"/>
            <a:ext cx="572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AFP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A1B7A8-3120-40A1-85A7-C1538D2C6D80}"/>
              </a:ext>
            </a:extLst>
          </p:cNvPr>
          <p:cNvSpPr txBox="1"/>
          <p:nvPr/>
        </p:nvSpPr>
        <p:spPr>
          <a:xfrm>
            <a:off x="4376150" y="4692998"/>
            <a:ext cx="572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ACF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1C345E4-8457-437E-8CD8-3BB8B5116CBE}"/>
              </a:ext>
            </a:extLst>
          </p:cNvPr>
          <p:cNvSpPr txBox="1"/>
          <p:nvPr/>
        </p:nvSpPr>
        <p:spPr>
          <a:xfrm>
            <a:off x="5276890" y="5062330"/>
            <a:ext cx="819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WCAT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95E185-D5D4-45EB-A25E-B645CD908310}"/>
              </a:ext>
            </a:extLst>
          </p:cNvPr>
          <p:cNvSpPr txBox="1"/>
          <p:nvPr/>
        </p:nvSpPr>
        <p:spPr>
          <a:xfrm>
            <a:off x="6139501" y="4554498"/>
            <a:ext cx="118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Wellcome</a:t>
            </a:r>
            <a:r>
              <a:rPr lang="en-GB" b="1" dirty="0"/>
              <a:t> Trust CRTF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C2EA99-38AE-478A-B1EE-8557BA480A83}"/>
              </a:ext>
            </a:extLst>
          </p:cNvPr>
          <p:cNvSpPr txBox="1"/>
          <p:nvPr/>
        </p:nvSpPr>
        <p:spPr>
          <a:xfrm>
            <a:off x="7278567" y="4799879"/>
            <a:ext cx="1696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PhD</a:t>
            </a:r>
          </a:p>
          <a:p>
            <a:pPr algn="ctr"/>
            <a:r>
              <a:rPr lang="en-GB" b="1" dirty="0"/>
              <a:t>CAMHS training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490C35-207D-49B7-94A8-1AADF2829517}"/>
              </a:ext>
            </a:extLst>
          </p:cNvPr>
          <p:cNvSpPr txBox="1"/>
          <p:nvPr/>
        </p:nvSpPr>
        <p:spPr>
          <a:xfrm>
            <a:off x="8929547" y="4532279"/>
            <a:ext cx="575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CCT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63877F6-8E7E-4F8D-BADA-8E9F56E6349A}"/>
              </a:ext>
            </a:extLst>
          </p:cNvPr>
          <p:cNvSpPr txBox="1"/>
          <p:nvPr/>
        </p:nvSpPr>
        <p:spPr>
          <a:xfrm>
            <a:off x="4127256" y="5923722"/>
            <a:ext cx="103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Marriage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4C521A-5E02-49C2-B58E-678FC7731400}"/>
              </a:ext>
            </a:extLst>
          </p:cNvPr>
          <p:cNvSpPr txBox="1"/>
          <p:nvPr/>
        </p:nvSpPr>
        <p:spPr>
          <a:xfrm>
            <a:off x="5563124" y="5936974"/>
            <a:ext cx="103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Son born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DF86B1-0275-43A5-A5F2-7B4455CD7BAB}"/>
              </a:ext>
            </a:extLst>
          </p:cNvPr>
          <p:cNvSpPr txBox="1"/>
          <p:nvPr/>
        </p:nvSpPr>
        <p:spPr>
          <a:xfrm>
            <a:off x="6723264" y="5936974"/>
            <a:ext cx="1696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Daughter born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2906303-2EDC-4989-BC6B-96DC8B2AFAB7}"/>
              </a:ext>
            </a:extLst>
          </p:cNvPr>
          <p:cNvSpPr txBox="1"/>
          <p:nvPr/>
        </p:nvSpPr>
        <p:spPr>
          <a:xfrm>
            <a:off x="5644407" y="6308209"/>
            <a:ext cx="234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Multiple bereavements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95F4371-3E09-4192-9A22-DCE3B7AB9254}"/>
              </a:ext>
            </a:extLst>
          </p:cNvPr>
          <p:cNvSpPr txBox="1"/>
          <p:nvPr/>
        </p:nvSpPr>
        <p:spPr>
          <a:xfrm>
            <a:off x="4447641" y="5499652"/>
            <a:ext cx="1892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Moved to Bristol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BAA2DEB-84B0-4AD6-94D5-DC85A16A0D48}"/>
              </a:ext>
            </a:extLst>
          </p:cNvPr>
          <p:cNvSpPr txBox="1"/>
          <p:nvPr/>
        </p:nvSpPr>
        <p:spPr>
          <a:xfrm>
            <a:off x="8145080" y="5556119"/>
            <a:ext cx="844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COVID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FB08788-34A1-4CE1-9C71-D3EFD7C0CFE7}"/>
              </a:ext>
            </a:extLst>
          </p:cNvPr>
          <p:cNvSpPr txBox="1"/>
          <p:nvPr/>
        </p:nvSpPr>
        <p:spPr>
          <a:xfrm>
            <a:off x="8779201" y="5850694"/>
            <a:ext cx="1422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House move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8F84D61-E2CA-4CC2-9182-9401585EE20C}"/>
              </a:ext>
            </a:extLst>
          </p:cNvPr>
          <p:cNvSpPr txBox="1"/>
          <p:nvPr/>
        </p:nvSpPr>
        <p:spPr>
          <a:xfrm>
            <a:off x="6285944" y="5540704"/>
            <a:ext cx="76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Illness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6424AC9-1408-4CE2-81DA-5D245C653F60}"/>
              </a:ext>
            </a:extLst>
          </p:cNvPr>
          <p:cNvSpPr txBox="1"/>
          <p:nvPr/>
        </p:nvSpPr>
        <p:spPr>
          <a:xfrm>
            <a:off x="5978573" y="2881320"/>
            <a:ext cx="1235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MRC CRTF rejected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E319321-A0C1-4B92-AE88-39343DE911B8}"/>
              </a:ext>
            </a:extLst>
          </p:cNvPr>
          <p:cNvSpPr txBox="1"/>
          <p:nvPr/>
        </p:nvSpPr>
        <p:spPr>
          <a:xfrm>
            <a:off x="7115943" y="2812527"/>
            <a:ext cx="1235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NARSAD grant rejected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05A4741-5D0F-45F1-A950-906B2274C412}"/>
              </a:ext>
            </a:extLst>
          </p:cNvPr>
          <p:cNvSpPr txBox="1"/>
          <p:nvPr/>
        </p:nvSpPr>
        <p:spPr>
          <a:xfrm>
            <a:off x="8253312" y="2352121"/>
            <a:ext cx="27893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Main PhD output rejected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Molecular Psychiatry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Biological Psychiatry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Translational Psychiatry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Brain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C78259C-A1BD-4F11-90EB-1DA75AE522B6}"/>
              </a:ext>
            </a:extLst>
          </p:cNvPr>
          <p:cNvSpPr txBox="1"/>
          <p:nvPr/>
        </p:nvSpPr>
        <p:spPr>
          <a:xfrm>
            <a:off x="4932459" y="2876150"/>
            <a:ext cx="1235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WT CRTF rejected</a:t>
            </a:r>
          </a:p>
        </p:txBody>
      </p:sp>
    </p:spTree>
    <p:extLst>
      <p:ext uri="{BB962C8B-B14F-4D97-AF65-F5344CB8AC3E}">
        <p14:creationId xmlns:p14="http://schemas.microsoft.com/office/powerpoint/2010/main" val="260211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B627D-1B4F-4850-AF1C-EA94D440A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Marathon not a sprint…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CD61-7537-40F5-BCFE-914A84846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Work…</a:t>
            </a:r>
          </a:p>
          <a:p>
            <a:pPr lvl="1"/>
            <a:r>
              <a:rPr lang="en-GB" dirty="0"/>
              <a:t>Clinical vs academic commitments</a:t>
            </a:r>
          </a:p>
          <a:p>
            <a:pPr lvl="1"/>
            <a:r>
              <a:rPr lang="en-GB" dirty="0"/>
              <a:t>Rejections</a:t>
            </a:r>
          </a:p>
          <a:p>
            <a:pPr lvl="2"/>
            <a:r>
              <a:rPr lang="en-GB" dirty="0"/>
              <a:t>Two attempts to get WT CRTF</a:t>
            </a:r>
          </a:p>
          <a:p>
            <a:pPr lvl="2"/>
            <a:r>
              <a:rPr lang="en-GB" dirty="0"/>
              <a:t>Grant rejections</a:t>
            </a:r>
          </a:p>
          <a:p>
            <a:pPr lvl="2"/>
            <a:r>
              <a:rPr lang="en-GB" dirty="0"/>
              <a:t>Multiple paper rejections</a:t>
            </a:r>
          </a:p>
          <a:p>
            <a:r>
              <a:rPr lang="en-GB" dirty="0"/>
              <a:t>Life…</a:t>
            </a:r>
          </a:p>
          <a:p>
            <a:pPr lvl="1"/>
            <a:r>
              <a:rPr lang="en-GB" dirty="0"/>
              <a:t>Marriage</a:t>
            </a:r>
          </a:p>
          <a:p>
            <a:pPr lvl="1"/>
            <a:r>
              <a:rPr lang="en-GB" dirty="0"/>
              <a:t>Multiple house moves</a:t>
            </a:r>
          </a:p>
          <a:p>
            <a:pPr lvl="1"/>
            <a:r>
              <a:rPr lang="en-GB" dirty="0"/>
              <a:t>Two children</a:t>
            </a:r>
          </a:p>
          <a:p>
            <a:pPr lvl="1"/>
            <a:r>
              <a:rPr lang="en-GB" dirty="0"/>
              <a:t>Illness</a:t>
            </a:r>
          </a:p>
          <a:p>
            <a:pPr lvl="1"/>
            <a:r>
              <a:rPr lang="en-GB" dirty="0"/>
              <a:t>Bereavements</a:t>
            </a:r>
          </a:p>
          <a:p>
            <a:pPr lvl="1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7F28F1-7832-4276-828E-2CFF2ABD8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23950"/>
            <a:ext cx="5068007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58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D3E6E-163C-4ED9-AB61-63E2F246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Hints and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1B851-C6A7-477B-95B5-86F1EDF24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Get some hands on experience</a:t>
            </a:r>
          </a:p>
          <a:p>
            <a:r>
              <a:rPr lang="en-GB" dirty="0"/>
              <a:t>Talk to clinical academics and different career stages to get their perspectives</a:t>
            </a:r>
          </a:p>
          <a:p>
            <a:r>
              <a:rPr lang="en-GB" dirty="0"/>
              <a:t>Find mentors</a:t>
            </a:r>
          </a:p>
          <a:p>
            <a:r>
              <a:rPr lang="en-GB" dirty="0"/>
              <a:t>Focus on something that really interests you </a:t>
            </a:r>
          </a:p>
          <a:p>
            <a:r>
              <a:rPr lang="en-GB" dirty="0"/>
              <a:t>Have things that enrich your life outside work</a:t>
            </a:r>
          </a:p>
          <a:p>
            <a:r>
              <a:rPr lang="en-GB" dirty="0"/>
              <a:t>Take regular breaks</a:t>
            </a:r>
          </a:p>
          <a:p>
            <a:r>
              <a:rPr lang="en-GB" dirty="0"/>
              <a:t>Expect rejection </a:t>
            </a:r>
          </a:p>
          <a:p>
            <a:r>
              <a:rPr lang="en-GB" dirty="0">
                <a:solidFill>
                  <a:srgbClr val="FF0000"/>
                </a:solidFill>
              </a:rPr>
              <a:t>Never give up!!</a:t>
            </a:r>
          </a:p>
        </p:txBody>
      </p:sp>
    </p:spTree>
    <p:extLst>
      <p:ext uri="{BB962C8B-B14F-4D97-AF65-F5344CB8AC3E}">
        <p14:creationId xmlns:p14="http://schemas.microsoft.com/office/powerpoint/2010/main" val="308381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0802ACB02BD646988490B3517702AB" ma:contentTypeVersion="24" ma:contentTypeDescription="Create a new document." ma:contentTypeScope="" ma:versionID="9337cfd21bda569fcb76862beb050449">
  <xsd:schema xmlns:xsd="http://www.w3.org/2001/XMLSchema" xmlns:xs="http://www.w3.org/2001/XMLSchema" xmlns:p="http://schemas.microsoft.com/office/2006/metadata/properties" xmlns:ns1="http://schemas.microsoft.com/sharepoint/v3" xmlns:ns2="7d454f2f-7631-468c-9058-5d2777d58ebc" xmlns:ns3="a76dec47-6fda-4f02-bb65-bf88d2f46e5a" targetNamespace="http://schemas.microsoft.com/office/2006/metadata/properties" ma:root="true" ma:fieldsID="97f79e9e659a3dd1629d1e67ca7fca3f" ns1:_="" ns2:_="" ns3:_="">
    <xsd:import namespace="http://schemas.microsoft.com/sharepoint/v3"/>
    <xsd:import namespace="7d454f2f-7631-468c-9058-5d2777d58ebc"/>
    <xsd:import namespace="a76dec47-6fda-4f02-bb65-bf88d2f46e5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Date" minOccurs="0"/>
                <xsd:element ref="ns3:Image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454f2f-7631-468c-9058-5d2777d58e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11b746f3-e4c5-4a04-bbf1-4748df25b588}" ma:internalName="TaxCatchAll" ma:showField="CatchAllData" ma:web="7d454f2f-7631-468c-9058-5d2777d58e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dec47-6fda-4f02-bb65-bf88d2f46e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612f0454-6082-49d7-b32e-35d6b85bba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6" nillable="true" ma:displayName="Date" ma:format="DateOnly" ma:internalName="Date">
      <xsd:simpleType>
        <xsd:restriction base="dms:DateTime"/>
      </xsd:simpleType>
    </xsd:element>
    <xsd:element name="Image" ma:index="27" nillable="true" ma:displayName="Image" ma:format="Thumbnail" ma:internalName="Image">
      <xsd:simpleType>
        <xsd:restriction base="dms:Unknown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 xmlns="a76dec47-6fda-4f02-bb65-bf88d2f46e5a" xsi:nil="true"/>
    <_ip_UnifiedCompliancePolicyUIAction xmlns="http://schemas.microsoft.com/sharepoint/v3" xsi:nil="true"/>
    <TaxCatchAll xmlns="7d454f2f-7631-468c-9058-5d2777d58ebc" xsi:nil="true"/>
    <_ip_UnifiedCompliancePolicyProperties xmlns="http://schemas.microsoft.com/sharepoint/v3" xsi:nil="true"/>
    <lcf76f155ced4ddcb4097134ff3c332f xmlns="a76dec47-6fda-4f02-bb65-bf88d2f46e5a">
      <Terms xmlns="http://schemas.microsoft.com/office/infopath/2007/PartnerControls"/>
    </lcf76f155ced4ddcb4097134ff3c332f>
    <Date xmlns="a76dec47-6fda-4f02-bb65-bf88d2f46e5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DB3484-90D8-4DE3-91D3-B787D70A19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d454f2f-7631-468c-9058-5d2777d58ebc"/>
    <ds:schemaRef ds:uri="a76dec47-6fda-4f02-bb65-bf88d2f46e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E4D7AB-A492-4209-BD57-FB0D0FD9269A}">
  <ds:schemaRefs>
    <ds:schemaRef ds:uri="http://schemas.microsoft.com/office/2006/metadata/properties"/>
    <ds:schemaRef ds:uri="http://schemas.microsoft.com/office/infopath/2007/PartnerControls"/>
    <ds:schemaRef ds:uri="a76dec47-6fda-4f02-bb65-bf88d2f46e5a"/>
    <ds:schemaRef ds:uri="http://schemas.microsoft.com/sharepoint/v3"/>
    <ds:schemaRef ds:uri="7d454f2f-7631-468c-9058-5d2777d58ebc"/>
  </ds:schemaRefs>
</ds:datastoreItem>
</file>

<file path=customXml/itemProps3.xml><?xml version="1.0" encoding="utf-8"?>
<ds:datastoreItem xmlns:ds="http://schemas.openxmlformats.org/officeDocument/2006/customXml" ds:itemID="{E4FE9BFB-1DF9-4B3D-B1D0-1346AC854C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341</Words>
  <Application>Microsoft Office PowerPoint</Application>
  <PresentationFormat>Widescreen</PresentationFormat>
  <Paragraphs>134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Outline</vt:lpstr>
      <vt:lpstr>Research opportunities in psychiatry</vt:lpstr>
      <vt:lpstr>Clinical academic career pathways </vt:lpstr>
      <vt:lpstr>My career journey</vt:lpstr>
      <vt:lpstr>My career journey</vt:lpstr>
      <vt:lpstr>My career journey</vt:lpstr>
      <vt:lpstr>Marathon not a sprint…</vt:lpstr>
      <vt:lpstr>Hints and tips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Doherty (CTT - Child and adolescent psychiatry)</dc:creator>
  <cp:lastModifiedBy>Joanne Doherty (CTT - Child and adolescent psychiatry)</cp:lastModifiedBy>
  <cp:revision>98</cp:revision>
  <cp:lastPrinted>2023-11-27T18:19:24Z</cp:lastPrinted>
  <dcterms:created xsi:type="dcterms:W3CDTF">2023-11-26T18:08:08Z</dcterms:created>
  <dcterms:modified xsi:type="dcterms:W3CDTF">2024-04-09T13:24:10Z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0x010100BC0802ACB02BD646988490B3517702AB</vt:lpwstr>
  </property>
</Properties>
</file>