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7"/>
  </p:notesMasterIdLst>
  <p:handoutMasterIdLst>
    <p:handoutMasterId r:id="rId18"/>
  </p:handoutMasterIdLst>
  <p:sldIdLst>
    <p:sldId id="681" r:id="rId5"/>
    <p:sldId id="516" r:id="rId6"/>
    <p:sldId id="679" r:id="rId7"/>
    <p:sldId id="461" r:id="rId8"/>
    <p:sldId id="6132" r:id="rId9"/>
    <p:sldId id="683" r:id="rId10"/>
    <p:sldId id="649" r:id="rId11"/>
    <p:sldId id="685" r:id="rId12"/>
    <p:sldId id="690" r:id="rId13"/>
    <p:sldId id="6173" r:id="rId14"/>
    <p:sldId id="6218" r:id="rId15"/>
    <p:sldId id="6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C19"/>
    <a:srgbClr val="437892"/>
    <a:srgbClr val="3F8AAE"/>
    <a:srgbClr val="3799C9"/>
    <a:srgbClr val="22A8E2"/>
    <a:srgbClr val="05AEEC"/>
    <a:srgbClr val="446977"/>
    <a:srgbClr val="0DAEEC"/>
    <a:srgbClr val="F25A6A"/>
    <a:srgbClr val="438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7"/>
    <p:restoredTop sz="96327"/>
  </p:normalViewPr>
  <p:slideViewPr>
    <p:cSldViewPr snapToGrid="0">
      <p:cViewPr varScale="1">
        <p:scale>
          <a:sx n="66" d="100"/>
          <a:sy n="66" d="100"/>
        </p:scale>
        <p:origin x="41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7E314-A0CB-D781-0C8B-BF253A35F5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err="1"/>
              <a:t>C.J.James@ieee.org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A1335-43FA-EF22-FAF9-23947BBD03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Christopher James © 2022</a:t>
            </a:r>
          </a:p>
        </p:txBody>
      </p:sp>
    </p:spTree>
    <p:extLst>
      <p:ext uri="{BB962C8B-B14F-4D97-AF65-F5344CB8AC3E}">
        <p14:creationId xmlns:p14="http://schemas.microsoft.com/office/powerpoint/2010/main" val="3700870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29CB-AC00-E34F-936D-D8CADE48DEB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2ACA-B0DB-A442-B799-E69F1805F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EBC2-3A79-F74F-A142-1A8CE3C8EFE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EBC2-3A79-F74F-A142-1A8CE3C8EF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6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6" y="1596802"/>
            <a:ext cx="11134845" cy="2076979"/>
          </a:xfrm>
        </p:spPr>
        <p:txBody>
          <a:bodyPr vert="horz" lIns="91440" tIns="45720" rIns="91440" bIns="45720" rtlCol="0">
            <a:sp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6137" y="203371"/>
            <a:ext cx="11134844" cy="95547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lang="en-GB" baseline="0" dirty="0">
                <a:solidFill>
                  <a:srgbClr val="083A79"/>
                </a:solidFill>
              </a:defRPr>
            </a:lvl1pPr>
          </a:lstStyle>
          <a:p>
            <a:pPr marL="0"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74154" y="6616020"/>
            <a:ext cx="466726" cy="241980"/>
          </a:xfrm>
          <a:prstGeom prst="rect">
            <a:avLst/>
          </a:prstGeom>
        </p:spPr>
        <p:txBody>
          <a:bodyPr vert="horz" wrap="square" lIns="91440" tIns="45720" rIns="91440" bIns="7200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990C5-F514-4777-B74B-188075D7976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4655" y="132347"/>
            <a:ext cx="1133475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66" y="36979"/>
            <a:ext cx="2931014" cy="11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4C6C59-0CE6-1DF0-3486-3476576EE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66" y="36979"/>
            <a:ext cx="2931014" cy="11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92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EBC2-3A79-F74F-A142-1A8CE3C8EFE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3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EBC2-3A79-F74F-A142-1A8CE3C8EFE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4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5F9D-1B13-1D42-90E5-0756765BC0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B7EBC2-3A79-F74F-A142-1A8CE3C8E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97C973C-1D47-0972-6BE9-503855D8EB55}"/>
              </a:ext>
            </a:extLst>
          </p:cNvPr>
          <p:cNvSpPr/>
          <p:nvPr/>
        </p:nvSpPr>
        <p:spPr>
          <a:xfrm>
            <a:off x="4656879" y="0"/>
            <a:ext cx="7509255" cy="6858000"/>
          </a:xfrm>
          <a:custGeom>
            <a:avLst/>
            <a:gdLst>
              <a:gd name="connsiteX0" fmla="*/ 662604 w 7509255"/>
              <a:gd name="connsiteY0" fmla="*/ 0 h 6858000"/>
              <a:gd name="connsiteX1" fmla="*/ 1829906 w 7509255"/>
              <a:gd name="connsiteY1" fmla="*/ 0 h 6858000"/>
              <a:gd name="connsiteX2" fmla="*/ 3430298 w 7509255"/>
              <a:gd name="connsiteY2" fmla="*/ 0 h 6858000"/>
              <a:gd name="connsiteX3" fmla="*/ 7509255 w 7509255"/>
              <a:gd name="connsiteY3" fmla="*/ 0 h 6858000"/>
              <a:gd name="connsiteX4" fmla="*/ 7509255 w 7509255"/>
              <a:gd name="connsiteY4" fmla="*/ 6858000 h 6858000"/>
              <a:gd name="connsiteX5" fmla="*/ 558415 w 7509255"/>
              <a:gd name="connsiteY5" fmla="*/ 6858000 h 6858000"/>
              <a:gd name="connsiteX6" fmla="*/ 558415 w 7509255"/>
              <a:gd name="connsiteY6" fmla="*/ 6836866 h 6858000"/>
              <a:gd name="connsiteX7" fmla="*/ 2363739 w 7509255"/>
              <a:gd name="connsiteY7" fmla="*/ 5023284 h 6858000"/>
              <a:gd name="connsiteX8" fmla="*/ 2362554 w 7509255"/>
              <a:gd name="connsiteY8" fmla="*/ 4504190 h 6858000"/>
              <a:gd name="connsiteX9" fmla="*/ 558415 w 7509255"/>
              <a:gd name="connsiteY9" fmla="*/ 2708266 h 6858000"/>
              <a:gd name="connsiteX10" fmla="*/ 558415 w 7509255"/>
              <a:gd name="connsiteY10" fmla="*/ 2698229 h 6858000"/>
              <a:gd name="connsiteX11" fmla="*/ 108101 w 7509255"/>
              <a:gd name="connsiteY11" fmla="*/ 2249966 h 6858000"/>
              <a:gd name="connsiteX12" fmla="*/ 26563 w 7509255"/>
              <a:gd name="connsiteY12" fmla="*/ 1852479 h 6858000"/>
              <a:gd name="connsiteX13" fmla="*/ 49183 w 7509255"/>
              <a:gd name="connsiteY13" fmla="*/ 1809256 h 6858000"/>
              <a:gd name="connsiteX14" fmla="*/ 1000157 w 7509255"/>
              <a:gd name="connsiteY14" fmla="*/ 853931 h 6858000"/>
              <a:gd name="connsiteX15" fmla="*/ 998972 w 7509255"/>
              <a:gd name="connsiteY15" fmla="*/ 3348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9255" h="6858000">
                <a:moveTo>
                  <a:pt x="662604" y="0"/>
                </a:moveTo>
                <a:lnTo>
                  <a:pt x="1829906" y="0"/>
                </a:lnTo>
                <a:lnTo>
                  <a:pt x="3430298" y="0"/>
                </a:lnTo>
                <a:lnTo>
                  <a:pt x="7509255" y="0"/>
                </a:lnTo>
                <a:lnTo>
                  <a:pt x="7509255" y="6858000"/>
                </a:lnTo>
                <a:lnTo>
                  <a:pt x="558415" y="6858000"/>
                </a:lnTo>
                <a:lnTo>
                  <a:pt x="558415" y="6836866"/>
                </a:lnTo>
                <a:lnTo>
                  <a:pt x="2363739" y="5023284"/>
                </a:lnTo>
                <a:cubicBezTo>
                  <a:pt x="2506755" y="4879613"/>
                  <a:pt x="2506225" y="4647206"/>
                  <a:pt x="2362554" y="4504190"/>
                </a:cubicBezTo>
                <a:lnTo>
                  <a:pt x="558415" y="2708266"/>
                </a:lnTo>
                <a:lnTo>
                  <a:pt x="558415" y="2698229"/>
                </a:lnTo>
                <a:lnTo>
                  <a:pt x="108101" y="2249966"/>
                </a:lnTo>
                <a:cubicBezTo>
                  <a:pt x="348" y="2142704"/>
                  <a:pt x="-26889" y="1985159"/>
                  <a:pt x="26563" y="1852479"/>
                </a:cubicBezTo>
                <a:lnTo>
                  <a:pt x="49183" y="1809256"/>
                </a:lnTo>
                <a:lnTo>
                  <a:pt x="1000157" y="853931"/>
                </a:lnTo>
                <a:cubicBezTo>
                  <a:pt x="1143173" y="710260"/>
                  <a:pt x="1142643" y="477853"/>
                  <a:pt x="998972" y="334837"/>
                </a:cubicBezTo>
                <a:close/>
              </a:path>
            </a:pathLst>
          </a:cu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0567493-078F-91BA-DA86-7BD41FCA845E}"/>
              </a:ext>
            </a:extLst>
          </p:cNvPr>
          <p:cNvSpPr/>
          <p:nvPr/>
        </p:nvSpPr>
        <p:spPr>
          <a:xfrm>
            <a:off x="0" y="-339"/>
            <a:ext cx="7153400" cy="6858000"/>
          </a:xfrm>
          <a:custGeom>
            <a:avLst/>
            <a:gdLst>
              <a:gd name="connsiteX0" fmla="*/ 0 w 7153400"/>
              <a:gd name="connsiteY0" fmla="*/ 0 h 6858000"/>
              <a:gd name="connsiteX1" fmla="*/ 5345349 w 7153400"/>
              <a:gd name="connsiteY1" fmla="*/ 0 h 6858000"/>
              <a:gd name="connsiteX2" fmla="*/ 5681717 w 7153400"/>
              <a:gd name="connsiteY2" fmla="*/ 334837 h 6858000"/>
              <a:gd name="connsiteX3" fmla="*/ 5682902 w 7153400"/>
              <a:gd name="connsiteY3" fmla="*/ 853931 h 6858000"/>
              <a:gd name="connsiteX4" fmla="*/ 4731928 w 7153400"/>
              <a:gd name="connsiteY4" fmla="*/ 1809256 h 6858000"/>
              <a:gd name="connsiteX5" fmla="*/ 4709308 w 7153400"/>
              <a:gd name="connsiteY5" fmla="*/ 1852479 h 6858000"/>
              <a:gd name="connsiteX6" fmla="*/ 4790846 w 7153400"/>
              <a:gd name="connsiteY6" fmla="*/ 2249966 h 6858000"/>
              <a:gd name="connsiteX7" fmla="*/ 5241160 w 7153400"/>
              <a:gd name="connsiteY7" fmla="*/ 2698229 h 6858000"/>
              <a:gd name="connsiteX8" fmla="*/ 5241160 w 7153400"/>
              <a:gd name="connsiteY8" fmla="*/ 2708266 h 6858000"/>
              <a:gd name="connsiteX9" fmla="*/ 7045299 w 7153400"/>
              <a:gd name="connsiteY9" fmla="*/ 4504190 h 6858000"/>
              <a:gd name="connsiteX10" fmla="*/ 7046484 w 7153400"/>
              <a:gd name="connsiteY10" fmla="*/ 5023284 h 6858000"/>
              <a:gd name="connsiteX11" fmla="*/ 5241160 w 7153400"/>
              <a:gd name="connsiteY11" fmla="*/ 6836866 h 6858000"/>
              <a:gd name="connsiteX12" fmla="*/ 5241160 w 7153400"/>
              <a:gd name="connsiteY12" fmla="*/ 6858000 h 6858000"/>
              <a:gd name="connsiteX13" fmla="*/ 0 w 71534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53400" h="6858000">
                <a:moveTo>
                  <a:pt x="0" y="0"/>
                </a:moveTo>
                <a:lnTo>
                  <a:pt x="5345349" y="0"/>
                </a:lnTo>
                <a:lnTo>
                  <a:pt x="5681717" y="334837"/>
                </a:lnTo>
                <a:cubicBezTo>
                  <a:pt x="5825388" y="477853"/>
                  <a:pt x="5825918" y="710260"/>
                  <a:pt x="5682902" y="853931"/>
                </a:cubicBezTo>
                <a:lnTo>
                  <a:pt x="4731928" y="1809256"/>
                </a:lnTo>
                <a:lnTo>
                  <a:pt x="4709308" y="1852479"/>
                </a:lnTo>
                <a:cubicBezTo>
                  <a:pt x="4655857" y="1985159"/>
                  <a:pt x="4683093" y="2142704"/>
                  <a:pt x="4790846" y="2249966"/>
                </a:cubicBezTo>
                <a:lnTo>
                  <a:pt x="5241160" y="2698229"/>
                </a:lnTo>
                <a:lnTo>
                  <a:pt x="5241160" y="2708266"/>
                </a:lnTo>
                <a:lnTo>
                  <a:pt x="7045299" y="4504190"/>
                </a:lnTo>
                <a:cubicBezTo>
                  <a:pt x="7188970" y="4647206"/>
                  <a:pt x="7189500" y="4879613"/>
                  <a:pt x="7046484" y="5023284"/>
                </a:cubicBezTo>
                <a:lnTo>
                  <a:pt x="5241160" y="6836866"/>
                </a:lnTo>
                <a:lnTo>
                  <a:pt x="5241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42E39"/>
          </a:solidFill>
          <a:ln>
            <a:noFill/>
          </a:ln>
          <a:effectLst>
            <a:outerShdw blurRad="635000" dist="50800" dir="2700000" algn="tl" rotWithShape="0">
              <a:schemeClr val="tx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DDB04-EFF2-BA54-9029-D0B2AA77C953}"/>
              </a:ext>
            </a:extLst>
          </p:cNvPr>
          <p:cNvSpPr txBox="1"/>
          <p:nvPr/>
        </p:nvSpPr>
        <p:spPr>
          <a:xfrm>
            <a:off x="5675267" y="-124103"/>
            <a:ext cx="6272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n" pitchFamily="2" charset="0"/>
                <a:ea typeface="Roboto Cn" pitchFamily="2" charset="0"/>
                <a:cs typeface="Roboto" pitchFamily="2" charset="0"/>
              </a:rPr>
              <a:t>On your Bike! </a:t>
            </a:r>
            <a:r>
              <a:rPr lang="en-IN" sz="7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n" pitchFamily="2" charset="0"/>
                <a:ea typeface="Roboto Cn" pitchFamily="2" charset="0"/>
                <a:cs typeface="Roboto" pitchFamily="2" charset="0"/>
              </a:rPr>
              <a:t>Navigating academics in Psychiatry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44C5D-1B5D-94A6-6714-36BE51169181}"/>
              </a:ext>
            </a:extLst>
          </p:cNvPr>
          <p:cNvSpPr txBox="1"/>
          <p:nvPr/>
        </p:nvSpPr>
        <p:spPr>
          <a:xfrm>
            <a:off x="6748764" y="3698681"/>
            <a:ext cx="4682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IN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I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r"/>
            <a:r>
              <a:rPr lang="en-I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self-help guide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68C5D-4946-75DC-475B-36C3A3438CFE}"/>
              </a:ext>
            </a:extLst>
          </p:cNvPr>
          <p:cNvSpPr txBox="1"/>
          <p:nvPr/>
        </p:nvSpPr>
        <p:spPr>
          <a:xfrm>
            <a:off x="5492211" y="6181466"/>
            <a:ext cx="663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spc="300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  <a:cs typeface="Roboto Lt" panose="02000000000000000000" pitchFamily="2" charset="0"/>
              </a:rPr>
              <a:t>  </a:t>
            </a:r>
            <a:r>
              <a:rPr lang="en-IN" sz="2000" spc="300" dirty="0">
                <a:solidFill>
                  <a:srgbClr val="FFFF00"/>
                </a:solidFill>
                <a:latin typeface="Roboto Cn" pitchFamily="2" charset="0"/>
                <a:ea typeface="Roboto Cn" pitchFamily="2" charset="0"/>
                <a:cs typeface="Roboto Lt" panose="02000000000000000000" pitchFamily="2" charset="0"/>
              </a:rPr>
              <a:t>PROF ROHIT</a:t>
            </a:r>
            <a:r>
              <a:rPr lang="en-IN" sz="2000" spc="300" dirty="0">
                <a:solidFill>
                  <a:srgbClr val="FFFF00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 SHANKAR</a:t>
            </a:r>
            <a:r>
              <a:rPr lang="en-IN" sz="2000" b="1" spc="300" dirty="0">
                <a:solidFill>
                  <a:srgbClr val="FFFF00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IN" sz="2000" spc="300" dirty="0">
                <a:solidFill>
                  <a:srgbClr val="FFFF00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MBE FRCPsych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5355D-F98A-3F7F-A4EE-EC7A06D0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" y="-678"/>
            <a:ext cx="4949775" cy="66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7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79" y="169543"/>
            <a:ext cx="10518123" cy="103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none" dirty="0">
                <a:solidFill>
                  <a:srgbClr val="0070C0"/>
                </a:solidFill>
              </a:rPr>
              <a:t>The Thinking as per the Gospel of Rohit…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0CDB64-6ADD-4BA4-9E48-80C1D8F6E11F}"/>
              </a:ext>
            </a:extLst>
          </p:cNvPr>
          <p:cNvSpPr/>
          <p:nvPr/>
        </p:nvSpPr>
        <p:spPr>
          <a:xfrm>
            <a:off x="762001" y="1519046"/>
            <a:ext cx="10202128" cy="1289874"/>
          </a:xfrm>
          <a:custGeom>
            <a:avLst/>
            <a:gdLst>
              <a:gd name="connsiteX0" fmla="*/ 0 w 7598721"/>
              <a:gd name="connsiteY0" fmla="*/ 128987 h 1289874"/>
              <a:gd name="connsiteX1" fmla="*/ 128987 w 7598721"/>
              <a:gd name="connsiteY1" fmla="*/ 0 h 1289874"/>
              <a:gd name="connsiteX2" fmla="*/ 7469734 w 7598721"/>
              <a:gd name="connsiteY2" fmla="*/ 0 h 1289874"/>
              <a:gd name="connsiteX3" fmla="*/ 7598721 w 7598721"/>
              <a:gd name="connsiteY3" fmla="*/ 128987 h 1289874"/>
              <a:gd name="connsiteX4" fmla="*/ 7598721 w 7598721"/>
              <a:gd name="connsiteY4" fmla="*/ 1160887 h 1289874"/>
              <a:gd name="connsiteX5" fmla="*/ 7469734 w 7598721"/>
              <a:gd name="connsiteY5" fmla="*/ 1289874 h 1289874"/>
              <a:gd name="connsiteX6" fmla="*/ 128987 w 7598721"/>
              <a:gd name="connsiteY6" fmla="*/ 1289874 h 1289874"/>
              <a:gd name="connsiteX7" fmla="*/ 0 w 7598721"/>
              <a:gd name="connsiteY7" fmla="*/ 1160887 h 1289874"/>
              <a:gd name="connsiteX8" fmla="*/ 0 w 7598721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8721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7469734" y="0"/>
                </a:lnTo>
                <a:cubicBezTo>
                  <a:pt x="7540972" y="0"/>
                  <a:pt x="7598721" y="57749"/>
                  <a:pt x="7598721" y="128987"/>
                </a:cubicBezTo>
                <a:lnTo>
                  <a:pt x="7598721" y="1160887"/>
                </a:lnTo>
                <a:cubicBezTo>
                  <a:pt x="7598721" y="1232125"/>
                  <a:pt x="7540972" y="1289874"/>
                  <a:pt x="7469734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899" tIns="235899" rIns="235899" bIns="235899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Personalized Holistic Care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2946D9F-CBF1-4032-9568-08C319662DE3}"/>
              </a:ext>
            </a:extLst>
          </p:cNvPr>
          <p:cNvSpPr/>
          <p:nvPr/>
        </p:nvSpPr>
        <p:spPr>
          <a:xfrm>
            <a:off x="819559" y="2944376"/>
            <a:ext cx="4963720" cy="1289874"/>
          </a:xfrm>
          <a:custGeom>
            <a:avLst/>
            <a:gdLst>
              <a:gd name="connsiteX0" fmla="*/ 0 w 4963720"/>
              <a:gd name="connsiteY0" fmla="*/ 128987 h 1289874"/>
              <a:gd name="connsiteX1" fmla="*/ 128987 w 4963720"/>
              <a:gd name="connsiteY1" fmla="*/ 0 h 1289874"/>
              <a:gd name="connsiteX2" fmla="*/ 4834733 w 4963720"/>
              <a:gd name="connsiteY2" fmla="*/ 0 h 1289874"/>
              <a:gd name="connsiteX3" fmla="*/ 4963720 w 4963720"/>
              <a:gd name="connsiteY3" fmla="*/ 128987 h 1289874"/>
              <a:gd name="connsiteX4" fmla="*/ 4963720 w 4963720"/>
              <a:gd name="connsiteY4" fmla="*/ 1160887 h 1289874"/>
              <a:gd name="connsiteX5" fmla="*/ 4834733 w 4963720"/>
              <a:gd name="connsiteY5" fmla="*/ 1289874 h 1289874"/>
              <a:gd name="connsiteX6" fmla="*/ 128987 w 4963720"/>
              <a:gd name="connsiteY6" fmla="*/ 1289874 h 1289874"/>
              <a:gd name="connsiteX7" fmla="*/ 0 w 4963720"/>
              <a:gd name="connsiteY7" fmla="*/ 1160887 h 1289874"/>
              <a:gd name="connsiteX8" fmla="*/ 0 w 4963720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720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4834733" y="0"/>
                </a:lnTo>
                <a:cubicBezTo>
                  <a:pt x="4905971" y="0"/>
                  <a:pt x="4963720" y="57749"/>
                  <a:pt x="4963720" y="128987"/>
                </a:cubicBezTo>
                <a:lnTo>
                  <a:pt x="4963720" y="1160887"/>
                </a:lnTo>
                <a:cubicBezTo>
                  <a:pt x="4963720" y="1232125"/>
                  <a:pt x="4905971" y="1289874"/>
                  <a:pt x="4834733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219" tIns="129219" rIns="129219" bIns="12921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Psychiatric -medical strategies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905C1C-C135-49B8-9364-4E034F46AE13}"/>
              </a:ext>
            </a:extLst>
          </p:cNvPr>
          <p:cNvSpPr/>
          <p:nvPr/>
        </p:nvSpPr>
        <p:spPr>
          <a:xfrm>
            <a:off x="3366279" y="4366843"/>
            <a:ext cx="2430813" cy="1289874"/>
          </a:xfrm>
          <a:custGeom>
            <a:avLst/>
            <a:gdLst>
              <a:gd name="connsiteX0" fmla="*/ 0 w 2430813"/>
              <a:gd name="connsiteY0" fmla="*/ 128987 h 1289874"/>
              <a:gd name="connsiteX1" fmla="*/ 128987 w 2430813"/>
              <a:gd name="connsiteY1" fmla="*/ 0 h 1289874"/>
              <a:gd name="connsiteX2" fmla="*/ 2301826 w 2430813"/>
              <a:gd name="connsiteY2" fmla="*/ 0 h 1289874"/>
              <a:gd name="connsiteX3" fmla="*/ 2430813 w 2430813"/>
              <a:gd name="connsiteY3" fmla="*/ 128987 h 1289874"/>
              <a:gd name="connsiteX4" fmla="*/ 2430813 w 2430813"/>
              <a:gd name="connsiteY4" fmla="*/ 1160887 h 1289874"/>
              <a:gd name="connsiteX5" fmla="*/ 2301826 w 2430813"/>
              <a:gd name="connsiteY5" fmla="*/ 1289874 h 1289874"/>
              <a:gd name="connsiteX6" fmla="*/ 128987 w 2430813"/>
              <a:gd name="connsiteY6" fmla="*/ 1289874 h 1289874"/>
              <a:gd name="connsiteX7" fmla="*/ 0 w 2430813"/>
              <a:gd name="connsiteY7" fmla="*/ 1160887 h 1289874"/>
              <a:gd name="connsiteX8" fmla="*/ 0 w 2430813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0813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2301826" y="0"/>
                </a:lnTo>
                <a:cubicBezTo>
                  <a:pt x="2373064" y="0"/>
                  <a:pt x="2430813" y="57749"/>
                  <a:pt x="2430813" y="128987"/>
                </a:cubicBezTo>
                <a:lnTo>
                  <a:pt x="2430813" y="1160887"/>
                </a:lnTo>
                <a:cubicBezTo>
                  <a:pt x="2430813" y="1232125"/>
                  <a:pt x="2373064" y="1289874"/>
                  <a:pt x="2301826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219" tIns="129219" rIns="129219" bIns="12921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Medication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E98FE3-C356-42F2-AD6D-3FC1BC35CB47}"/>
              </a:ext>
            </a:extLst>
          </p:cNvPr>
          <p:cNvSpPr/>
          <p:nvPr/>
        </p:nvSpPr>
        <p:spPr>
          <a:xfrm>
            <a:off x="5899186" y="4366843"/>
            <a:ext cx="2430813" cy="1289874"/>
          </a:xfrm>
          <a:custGeom>
            <a:avLst/>
            <a:gdLst>
              <a:gd name="connsiteX0" fmla="*/ 0 w 2430813"/>
              <a:gd name="connsiteY0" fmla="*/ 128987 h 1289874"/>
              <a:gd name="connsiteX1" fmla="*/ 128987 w 2430813"/>
              <a:gd name="connsiteY1" fmla="*/ 0 h 1289874"/>
              <a:gd name="connsiteX2" fmla="*/ 2301826 w 2430813"/>
              <a:gd name="connsiteY2" fmla="*/ 0 h 1289874"/>
              <a:gd name="connsiteX3" fmla="*/ 2430813 w 2430813"/>
              <a:gd name="connsiteY3" fmla="*/ 128987 h 1289874"/>
              <a:gd name="connsiteX4" fmla="*/ 2430813 w 2430813"/>
              <a:gd name="connsiteY4" fmla="*/ 1160887 h 1289874"/>
              <a:gd name="connsiteX5" fmla="*/ 2301826 w 2430813"/>
              <a:gd name="connsiteY5" fmla="*/ 1289874 h 1289874"/>
              <a:gd name="connsiteX6" fmla="*/ 128987 w 2430813"/>
              <a:gd name="connsiteY6" fmla="*/ 1289874 h 1289874"/>
              <a:gd name="connsiteX7" fmla="*/ 0 w 2430813"/>
              <a:gd name="connsiteY7" fmla="*/ 1160887 h 1289874"/>
              <a:gd name="connsiteX8" fmla="*/ 0 w 2430813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0813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2301826" y="0"/>
                </a:lnTo>
                <a:cubicBezTo>
                  <a:pt x="2373064" y="0"/>
                  <a:pt x="2430813" y="57749"/>
                  <a:pt x="2430813" y="128987"/>
                </a:cubicBezTo>
                <a:lnTo>
                  <a:pt x="2430813" y="1160887"/>
                </a:lnTo>
                <a:cubicBezTo>
                  <a:pt x="2430813" y="1232125"/>
                  <a:pt x="2373064" y="1289874"/>
                  <a:pt x="2301826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219" tIns="129219" rIns="129219" bIns="12921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Big Data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396B0E-BF58-4211-9954-864880C6A3FA}"/>
              </a:ext>
            </a:extLst>
          </p:cNvPr>
          <p:cNvSpPr/>
          <p:nvPr/>
        </p:nvSpPr>
        <p:spPr>
          <a:xfrm>
            <a:off x="5899187" y="2944376"/>
            <a:ext cx="5065814" cy="1289874"/>
          </a:xfrm>
          <a:custGeom>
            <a:avLst/>
            <a:gdLst>
              <a:gd name="connsiteX0" fmla="*/ 0 w 2430813"/>
              <a:gd name="connsiteY0" fmla="*/ 128987 h 1289874"/>
              <a:gd name="connsiteX1" fmla="*/ 128987 w 2430813"/>
              <a:gd name="connsiteY1" fmla="*/ 0 h 1289874"/>
              <a:gd name="connsiteX2" fmla="*/ 2301826 w 2430813"/>
              <a:gd name="connsiteY2" fmla="*/ 0 h 1289874"/>
              <a:gd name="connsiteX3" fmla="*/ 2430813 w 2430813"/>
              <a:gd name="connsiteY3" fmla="*/ 128987 h 1289874"/>
              <a:gd name="connsiteX4" fmla="*/ 2430813 w 2430813"/>
              <a:gd name="connsiteY4" fmla="*/ 1160887 h 1289874"/>
              <a:gd name="connsiteX5" fmla="*/ 2301826 w 2430813"/>
              <a:gd name="connsiteY5" fmla="*/ 1289874 h 1289874"/>
              <a:gd name="connsiteX6" fmla="*/ 128987 w 2430813"/>
              <a:gd name="connsiteY6" fmla="*/ 1289874 h 1289874"/>
              <a:gd name="connsiteX7" fmla="*/ 0 w 2430813"/>
              <a:gd name="connsiteY7" fmla="*/ 1160887 h 1289874"/>
              <a:gd name="connsiteX8" fmla="*/ 0 w 2430813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0813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2301826" y="0"/>
                </a:lnTo>
                <a:cubicBezTo>
                  <a:pt x="2373064" y="0"/>
                  <a:pt x="2430813" y="57749"/>
                  <a:pt x="2430813" y="128987"/>
                </a:cubicBezTo>
                <a:lnTo>
                  <a:pt x="2430813" y="1160887"/>
                </a:lnTo>
                <a:cubicBezTo>
                  <a:pt x="2430813" y="1232125"/>
                  <a:pt x="2373064" y="1289874"/>
                  <a:pt x="2301826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219" tIns="129219" rIns="129219" bIns="12921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Social-environmental change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9C063-B6B2-490F-B1E1-F60CE80B5BF7}"/>
              </a:ext>
            </a:extLst>
          </p:cNvPr>
          <p:cNvSpPr/>
          <p:nvPr/>
        </p:nvSpPr>
        <p:spPr>
          <a:xfrm>
            <a:off x="8534187" y="4366843"/>
            <a:ext cx="2430813" cy="1289874"/>
          </a:xfrm>
          <a:custGeom>
            <a:avLst/>
            <a:gdLst>
              <a:gd name="connsiteX0" fmla="*/ 0 w 2430813"/>
              <a:gd name="connsiteY0" fmla="*/ 128987 h 1289874"/>
              <a:gd name="connsiteX1" fmla="*/ 128987 w 2430813"/>
              <a:gd name="connsiteY1" fmla="*/ 0 h 1289874"/>
              <a:gd name="connsiteX2" fmla="*/ 2301826 w 2430813"/>
              <a:gd name="connsiteY2" fmla="*/ 0 h 1289874"/>
              <a:gd name="connsiteX3" fmla="*/ 2430813 w 2430813"/>
              <a:gd name="connsiteY3" fmla="*/ 128987 h 1289874"/>
              <a:gd name="connsiteX4" fmla="*/ 2430813 w 2430813"/>
              <a:gd name="connsiteY4" fmla="*/ 1160887 h 1289874"/>
              <a:gd name="connsiteX5" fmla="*/ 2301826 w 2430813"/>
              <a:gd name="connsiteY5" fmla="*/ 1289874 h 1289874"/>
              <a:gd name="connsiteX6" fmla="*/ 128987 w 2430813"/>
              <a:gd name="connsiteY6" fmla="*/ 1289874 h 1289874"/>
              <a:gd name="connsiteX7" fmla="*/ 0 w 2430813"/>
              <a:gd name="connsiteY7" fmla="*/ 1160887 h 1289874"/>
              <a:gd name="connsiteX8" fmla="*/ 0 w 2430813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0813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2301826" y="0"/>
                </a:lnTo>
                <a:cubicBezTo>
                  <a:pt x="2373064" y="0"/>
                  <a:pt x="2430813" y="57749"/>
                  <a:pt x="2430813" y="128987"/>
                </a:cubicBezTo>
                <a:lnTo>
                  <a:pt x="2430813" y="1160887"/>
                </a:lnTo>
                <a:cubicBezTo>
                  <a:pt x="2430813" y="1232125"/>
                  <a:pt x="2373064" y="1289874"/>
                  <a:pt x="2301826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219" tIns="129219" rIns="129219" bIns="12921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Technology AI &amp; Apps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F18266-1BFE-46A2-B0E4-9A8F1F47A0CD}"/>
              </a:ext>
            </a:extLst>
          </p:cNvPr>
          <p:cNvGrpSpPr/>
          <p:nvPr/>
        </p:nvGrpSpPr>
        <p:grpSpPr>
          <a:xfrm>
            <a:off x="781780" y="4369708"/>
            <a:ext cx="2430813" cy="1289874"/>
            <a:chOff x="2533779" y="2847797"/>
            <a:chExt cx="2430813" cy="12898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F834369-3AD6-44C9-B371-25D66D6CEEB2}"/>
                </a:ext>
              </a:extLst>
            </p:cNvPr>
            <p:cNvSpPr/>
            <p:nvPr/>
          </p:nvSpPr>
          <p:spPr>
            <a:xfrm>
              <a:off x="2533779" y="2847797"/>
              <a:ext cx="2430813" cy="12898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74BEC185-D5B5-4BED-8B82-1E4BF7F3A5ED}"/>
                </a:ext>
              </a:extLst>
            </p:cNvPr>
            <p:cNvSpPr txBox="1"/>
            <p:nvPr/>
          </p:nvSpPr>
          <p:spPr>
            <a:xfrm>
              <a:off x="2571558" y="2885576"/>
              <a:ext cx="2355255" cy="1214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Genetics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A39038-97BA-C414-22B5-593FA3C77A94}"/>
              </a:ext>
            </a:extLst>
          </p:cNvPr>
          <p:cNvSpPr/>
          <p:nvPr/>
        </p:nvSpPr>
        <p:spPr>
          <a:xfrm>
            <a:off x="762001" y="5839675"/>
            <a:ext cx="10202128" cy="932839"/>
          </a:xfrm>
          <a:custGeom>
            <a:avLst/>
            <a:gdLst>
              <a:gd name="connsiteX0" fmla="*/ 0 w 7598721"/>
              <a:gd name="connsiteY0" fmla="*/ 128987 h 1289874"/>
              <a:gd name="connsiteX1" fmla="*/ 128987 w 7598721"/>
              <a:gd name="connsiteY1" fmla="*/ 0 h 1289874"/>
              <a:gd name="connsiteX2" fmla="*/ 7469734 w 7598721"/>
              <a:gd name="connsiteY2" fmla="*/ 0 h 1289874"/>
              <a:gd name="connsiteX3" fmla="*/ 7598721 w 7598721"/>
              <a:gd name="connsiteY3" fmla="*/ 128987 h 1289874"/>
              <a:gd name="connsiteX4" fmla="*/ 7598721 w 7598721"/>
              <a:gd name="connsiteY4" fmla="*/ 1160887 h 1289874"/>
              <a:gd name="connsiteX5" fmla="*/ 7469734 w 7598721"/>
              <a:gd name="connsiteY5" fmla="*/ 1289874 h 1289874"/>
              <a:gd name="connsiteX6" fmla="*/ 128987 w 7598721"/>
              <a:gd name="connsiteY6" fmla="*/ 1289874 h 1289874"/>
              <a:gd name="connsiteX7" fmla="*/ 0 w 7598721"/>
              <a:gd name="connsiteY7" fmla="*/ 1160887 h 1289874"/>
              <a:gd name="connsiteX8" fmla="*/ 0 w 7598721"/>
              <a:gd name="connsiteY8" fmla="*/ 128987 h 1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8721" h="1289874">
                <a:moveTo>
                  <a:pt x="0" y="128987"/>
                </a:moveTo>
                <a:cubicBezTo>
                  <a:pt x="0" y="57749"/>
                  <a:pt x="57749" y="0"/>
                  <a:pt x="128987" y="0"/>
                </a:cubicBezTo>
                <a:lnTo>
                  <a:pt x="7469734" y="0"/>
                </a:lnTo>
                <a:cubicBezTo>
                  <a:pt x="7540972" y="0"/>
                  <a:pt x="7598721" y="57749"/>
                  <a:pt x="7598721" y="128987"/>
                </a:cubicBezTo>
                <a:lnTo>
                  <a:pt x="7598721" y="1160887"/>
                </a:lnTo>
                <a:cubicBezTo>
                  <a:pt x="7598721" y="1232125"/>
                  <a:pt x="7540972" y="1289874"/>
                  <a:pt x="7469734" y="1289874"/>
                </a:cubicBezTo>
                <a:lnTo>
                  <a:pt x="128987" y="1289874"/>
                </a:lnTo>
                <a:cubicBezTo>
                  <a:pt x="57749" y="1289874"/>
                  <a:pt x="0" y="1232125"/>
                  <a:pt x="0" y="1160887"/>
                </a:cubicBezTo>
                <a:lnTo>
                  <a:pt x="0" y="1289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899" tIns="235899" rIns="235899" bIns="235899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Co-production </a:t>
            </a:r>
          </a:p>
        </p:txBody>
      </p:sp>
    </p:spTree>
    <p:extLst>
      <p:ext uri="{BB962C8B-B14F-4D97-AF65-F5344CB8AC3E}">
        <p14:creationId xmlns:p14="http://schemas.microsoft.com/office/powerpoint/2010/main" val="24834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text, whiteboard&#10;&#10;Description automatically generated">
            <a:extLst>
              <a:ext uri="{FF2B5EF4-FFF2-40B4-BE49-F238E27FC236}">
                <a16:creationId xmlns:a16="http://schemas.microsoft.com/office/drawing/2014/main" id="{87320BE0-1E07-484E-3051-D1E20D0D9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5" y="65354"/>
            <a:ext cx="8984400" cy="67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97C973C-1D47-0972-6BE9-503855D8EB55}"/>
              </a:ext>
            </a:extLst>
          </p:cNvPr>
          <p:cNvSpPr/>
          <p:nvPr/>
        </p:nvSpPr>
        <p:spPr>
          <a:xfrm>
            <a:off x="4682745" y="0"/>
            <a:ext cx="7509255" cy="6858000"/>
          </a:xfrm>
          <a:custGeom>
            <a:avLst/>
            <a:gdLst>
              <a:gd name="connsiteX0" fmla="*/ 662604 w 7509255"/>
              <a:gd name="connsiteY0" fmla="*/ 0 h 6858000"/>
              <a:gd name="connsiteX1" fmla="*/ 1829906 w 7509255"/>
              <a:gd name="connsiteY1" fmla="*/ 0 h 6858000"/>
              <a:gd name="connsiteX2" fmla="*/ 3430298 w 7509255"/>
              <a:gd name="connsiteY2" fmla="*/ 0 h 6858000"/>
              <a:gd name="connsiteX3" fmla="*/ 7509255 w 7509255"/>
              <a:gd name="connsiteY3" fmla="*/ 0 h 6858000"/>
              <a:gd name="connsiteX4" fmla="*/ 7509255 w 7509255"/>
              <a:gd name="connsiteY4" fmla="*/ 6858000 h 6858000"/>
              <a:gd name="connsiteX5" fmla="*/ 558415 w 7509255"/>
              <a:gd name="connsiteY5" fmla="*/ 6858000 h 6858000"/>
              <a:gd name="connsiteX6" fmla="*/ 558415 w 7509255"/>
              <a:gd name="connsiteY6" fmla="*/ 6836866 h 6858000"/>
              <a:gd name="connsiteX7" fmla="*/ 2363739 w 7509255"/>
              <a:gd name="connsiteY7" fmla="*/ 5023284 h 6858000"/>
              <a:gd name="connsiteX8" fmla="*/ 2362554 w 7509255"/>
              <a:gd name="connsiteY8" fmla="*/ 4504190 h 6858000"/>
              <a:gd name="connsiteX9" fmla="*/ 558415 w 7509255"/>
              <a:gd name="connsiteY9" fmla="*/ 2708266 h 6858000"/>
              <a:gd name="connsiteX10" fmla="*/ 558415 w 7509255"/>
              <a:gd name="connsiteY10" fmla="*/ 2698229 h 6858000"/>
              <a:gd name="connsiteX11" fmla="*/ 108101 w 7509255"/>
              <a:gd name="connsiteY11" fmla="*/ 2249966 h 6858000"/>
              <a:gd name="connsiteX12" fmla="*/ 26563 w 7509255"/>
              <a:gd name="connsiteY12" fmla="*/ 1852479 h 6858000"/>
              <a:gd name="connsiteX13" fmla="*/ 49183 w 7509255"/>
              <a:gd name="connsiteY13" fmla="*/ 1809256 h 6858000"/>
              <a:gd name="connsiteX14" fmla="*/ 1000157 w 7509255"/>
              <a:gd name="connsiteY14" fmla="*/ 853931 h 6858000"/>
              <a:gd name="connsiteX15" fmla="*/ 998972 w 7509255"/>
              <a:gd name="connsiteY15" fmla="*/ 3348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9255" h="6858000">
                <a:moveTo>
                  <a:pt x="662604" y="0"/>
                </a:moveTo>
                <a:lnTo>
                  <a:pt x="1829906" y="0"/>
                </a:lnTo>
                <a:lnTo>
                  <a:pt x="3430298" y="0"/>
                </a:lnTo>
                <a:lnTo>
                  <a:pt x="7509255" y="0"/>
                </a:lnTo>
                <a:lnTo>
                  <a:pt x="7509255" y="6858000"/>
                </a:lnTo>
                <a:lnTo>
                  <a:pt x="558415" y="6858000"/>
                </a:lnTo>
                <a:lnTo>
                  <a:pt x="558415" y="6836866"/>
                </a:lnTo>
                <a:lnTo>
                  <a:pt x="2363739" y="5023284"/>
                </a:lnTo>
                <a:cubicBezTo>
                  <a:pt x="2506755" y="4879613"/>
                  <a:pt x="2506225" y="4647206"/>
                  <a:pt x="2362554" y="4504190"/>
                </a:cubicBezTo>
                <a:lnTo>
                  <a:pt x="558415" y="2708266"/>
                </a:lnTo>
                <a:lnTo>
                  <a:pt x="558415" y="2698229"/>
                </a:lnTo>
                <a:lnTo>
                  <a:pt x="108101" y="2249966"/>
                </a:lnTo>
                <a:cubicBezTo>
                  <a:pt x="348" y="2142704"/>
                  <a:pt x="-26889" y="1985159"/>
                  <a:pt x="26563" y="1852479"/>
                </a:cubicBezTo>
                <a:lnTo>
                  <a:pt x="49183" y="1809256"/>
                </a:lnTo>
                <a:lnTo>
                  <a:pt x="1000157" y="853931"/>
                </a:lnTo>
                <a:cubicBezTo>
                  <a:pt x="1143173" y="710260"/>
                  <a:pt x="1142643" y="477853"/>
                  <a:pt x="998972" y="334837"/>
                </a:cubicBezTo>
                <a:close/>
              </a:path>
            </a:pathLst>
          </a:cu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0567493-078F-91BA-DA86-7BD41FCA845E}"/>
              </a:ext>
            </a:extLst>
          </p:cNvPr>
          <p:cNvSpPr/>
          <p:nvPr/>
        </p:nvSpPr>
        <p:spPr>
          <a:xfrm>
            <a:off x="0" y="-339"/>
            <a:ext cx="7153400" cy="6858000"/>
          </a:xfrm>
          <a:custGeom>
            <a:avLst/>
            <a:gdLst>
              <a:gd name="connsiteX0" fmla="*/ 0 w 7153400"/>
              <a:gd name="connsiteY0" fmla="*/ 0 h 6858000"/>
              <a:gd name="connsiteX1" fmla="*/ 5345349 w 7153400"/>
              <a:gd name="connsiteY1" fmla="*/ 0 h 6858000"/>
              <a:gd name="connsiteX2" fmla="*/ 5681717 w 7153400"/>
              <a:gd name="connsiteY2" fmla="*/ 334837 h 6858000"/>
              <a:gd name="connsiteX3" fmla="*/ 5682902 w 7153400"/>
              <a:gd name="connsiteY3" fmla="*/ 853931 h 6858000"/>
              <a:gd name="connsiteX4" fmla="*/ 4731928 w 7153400"/>
              <a:gd name="connsiteY4" fmla="*/ 1809256 h 6858000"/>
              <a:gd name="connsiteX5" fmla="*/ 4709308 w 7153400"/>
              <a:gd name="connsiteY5" fmla="*/ 1852479 h 6858000"/>
              <a:gd name="connsiteX6" fmla="*/ 4790846 w 7153400"/>
              <a:gd name="connsiteY6" fmla="*/ 2249966 h 6858000"/>
              <a:gd name="connsiteX7" fmla="*/ 5241160 w 7153400"/>
              <a:gd name="connsiteY7" fmla="*/ 2698229 h 6858000"/>
              <a:gd name="connsiteX8" fmla="*/ 5241160 w 7153400"/>
              <a:gd name="connsiteY8" fmla="*/ 2708266 h 6858000"/>
              <a:gd name="connsiteX9" fmla="*/ 7045299 w 7153400"/>
              <a:gd name="connsiteY9" fmla="*/ 4504190 h 6858000"/>
              <a:gd name="connsiteX10" fmla="*/ 7046484 w 7153400"/>
              <a:gd name="connsiteY10" fmla="*/ 5023284 h 6858000"/>
              <a:gd name="connsiteX11" fmla="*/ 5241160 w 7153400"/>
              <a:gd name="connsiteY11" fmla="*/ 6836866 h 6858000"/>
              <a:gd name="connsiteX12" fmla="*/ 5241160 w 7153400"/>
              <a:gd name="connsiteY12" fmla="*/ 6858000 h 6858000"/>
              <a:gd name="connsiteX13" fmla="*/ 0 w 71534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53400" h="6858000">
                <a:moveTo>
                  <a:pt x="0" y="0"/>
                </a:moveTo>
                <a:lnTo>
                  <a:pt x="5345349" y="0"/>
                </a:lnTo>
                <a:lnTo>
                  <a:pt x="5681717" y="334837"/>
                </a:lnTo>
                <a:cubicBezTo>
                  <a:pt x="5825388" y="477853"/>
                  <a:pt x="5825918" y="710260"/>
                  <a:pt x="5682902" y="853931"/>
                </a:cubicBezTo>
                <a:lnTo>
                  <a:pt x="4731928" y="1809256"/>
                </a:lnTo>
                <a:lnTo>
                  <a:pt x="4709308" y="1852479"/>
                </a:lnTo>
                <a:cubicBezTo>
                  <a:pt x="4655857" y="1985159"/>
                  <a:pt x="4683093" y="2142704"/>
                  <a:pt x="4790846" y="2249966"/>
                </a:cubicBezTo>
                <a:lnTo>
                  <a:pt x="5241160" y="2698229"/>
                </a:lnTo>
                <a:lnTo>
                  <a:pt x="5241160" y="2708266"/>
                </a:lnTo>
                <a:lnTo>
                  <a:pt x="7045299" y="4504190"/>
                </a:lnTo>
                <a:cubicBezTo>
                  <a:pt x="7188970" y="4647206"/>
                  <a:pt x="7189500" y="4879613"/>
                  <a:pt x="7046484" y="5023284"/>
                </a:cubicBezTo>
                <a:lnTo>
                  <a:pt x="5241160" y="6836866"/>
                </a:lnTo>
                <a:lnTo>
                  <a:pt x="5241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42E39"/>
          </a:solidFill>
          <a:ln>
            <a:noFill/>
          </a:ln>
          <a:effectLst>
            <a:outerShdw blurRad="635000" dist="50800" dir="2700000" algn="tl" rotWithShape="0">
              <a:schemeClr val="tx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A351E-7C4D-56B7-AB74-568178715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1681" r="42861" b="3861"/>
          <a:stretch/>
        </p:blipFill>
        <p:spPr>
          <a:xfrm>
            <a:off x="105509" y="116889"/>
            <a:ext cx="6825711" cy="6588711"/>
          </a:xfrm>
          <a:custGeom>
            <a:avLst/>
            <a:gdLst>
              <a:gd name="connsiteX0" fmla="*/ 2923885 w 6825711"/>
              <a:gd name="connsiteY0" fmla="*/ 6268386 h 6588711"/>
              <a:gd name="connsiteX1" fmla="*/ 3116232 w 6825711"/>
              <a:gd name="connsiteY1" fmla="*/ 6347469 h 6588711"/>
              <a:gd name="connsiteX2" fmla="*/ 3358744 w 6825711"/>
              <a:gd name="connsiteY2" fmla="*/ 6588711 h 6588711"/>
              <a:gd name="connsiteX3" fmla="*/ 2492978 w 6825711"/>
              <a:gd name="connsiteY3" fmla="*/ 6588711 h 6588711"/>
              <a:gd name="connsiteX4" fmla="*/ 2731955 w 6825711"/>
              <a:gd name="connsiteY4" fmla="*/ 6348477 h 6588711"/>
              <a:gd name="connsiteX5" fmla="*/ 2923885 w 6825711"/>
              <a:gd name="connsiteY5" fmla="*/ 6268386 h 6588711"/>
              <a:gd name="connsiteX6" fmla="*/ 1548399 w 6825711"/>
              <a:gd name="connsiteY6" fmla="*/ 4906673 h 6588711"/>
              <a:gd name="connsiteX7" fmla="*/ 1740745 w 6825711"/>
              <a:gd name="connsiteY7" fmla="*/ 4985756 h 6588711"/>
              <a:gd name="connsiteX8" fmla="*/ 2631913 w 6825711"/>
              <a:gd name="connsiteY8" fmla="*/ 5872260 h 6588711"/>
              <a:gd name="connsiteX9" fmla="*/ 2632921 w 6825711"/>
              <a:gd name="connsiteY9" fmla="*/ 6256537 h 6588711"/>
              <a:gd name="connsiteX10" fmla="*/ 2302485 w 6825711"/>
              <a:gd name="connsiteY10" fmla="*/ 6588711 h 6588711"/>
              <a:gd name="connsiteX11" fmla="*/ 799192 w 6825711"/>
              <a:gd name="connsiteY11" fmla="*/ 6588711 h 6588711"/>
              <a:gd name="connsiteX12" fmla="*/ 470972 w 6825711"/>
              <a:gd name="connsiteY12" fmla="*/ 6262208 h 6588711"/>
              <a:gd name="connsiteX13" fmla="*/ 469964 w 6825711"/>
              <a:gd name="connsiteY13" fmla="*/ 5877931 h 6588711"/>
              <a:gd name="connsiteX14" fmla="*/ 1356469 w 6825711"/>
              <a:gd name="connsiteY14" fmla="*/ 4986763 h 6588711"/>
              <a:gd name="connsiteX15" fmla="*/ 1548399 w 6825711"/>
              <a:gd name="connsiteY15" fmla="*/ 4906673 h 6588711"/>
              <a:gd name="connsiteX16" fmla="*/ 4300848 w 6825711"/>
              <a:gd name="connsiteY16" fmla="*/ 4893205 h 6588711"/>
              <a:gd name="connsiteX17" fmla="*/ 4493196 w 6825711"/>
              <a:gd name="connsiteY17" fmla="*/ 4972287 h 6588711"/>
              <a:gd name="connsiteX18" fmla="*/ 5384364 w 6825711"/>
              <a:gd name="connsiteY18" fmla="*/ 5858791 h 6588711"/>
              <a:gd name="connsiteX19" fmla="*/ 5385372 w 6825711"/>
              <a:gd name="connsiteY19" fmla="*/ 6243069 h 6588711"/>
              <a:gd name="connsiteX20" fmla="*/ 5041538 w 6825711"/>
              <a:gd name="connsiteY20" fmla="*/ 6588711 h 6588711"/>
              <a:gd name="connsiteX21" fmla="*/ 3565181 w 6825711"/>
              <a:gd name="connsiteY21" fmla="*/ 6588711 h 6588711"/>
              <a:gd name="connsiteX22" fmla="*/ 3223422 w 6825711"/>
              <a:gd name="connsiteY22" fmla="*/ 6248741 h 6588711"/>
              <a:gd name="connsiteX23" fmla="*/ 3222414 w 6825711"/>
              <a:gd name="connsiteY23" fmla="*/ 5864463 h 6588711"/>
              <a:gd name="connsiteX24" fmla="*/ 4108919 w 6825711"/>
              <a:gd name="connsiteY24" fmla="*/ 4973295 h 6588711"/>
              <a:gd name="connsiteX25" fmla="*/ 4300848 w 6825711"/>
              <a:gd name="connsiteY25" fmla="*/ 4893205 h 6588711"/>
              <a:gd name="connsiteX26" fmla="*/ 172912 w 6825711"/>
              <a:gd name="connsiteY26" fmla="*/ 3544959 h 6588711"/>
              <a:gd name="connsiteX27" fmla="*/ 365259 w 6825711"/>
              <a:gd name="connsiteY27" fmla="*/ 3624043 h 6588711"/>
              <a:gd name="connsiteX28" fmla="*/ 1256427 w 6825711"/>
              <a:gd name="connsiteY28" fmla="*/ 4510545 h 6588711"/>
              <a:gd name="connsiteX29" fmla="*/ 1257435 w 6825711"/>
              <a:gd name="connsiteY29" fmla="*/ 4894823 h 6588711"/>
              <a:gd name="connsiteX30" fmla="*/ 370930 w 6825711"/>
              <a:gd name="connsiteY30" fmla="*/ 5785992 h 6588711"/>
              <a:gd name="connsiteX31" fmla="*/ 29371 w 6825711"/>
              <a:gd name="connsiteY31" fmla="*/ 5821707 h 6588711"/>
              <a:gd name="connsiteX32" fmla="*/ 0 w 6825711"/>
              <a:gd name="connsiteY32" fmla="*/ 5797844 h 6588711"/>
              <a:gd name="connsiteX33" fmla="*/ 0 w 6825711"/>
              <a:gd name="connsiteY33" fmla="*/ 3609432 h 6588711"/>
              <a:gd name="connsiteX34" fmla="*/ 23517 w 6825711"/>
              <a:gd name="connsiteY34" fmla="*/ 3590120 h 6588711"/>
              <a:gd name="connsiteX35" fmla="*/ 172912 w 6825711"/>
              <a:gd name="connsiteY35" fmla="*/ 3544959 h 6588711"/>
              <a:gd name="connsiteX36" fmla="*/ 2925362 w 6825711"/>
              <a:gd name="connsiteY36" fmla="*/ 3531492 h 6588711"/>
              <a:gd name="connsiteX37" fmla="*/ 3117709 w 6825711"/>
              <a:gd name="connsiteY37" fmla="*/ 3610574 h 6588711"/>
              <a:gd name="connsiteX38" fmla="*/ 4008877 w 6825711"/>
              <a:gd name="connsiteY38" fmla="*/ 4497078 h 6588711"/>
              <a:gd name="connsiteX39" fmla="*/ 4009885 w 6825711"/>
              <a:gd name="connsiteY39" fmla="*/ 4881355 h 6588711"/>
              <a:gd name="connsiteX40" fmla="*/ 3123380 w 6825711"/>
              <a:gd name="connsiteY40" fmla="*/ 5772523 h 6588711"/>
              <a:gd name="connsiteX41" fmla="*/ 2739103 w 6825711"/>
              <a:gd name="connsiteY41" fmla="*/ 5773531 h 6588711"/>
              <a:gd name="connsiteX42" fmla="*/ 1847935 w 6825711"/>
              <a:gd name="connsiteY42" fmla="*/ 4887027 h 6588711"/>
              <a:gd name="connsiteX43" fmla="*/ 1846926 w 6825711"/>
              <a:gd name="connsiteY43" fmla="*/ 4502749 h 6588711"/>
              <a:gd name="connsiteX44" fmla="*/ 2733431 w 6825711"/>
              <a:gd name="connsiteY44" fmla="*/ 3611582 h 6588711"/>
              <a:gd name="connsiteX45" fmla="*/ 2925362 w 6825711"/>
              <a:gd name="connsiteY45" fmla="*/ 3531492 h 6588711"/>
              <a:gd name="connsiteX46" fmla="*/ 5662105 w 6825711"/>
              <a:gd name="connsiteY46" fmla="*/ 3502473 h 6588711"/>
              <a:gd name="connsiteX47" fmla="*/ 5854452 w 6825711"/>
              <a:gd name="connsiteY47" fmla="*/ 3581555 h 6588711"/>
              <a:gd name="connsiteX48" fmla="*/ 6745620 w 6825711"/>
              <a:gd name="connsiteY48" fmla="*/ 4468060 h 6588711"/>
              <a:gd name="connsiteX49" fmla="*/ 6746628 w 6825711"/>
              <a:gd name="connsiteY49" fmla="*/ 4852338 h 6588711"/>
              <a:gd name="connsiteX50" fmla="*/ 5860123 w 6825711"/>
              <a:gd name="connsiteY50" fmla="*/ 5743506 h 6588711"/>
              <a:gd name="connsiteX51" fmla="*/ 5475846 w 6825711"/>
              <a:gd name="connsiteY51" fmla="*/ 5744514 h 6588711"/>
              <a:gd name="connsiteX52" fmla="*/ 4584679 w 6825711"/>
              <a:gd name="connsiteY52" fmla="*/ 4858010 h 6588711"/>
              <a:gd name="connsiteX53" fmla="*/ 4583670 w 6825711"/>
              <a:gd name="connsiteY53" fmla="*/ 4473732 h 6588711"/>
              <a:gd name="connsiteX54" fmla="*/ 5470174 w 6825711"/>
              <a:gd name="connsiteY54" fmla="*/ 3582564 h 6588711"/>
              <a:gd name="connsiteX55" fmla="*/ 5662105 w 6825711"/>
              <a:gd name="connsiteY55" fmla="*/ 3502473 h 6588711"/>
              <a:gd name="connsiteX56" fmla="*/ 1549873 w 6825711"/>
              <a:gd name="connsiteY56" fmla="*/ 2169778 h 6588711"/>
              <a:gd name="connsiteX57" fmla="*/ 1742221 w 6825711"/>
              <a:gd name="connsiteY57" fmla="*/ 2248860 h 6588711"/>
              <a:gd name="connsiteX58" fmla="*/ 2633389 w 6825711"/>
              <a:gd name="connsiteY58" fmla="*/ 3135365 h 6588711"/>
              <a:gd name="connsiteX59" fmla="*/ 2634397 w 6825711"/>
              <a:gd name="connsiteY59" fmla="*/ 3519642 h 6588711"/>
              <a:gd name="connsiteX60" fmla="*/ 1747892 w 6825711"/>
              <a:gd name="connsiteY60" fmla="*/ 4410809 h 6588711"/>
              <a:gd name="connsiteX61" fmla="*/ 1363616 w 6825711"/>
              <a:gd name="connsiteY61" fmla="*/ 4411818 h 6588711"/>
              <a:gd name="connsiteX62" fmla="*/ 472448 w 6825711"/>
              <a:gd name="connsiteY62" fmla="*/ 3525313 h 6588711"/>
              <a:gd name="connsiteX63" fmla="*/ 471439 w 6825711"/>
              <a:gd name="connsiteY63" fmla="*/ 3141035 h 6588711"/>
              <a:gd name="connsiteX64" fmla="*/ 1357945 w 6825711"/>
              <a:gd name="connsiteY64" fmla="*/ 2249868 h 6588711"/>
              <a:gd name="connsiteX65" fmla="*/ 1549873 w 6825711"/>
              <a:gd name="connsiteY65" fmla="*/ 2169778 h 6588711"/>
              <a:gd name="connsiteX66" fmla="*/ 4286618 w 6825711"/>
              <a:gd name="connsiteY66" fmla="*/ 2140760 h 6588711"/>
              <a:gd name="connsiteX67" fmla="*/ 4478965 w 6825711"/>
              <a:gd name="connsiteY67" fmla="*/ 2219842 h 6588711"/>
              <a:gd name="connsiteX68" fmla="*/ 5370133 w 6825711"/>
              <a:gd name="connsiteY68" fmla="*/ 3106347 h 6588711"/>
              <a:gd name="connsiteX69" fmla="*/ 5371141 w 6825711"/>
              <a:gd name="connsiteY69" fmla="*/ 3490625 h 6588711"/>
              <a:gd name="connsiteX70" fmla="*/ 4484636 w 6825711"/>
              <a:gd name="connsiteY70" fmla="*/ 4381792 h 6588711"/>
              <a:gd name="connsiteX71" fmla="*/ 4100359 w 6825711"/>
              <a:gd name="connsiteY71" fmla="*/ 4382800 h 6588711"/>
              <a:gd name="connsiteX72" fmla="*/ 3209190 w 6825711"/>
              <a:gd name="connsiteY72" fmla="*/ 3496296 h 6588711"/>
              <a:gd name="connsiteX73" fmla="*/ 3208183 w 6825711"/>
              <a:gd name="connsiteY73" fmla="*/ 3112018 h 6588711"/>
              <a:gd name="connsiteX74" fmla="*/ 4094688 w 6825711"/>
              <a:gd name="connsiteY74" fmla="*/ 2220850 h 6588711"/>
              <a:gd name="connsiteX75" fmla="*/ 4286618 w 6825711"/>
              <a:gd name="connsiteY75" fmla="*/ 2140760 h 6588711"/>
              <a:gd name="connsiteX76" fmla="*/ 174387 w 6825711"/>
              <a:gd name="connsiteY76" fmla="*/ 808064 h 6588711"/>
              <a:gd name="connsiteX77" fmla="*/ 366735 w 6825711"/>
              <a:gd name="connsiteY77" fmla="*/ 887146 h 6588711"/>
              <a:gd name="connsiteX78" fmla="*/ 1257903 w 6825711"/>
              <a:gd name="connsiteY78" fmla="*/ 1773651 h 6588711"/>
              <a:gd name="connsiteX79" fmla="*/ 1258911 w 6825711"/>
              <a:gd name="connsiteY79" fmla="*/ 2157928 h 6588711"/>
              <a:gd name="connsiteX80" fmla="*/ 372407 w 6825711"/>
              <a:gd name="connsiteY80" fmla="*/ 3049097 h 6588711"/>
              <a:gd name="connsiteX81" fmla="*/ 30847 w 6825711"/>
              <a:gd name="connsiteY81" fmla="*/ 3084812 h 6588711"/>
              <a:gd name="connsiteX82" fmla="*/ 0 w 6825711"/>
              <a:gd name="connsiteY82" fmla="*/ 3059749 h 6588711"/>
              <a:gd name="connsiteX83" fmla="*/ 0 w 6825711"/>
              <a:gd name="connsiteY83" fmla="*/ 873747 h 6588711"/>
              <a:gd name="connsiteX84" fmla="*/ 24993 w 6825711"/>
              <a:gd name="connsiteY84" fmla="*/ 853223 h 6588711"/>
              <a:gd name="connsiteX85" fmla="*/ 174387 w 6825711"/>
              <a:gd name="connsiteY85" fmla="*/ 808064 h 6588711"/>
              <a:gd name="connsiteX86" fmla="*/ 2911131 w 6825711"/>
              <a:gd name="connsiteY86" fmla="*/ 779046 h 6588711"/>
              <a:gd name="connsiteX87" fmla="*/ 3103478 w 6825711"/>
              <a:gd name="connsiteY87" fmla="*/ 858128 h 6588711"/>
              <a:gd name="connsiteX88" fmla="*/ 3994646 w 6825711"/>
              <a:gd name="connsiteY88" fmla="*/ 1744633 h 6588711"/>
              <a:gd name="connsiteX89" fmla="*/ 3995654 w 6825711"/>
              <a:gd name="connsiteY89" fmla="*/ 2128910 h 6588711"/>
              <a:gd name="connsiteX90" fmla="*/ 3109149 w 6825711"/>
              <a:gd name="connsiteY90" fmla="*/ 3020078 h 6588711"/>
              <a:gd name="connsiteX91" fmla="*/ 2724872 w 6825711"/>
              <a:gd name="connsiteY91" fmla="*/ 3021087 h 6588711"/>
              <a:gd name="connsiteX92" fmla="*/ 1833705 w 6825711"/>
              <a:gd name="connsiteY92" fmla="*/ 2134582 h 6588711"/>
              <a:gd name="connsiteX93" fmla="*/ 1832696 w 6825711"/>
              <a:gd name="connsiteY93" fmla="*/ 1750304 h 6588711"/>
              <a:gd name="connsiteX94" fmla="*/ 2719201 w 6825711"/>
              <a:gd name="connsiteY94" fmla="*/ 859136 h 6588711"/>
              <a:gd name="connsiteX95" fmla="*/ 2911131 w 6825711"/>
              <a:gd name="connsiteY95" fmla="*/ 779046 h 6588711"/>
              <a:gd name="connsiteX96" fmla="*/ 3518396 w 6825711"/>
              <a:gd name="connsiteY96" fmla="*/ 0 h 6588711"/>
              <a:gd name="connsiteX97" fmla="*/ 5023053 w 6825711"/>
              <a:gd name="connsiteY97" fmla="*/ 0 h 6588711"/>
              <a:gd name="connsiteX98" fmla="*/ 5350589 w 6825711"/>
              <a:gd name="connsiteY98" fmla="*/ 325822 h 6588711"/>
              <a:gd name="connsiteX99" fmla="*/ 5351596 w 6825711"/>
              <a:gd name="connsiteY99" fmla="*/ 710100 h 6588711"/>
              <a:gd name="connsiteX100" fmla="*/ 4465092 w 6825711"/>
              <a:gd name="connsiteY100" fmla="*/ 1601267 h 6588711"/>
              <a:gd name="connsiteX101" fmla="*/ 4080814 w 6825711"/>
              <a:gd name="connsiteY101" fmla="*/ 1602275 h 6588711"/>
              <a:gd name="connsiteX102" fmla="*/ 3189646 w 6825711"/>
              <a:gd name="connsiteY102" fmla="*/ 715770 h 6588711"/>
              <a:gd name="connsiteX103" fmla="*/ 3188638 w 6825711"/>
              <a:gd name="connsiteY103" fmla="*/ 331493 h 6588711"/>
              <a:gd name="connsiteX104" fmla="*/ 843766 w 6825711"/>
              <a:gd name="connsiteY104" fmla="*/ 0 h 6588711"/>
              <a:gd name="connsiteX105" fmla="*/ 2234224 w 6825711"/>
              <a:gd name="connsiteY105" fmla="*/ 0 h 6588711"/>
              <a:gd name="connsiteX106" fmla="*/ 2619158 w 6825711"/>
              <a:gd name="connsiteY106" fmla="*/ 382919 h 6588711"/>
              <a:gd name="connsiteX107" fmla="*/ 2620166 w 6825711"/>
              <a:gd name="connsiteY107" fmla="*/ 767197 h 6588711"/>
              <a:gd name="connsiteX108" fmla="*/ 1733662 w 6825711"/>
              <a:gd name="connsiteY108" fmla="*/ 1658366 h 6588711"/>
              <a:gd name="connsiteX109" fmla="*/ 1349384 w 6825711"/>
              <a:gd name="connsiteY109" fmla="*/ 1659374 h 6588711"/>
              <a:gd name="connsiteX110" fmla="*/ 458217 w 6825711"/>
              <a:gd name="connsiteY110" fmla="*/ 772868 h 6588711"/>
              <a:gd name="connsiteX111" fmla="*/ 457209 w 6825711"/>
              <a:gd name="connsiteY111" fmla="*/ 388591 h 65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25711" h="6588711">
                <a:moveTo>
                  <a:pt x="2923885" y="6268386"/>
                </a:moveTo>
                <a:cubicBezTo>
                  <a:pt x="2993425" y="6268204"/>
                  <a:pt x="3063036" y="6294551"/>
                  <a:pt x="3116232" y="6347469"/>
                </a:cubicBezTo>
                <a:lnTo>
                  <a:pt x="3358744" y="6588711"/>
                </a:lnTo>
                <a:lnTo>
                  <a:pt x="2492978" y="6588711"/>
                </a:lnTo>
                <a:lnTo>
                  <a:pt x="2731955" y="6348477"/>
                </a:lnTo>
                <a:cubicBezTo>
                  <a:pt x="2784874" y="6295280"/>
                  <a:pt x="2854344" y="6268570"/>
                  <a:pt x="2923885" y="6268386"/>
                </a:cubicBezTo>
                <a:close/>
                <a:moveTo>
                  <a:pt x="1548399" y="4906673"/>
                </a:moveTo>
                <a:cubicBezTo>
                  <a:pt x="1617938" y="4906490"/>
                  <a:pt x="1687549" y="4932837"/>
                  <a:pt x="1740745" y="4985756"/>
                </a:cubicBezTo>
                <a:lnTo>
                  <a:pt x="2631913" y="5872260"/>
                </a:lnTo>
                <a:cubicBezTo>
                  <a:pt x="2738306" y="5978097"/>
                  <a:pt x="2738758" y="6150144"/>
                  <a:pt x="2632921" y="6256537"/>
                </a:cubicBezTo>
                <a:lnTo>
                  <a:pt x="2302485" y="6588711"/>
                </a:lnTo>
                <a:lnTo>
                  <a:pt x="799192" y="6588711"/>
                </a:lnTo>
                <a:lnTo>
                  <a:pt x="470972" y="6262208"/>
                </a:lnTo>
                <a:cubicBezTo>
                  <a:pt x="364578" y="6156372"/>
                  <a:pt x="364127" y="5984325"/>
                  <a:pt x="469964" y="5877931"/>
                </a:cubicBezTo>
                <a:lnTo>
                  <a:pt x="1356469" y="4986763"/>
                </a:lnTo>
                <a:cubicBezTo>
                  <a:pt x="1409387" y="4933566"/>
                  <a:pt x="1478858" y="4906855"/>
                  <a:pt x="1548399" y="4906673"/>
                </a:cubicBezTo>
                <a:close/>
                <a:moveTo>
                  <a:pt x="4300848" y="4893205"/>
                </a:moveTo>
                <a:cubicBezTo>
                  <a:pt x="4370389" y="4893022"/>
                  <a:pt x="4439999" y="4919368"/>
                  <a:pt x="4493196" y="4972287"/>
                </a:cubicBezTo>
                <a:lnTo>
                  <a:pt x="5384364" y="5858791"/>
                </a:lnTo>
                <a:cubicBezTo>
                  <a:pt x="5490757" y="5964628"/>
                  <a:pt x="5491209" y="6136676"/>
                  <a:pt x="5385372" y="6243069"/>
                </a:cubicBezTo>
                <a:lnTo>
                  <a:pt x="5041538" y="6588711"/>
                </a:lnTo>
                <a:lnTo>
                  <a:pt x="3565181" y="6588711"/>
                </a:lnTo>
                <a:lnTo>
                  <a:pt x="3223422" y="6248741"/>
                </a:lnTo>
                <a:cubicBezTo>
                  <a:pt x="3117028" y="6142903"/>
                  <a:pt x="3116577" y="5970857"/>
                  <a:pt x="3222414" y="5864463"/>
                </a:cubicBezTo>
                <a:lnTo>
                  <a:pt x="4108919" y="4973295"/>
                </a:lnTo>
                <a:cubicBezTo>
                  <a:pt x="4161837" y="4920098"/>
                  <a:pt x="4231308" y="4893388"/>
                  <a:pt x="4300848" y="4893205"/>
                </a:cubicBezTo>
                <a:close/>
                <a:moveTo>
                  <a:pt x="172912" y="3544959"/>
                </a:moveTo>
                <a:cubicBezTo>
                  <a:pt x="242452" y="3544777"/>
                  <a:pt x="312062" y="3571123"/>
                  <a:pt x="365259" y="3624043"/>
                </a:cubicBezTo>
                <a:lnTo>
                  <a:pt x="1256427" y="4510545"/>
                </a:lnTo>
                <a:cubicBezTo>
                  <a:pt x="1362820" y="4616382"/>
                  <a:pt x="1363272" y="4788430"/>
                  <a:pt x="1257435" y="4894823"/>
                </a:cubicBezTo>
                <a:lnTo>
                  <a:pt x="370930" y="5785992"/>
                </a:lnTo>
                <a:cubicBezTo>
                  <a:pt x="278323" y="5879086"/>
                  <a:pt x="135024" y="5891068"/>
                  <a:pt x="29371" y="5821707"/>
                </a:cubicBezTo>
                <a:lnTo>
                  <a:pt x="0" y="5797844"/>
                </a:lnTo>
                <a:lnTo>
                  <a:pt x="0" y="3609432"/>
                </a:lnTo>
                <a:lnTo>
                  <a:pt x="23517" y="3590120"/>
                </a:lnTo>
                <a:cubicBezTo>
                  <a:pt x="68640" y="3560156"/>
                  <a:pt x="120757" y="3545097"/>
                  <a:pt x="172912" y="3544959"/>
                </a:cubicBezTo>
                <a:close/>
                <a:moveTo>
                  <a:pt x="2925362" y="3531492"/>
                </a:moveTo>
                <a:cubicBezTo>
                  <a:pt x="2994901" y="3531309"/>
                  <a:pt x="3064512" y="3557656"/>
                  <a:pt x="3117709" y="3610574"/>
                </a:cubicBezTo>
                <a:lnTo>
                  <a:pt x="4008877" y="4497078"/>
                </a:lnTo>
                <a:cubicBezTo>
                  <a:pt x="4115270" y="4602915"/>
                  <a:pt x="4115722" y="4774962"/>
                  <a:pt x="4009885" y="4881355"/>
                </a:cubicBezTo>
                <a:lnTo>
                  <a:pt x="3123380" y="5772523"/>
                </a:lnTo>
                <a:cubicBezTo>
                  <a:pt x="3017543" y="5878917"/>
                  <a:pt x="2845496" y="5879368"/>
                  <a:pt x="2739103" y="5773531"/>
                </a:cubicBezTo>
                <a:lnTo>
                  <a:pt x="1847935" y="4887027"/>
                </a:lnTo>
                <a:cubicBezTo>
                  <a:pt x="1741541" y="4781190"/>
                  <a:pt x="1741090" y="4609143"/>
                  <a:pt x="1846926" y="4502749"/>
                </a:cubicBezTo>
                <a:lnTo>
                  <a:pt x="2733431" y="3611582"/>
                </a:lnTo>
                <a:cubicBezTo>
                  <a:pt x="2786350" y="3558386"/>
                  <a:pt x="2855821" y="3531674"/>
                  <a:pt x="2925362" y="3531492"/>
                </a:cubicBezTo>
                <a:close/>
                <a:moveTo>
                  <a:pt x="5662105" y="3502473"/>
                </a:moveTo>
                <a:cubicBezTo>
                  <a:pt x="5731645" y="3502292"/>
                  <a:pt x="5801256" y="3528638"/>
                  <a:pt x="5854452" y="3581555"/>
                </a:cubicBezTo>
                <a:lnTo>
                  <a:pt x="6745620" y="4468060"/>
                </a:lnTo>
                <a:cubicBezTo>
                  <a:pt x="6852013" y="4573898"/>
                  <a:pt x="6852465" y="4745944"/>
                  <a:pt x="6746628" y="4852338"/>
                </a:cubicBezTo>
                <a:lnTo>
                  <a:pt x="5860123" y="5743506"/>
                </a:lnTo>
                <a:cubicBezTo>
                  <a:pt x="5754287" y="5849899"/>
                  <a:pt x="5582240" y="5850351"/>
                  <a:pt x="5475846" y="5744514"/>
                </a:cubicBezTo>
                <a:lnTo>
                  <a:pt x="4584679" y="4858010"/>
                </a:lnTo>
                <a:cubicBezTo>
                  <a:pt x="4478285" y="4752172"/>
                  <a:pt x="4477833" y="4580125"/>
                  <a:pt x="4583670" y="4473732"/>
                </a:cubicBezTo>
                <a:lnTo>
                  <a:pt x="5470174" y="3582564"/>
                </a:lnTo>
                <a:cubicBezTo>
                  <a:pt x="5523093" y="3529367"/>
                  <a:pt x="5592564" y="3502656"/>
                  <a:pt x="5662105" y="3502473"/>
                </a:cubicBezTo>
                <a:close/>
                <a:moveTo>
                  <a:pt x="1549873" y="2169778"/>
                </a:moveTo>
                <a:cubicBezTo>
                  <a:pt x="1619414" y="2169596"/>
                  <a:pt x="1689024" y="2195942"/>
                  <a:pt x="1742221" y="2248860"/>
                </a:cubicBezTo>
                <a:lnTo>
                  <a:pt x="2633389" y="3135365"/>
                </a:lnTo>
                <a:cubicBezTo>
                  <a:pt x="2739783" y="3241202"/>
                  <a:pt x="2740234" y="3413249"/>
                  <a:pt x="2634397" y="3519642"/>
                </a:cubicBezTo>
                <a:lnTo>
                  <a:pt x="1747892" y="4410809"/>
                </a:lnTo>
                <a:cubicBezTo>
                  <a:pt x="1642055" y="4517202"/>
                  <a:pt x="1470009" y="4517654"/>
                  <a:pt x="1363616" y="4411818"/>
                </a:cubicBezTo>
                <a:lnTo>
                  <a:pt x="472448" y="3525313"/>
                </a:lnTo>
                <a:cubicBezTo>
                  <a:pt x="366054" y="3419476"/>
                  <a:pt x="365603" y="3247430"/>
                  <a:pt x="471439" y="3141035"/>
                </a:cubicBezTo>
                <a:lnTo>
                  <a:pt x="1357945" y="2249868"/>
                </a:lnTo>
                <a:cubicBezTo>
                  <a:pt x="1410863" y="2196671"/>
                  <a:pt x="1480334" y="2169960"/>
                  <a:pt x="1549873" y="2169778"/>
                </a:cubicBezTo>
                <a:close/>
                <a:moveTo>
                  <a:pt x="4286618" y="2140760"/>
                </a:moveTo>
                <a:cubicBezTo>
                  <a:pt x="4356158" y="2140578"/>
                  <a:pt x="4425768" y="2166924"/>
                  <a:pt x="4478965" y="2219842"/>
                </a:cubicBezTo>
                <a:lnTo>
                  <a:pt x="5370133" y="3106347"/>
                </a:lnTo>
                <a:cubicBezTo>
                  <a:pt x="5476526" y="3212184"/>
                  <a:pt x="5476978" y="3384230"/>
                  <a:pt x="5371141" y="3490625"/>
                </a:cubicBezTo>
                <a:lnTo>
                  <a:pt x="4484636" y="4381792"/>
                </a:lnTo>
                <a:cubicBezTo>
                  <a:pt x="4378800" y="4488186"/>
                  <a:pt x="4206753" y="4488637"/>
                  <a:pt x="4100359" y="4382800"/>
                </a:cubicBezTo>
                <a:lnTo>
                  <a:pt x="3209190" y="3496296"/>
                </a:lnTo>
                <a:cubicBezTo>
                  <a:pt x="3102797" y="3390458"/>
                  <a:pt x="3102346" y="3218412"/>
                  <a:pt x="3208183" y="3112018"/>
                </a:cubicBezTo>
                <a:lnTo>
                  <a:pt x="4094688" y="2220850"/>
                </a:lnTo>
                <a:cubicBezTo>
                  <a:pt x="4147606" y="2167653"/>
                  <a:pt x="4217077" y="2140942"/>
                  <a:pt x="4286618" y="2140760"/>
                </a:cubicBezTo>
                <a:close/>
                <a:moveTo>
                  <a:pt x="174387" y="808064"/>
                </a:moveTo>
                <a:cubicBezTo>
                  <a:pt x="243928" y="807881"/>
                  <a:pt x="313538" y="834227"/>
                  <a:pt x="366735" y="887146"/>
                </a:cubicBezTo>
                <a:lnTo>
                  <a:pt x="1257903" y="1773651"/>
                </a:lnTo>
                <a:cubicBezTo>
                  <a:pt x="1364296" y="1879487"/>
                  <a:pt x="1364748" y="2051534"/>
                  <a:pt x="1258911" y="2157928"/>
                </a:cubicBezTo>
                <a:lnTo>
                  <a:pt x="372407" y="3049097"/>
                </a:lnTo>
                <a:cubicBezTo>
                  <a:pt x="279799" y="3142191"/>
                  <a:pt x="136500" y="3154173"/>
                  <a:pt x="30847" y="3084812"/>
                </a:cubicBezTo>
                <a:lnTo>
                  <a:pt x="0" y="3059749"/>
                </a:lnTo>
                <a:lnTo>
                  <a:pt x="0" y="873747"/>
                </a:lnTo>
                <a:lnTo>
                  <a:pt x="24993" y="853223"/>
                </a:lnTo>
                <a:cubicBezTo>
                  <a:pt x="70116" y="823260"/>
                  <a:pt x="122232" y="808200"/>
                  <a:pt x="174387" y="808064"/>
                </a:cubicBezTo>
                <a:close/>
                <a:moveTo>
                  <a:pt x="2911131" y="779046"/>
                </a:moveTo>
                <a:cubicBezTo>
                  <a:pt x="2980671" y="778864"/>
                  <a:pt x="3050282" y="805210"/>
                  <a:pt x="3103478" y="858128"/>
                </a:cubicBezTo>
                <a:lnTo>
                  <a:pt x="3994646" y="1744633"/>
                </a:lnTo>
                <a:cubicBezTo>
                  <a:pt x="4101040" y="1850470"/>
                  <a:pt x="4101491" y="2022518"/>
                  <a:pt x="3995654" y="2128910"/>
                </a:cubicBezTo>
                <a:lnTo>
                  <a:pt x="3109149" y="3020078"/>
                </a:lnTo>
                <a:cubicBezTo>
                  <a:pt x="3003313" y="3126472"/>
                  <a:pt x="2831265" y="3126924"/>
                  <a:pt x="2724872" y="3021087"/>
                </a:cubicBezTo>
                <a:lnTo>
                  <a:pt x="1833705" y="2134582"/>
                </a:lnTo>
                <a:cubicBezTo>
                  <a:pt x="1727310" y="2028745"/>
                  <a:pt x="1726859" y="1856698"/>
                  <a:pt x="1832696" y="1750304"/>
                </a:cubicBezTo>
                <a:lnTo>
                  <a:pt x="2719201" y="859136"/>
                </a:lnTo>
                <a:cubicBezTo>
                  <a:pt x="2772119" y="805939"/>
                  <a:pt x="2841590" y="779229"/>
                  <a:pt x="2911131" y="779046"/>
                </a:cubicBezTo>
                <a:close/>
                <a:moveTo>
                  <a:pt x="3518396" y="0"/>
                </a:moveTo>
                <a:lnTo>
                  <a:pt x="5023053" y="0"/>
                </a:lnTo>
                <a:lnTo>
                  <a:pt x="5350589" y="325822"/>
                </a:lnTo>
                <a:cubicBezTo>
                  <a:pt x="5456982" y="431658"/>
                  <a:pt x="5457434" y="603706"/>
                  <a:pt x="5351596" y="710100"/>
                </a:cubicBezTo>
                <a:lnTo>
                  <a:pt x="4465092" y="1601267"/>
                </a:lnTo>
                <a:cubicBezTo>
                  <a:pt x="4359255" y="1707661"/>
                  <a:pt x="4187208" y="1708112"/>
                  <a:pt x="4080814" y="1602275"/>
                </a:cubicBezTo>
                <a:lnTo>
                  <a:pt x="3189646" y="715770"/>
                </a:lnTo>
                <a:cubicBezTo>
                  <a:pt x="3083253" y="609934"/>
                  <a:pt x="3082802" y="437887"/>
                  <a:pt x="3188638" y="331493"/>
                </a:cubicBezTo>
                <a:close/>
                <a:moveTo>
                  <a:pt x="843766" y="0"/>
                </a:moveTo>
                <a:lnTo>
                  <a:pt x="2234224" y="0"/>
                </a:lnTo>
                <a:lnTo>
                  <a:pt x="2619158" y="382919"/>
                </a:lnTo>
                <a:cubicBezTo>
                  <a:pt x="2725552" y="488756"/>
                  <a:pt x="2726003" y="660803"/>
                  <a:pt x="2620166" y="767197"/>
                </a:cubicBezTo>
                <a:lnTo>
                  <a:pt x="1733662" y="1658366"/>
                </a:lnTo>
                <a:cubicBezTo>
                  <a:pt x="1627824" y="1764758"/>
                  <a:pt x="1455779" y="1765210"/>
                  <a:pt x="1349384" y="1659374"/>
                </a:cubicBezTo>
                <a:lnTo>
                  <a:pt x="458217" y="772868"/>
                </a:lnTo>
                <a:cubicBezTo>
                  <a:pt x="351823" y="667031"/>
                  <a:pt x="351372" y="494984"/>
                  <a:pt x="457209" y="388591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DDB04-EFF2-BA54-9029-D0B2AA77C953}"/>
              </a:ext>
            </a:extLst>
          </p:cNvPr>
          <p:cNvSpPr txBox="1"/>
          <p:nvPr/>
        </p:nvSpPr>
        <p:spPr>
          <a:xfrm>
            <a:off x="5667375" y="1175560"/>
            <a:ext cx="578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Cn" pitchFamily="2" charset="0"/>
                <a:ea typeface="Roboto Cn" pitchFamily="2" charset="0"/>
                <a:cs typeface="Roboto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6773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136" y="2001063"/>
            <a:ext cx="11134845" cy="707886"/>
          </a:xfrm>
        </p:spPr>
        <p:txBody>
          <a:bodyPr/>
          <a:lstStyle/>
          <a:p>
            <a:pPr lvl="0"/>
            <a:r>
              <a:rPr lang="en-GB" dirty="0"/>
              <a:t>Professor Shankar has received institutional / research support,</a:t>
            </a:r>
            <a:br>
              <a:rPr lang="en-GB" dirty="0"/>
            </a:br>
            <a:r>
              <a:rPr lang="en-GB" dirty="0"/>
              <a:t>lecture and consultation fees in the last 2 years from various government, charity and pharma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062" y="4853354"/>
            <a:ext cx="1138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 cyclists or cycles were harmed in the preparation of this talk </a:t>
            </a:r>
          </a:p>
        </p:txBody>
      </p:sp>
    </p:spTree>
    <p:extLst>
      <p:ext uri="{BB962C8B-B14F-4D97-AF65-F5344CB8AC3E}">
        <p14:creationId xmlns:p14="http://schemas.microsoft.com/office/powerpoint/2010/main" val="16696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B4D83D1-B3E3-8EBF-D02E-95413D0CF695}"/>
              </a:ext>
            </a:extLst>
          </p:cNvPr>
          <p:cNvSpPr txBox="1"/>
          <p:nvPr/>
        </p:nvSpPr>
        <p:spPr>
          <a:xfrm>
            <a:off x="2292359" y="532706"/>
            <a:ext cx="760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CONTENTS</a:t>
            </a:r>
            <a:endParaRPr lang="lt-LT" sz="3200" spc="3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A40E6-9A58-3B87-4283-43ECAA2C2A31}"/>
              </a:ext>
            </a:extLst>
          </p:cNvPr>
          <p:cNvSpPr txBox="1"/>
          <p:nvPr/>
        </p:nvSpPr>
        <p:spPr>
          <a:xfrm>
            <a:off x="2292359" y="1117481"/>
            <a:ext cx="760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THE CONSTITUENT PARTS OF THIS TALK</a:t>
            </a:r>
            <a:endParaRPr lang="lt-LT" sz="2000" spc="3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33D3CA-6E59-6EA2-3066-A7C98023373D}"/>
              </a:ext>
            </a:extLst>
          </p:cNvPr>
          <p:cNvGrpSpPr/>
          <p:nvPr/>
        </p:nvGrpSpPr>
        <p:grpSpPr>
          <a:xfrm>
            <a:off x="741342" y="4972684"/>
            <a:ext cx="2444169" cy="1350062"/>
            <a:chOff x="1054793" y="4972682"/>
            <a:chExt cx="3097688" cy="144508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46AD3A-E59A-E901-3005-644FDFF318F2}"/>
                </a:ext>
              </a:extLst>
            </p:cNvPr>
            <p:cNvSpPr txBox="1"/>
            <p:nvPr/>
          </p:nvSpPr>
          <p:spPr>
            <a:xfrm>
              <a:off x="1054793" y="4972682"/>
              <a:ext cx="3097688" cy="428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 Lt" pitchFamily="2" charset="0"/>
                  <a:ea typeface="Roboto Lt" pitchFamily="2" charset="0"/>
                </a:rPr>
                <a:t>THE VISION</a:t>
              </a:r>
              <a:endParaRPr lang="lt-LT" sz="20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76B730-ED39-A0BA-7D98-B6D97CF9238A}"/>
                </a:ext>
              </a:extLst>
            </p:cNvPr>
            <p:cNvSpPr txBox="1"/>
            <p:nvPr/>
          </p:nvSpPr>
          <p:spPr>
            <a:xfrm>
              <a:off x="1054793" y="5429448"/>
              <a:ext cx="2485479" cy="98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The broad church of academics</a:t>
              </a:r>
              <a:endParaRPr lang="lt-L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4E1D10-5309-6245-C53F-50EE71C060DD}"/>
              </a:ext>
            </a:extLst>
          </p:cNvPr>
          <p:cNvGrpSpPr/>
          <p:nvPr/>
        </p:nvGrpSpPr>
        <p:grpSpPr>
          <a:xfrm>
            <a:off x="2895656" y="4972683"/>
            <a:ext cx="2525896" cy="1598403"/>
            <a:chOff x="4133204" y="4842618"/>
            <a:chExt cx="3114003" cy="182099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09899C-4AAC-5BCF-AD61-E5F979F715E3}"/>
                </a:ext>
              </a:extLst>
            </p:cNvPr>
            <p:cNvSpPr txBox="1"/>
            <p:nvPr/>
          </p:nvSpPr>
          <p:spPr>
            <a:xfrm>
              <a:off x="4133204" y="4842618"/>
              <a:ext cx="3114003" cy="80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 Lt" pitchFamily="2" charset="0"/>
                  <a:ea typeface="Roboto Lt" pitchFamily="2" charset="0"/>
                </a:rPr>
                <a:t>THE DIFFERENT ROUTES</a:t>
              </a:r>
              <a:endParaRPr lang="lt-LT" sz="20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FC686D-7176-2B33-5989-0B7B8F1BEA05}"/>
                </a:ext>
              </a:extLst>
            </p:cNvPr>
            <p:cNvSpPr txBox="1"/>
            <p:nvPr/>
          </p:nvSpPr>
          <p:spPr>
            <a:xfrm>
              <a:off x="4133205" y="5296127"/>
              <a:ext cx="2527232" cy="136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A review of current pathways</a:t>
              </a:r>
              <a:endParaRPr lang="lt-L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A92A87-6CA2-D0A9-05C8-1E3044CFAC74}"/>
              </a:ext>
            </a:extLst>
          </p:cNvPr>
          <p:cNvGrpSpPr/>
          <p:nvPr/>
        </p:nvGrpSpPr>
        <p:grpSpPr>
          <a:xfrm>
            <a:off x="5281730" y="4972686"/>
            <a:ext cx="2230899" cy="1603615"/>
            <a:chOff x="7042263" y="4805883"/>
            <a:chExt cx="2827394" cy="17164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67D5A9-BF9D-B032-BA66-AED75B1FAE22}"/>
                </a:ext>
              </a:extLst>
            </p:cNvPr>
            <p:cNvSpPr txBox="1"/>
            <p:nvPr/>
          </p:nvSpPr>
          <p:spPr>
            <a:xfrm>
              <a:off x="7042263" y="4805883"/>
              <a:ext cx="2827394" cy="7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 Lt" pitchFamily="2" charset="0"/>
                  <a:ea typeface="Roboto Lt" pitchFamily="2" charset="0"/>
                </a:rPr>
                <a:t>PSYCHIATRY TRAINING </a:t>
              </a:r>
              <a:endParaRPr lang="lt-LT" sz="20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C37D51-4EED-5786-B46B-8DA23EAE9F8B}"/>
                </a:ext>
              </a:extLst>
            </p:cNvPr>
            <p:cNvSpPr txBox="1"/>
            <p:nvPr/>
          </p:nvSpPr>
          <p:spPr>
            <a:xfrm>
              <a:off x="7042263" y="5237553"/>
              <a:ext cx="2556837" cy="128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How can we support the vision?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79CDBD-7019-FD78-3C4B-2F92C6665DDF}"/>
              </a:ext>
            </a:extLst>
          </p:cNvPr>
          <p:cNvGrpSpPr/>
          <p:nvPr/>
        </p:nvGrpSpPr>
        <p:grpSpPr>
          <a:xfrm>
            <a:off x="7464155" y="4972674"/>
            <a:ext cx="2100137" cy="1037016"/>
            <a:chOff x="9899638" y="4903573"/>
            <a:chExt cx="2661669" cy="974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F2618A-E316-E854-2F3B-21C8A130C4BA}"/>
                </a:ext>
              </a:extLst>
            </p:cNvPr>
            <p:cNvSpPr txBox="1"/>
            <p:nvPr/>
          </p:nvSpPr>
          <p:spPr>
            <a:xfrm>
              <a:off x="9899638" y="4903573"/>
              <a:ext cx="2661669" cy="37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 Lt" pitchFamily="2" charset="0"/>
                  <a:ea typeface="Roboto Lt" pitchFamily="2" charset="0"/>
                </a:rPr>
                <a:t>THE GAP</a:t>
              </a:r>
              <a:endParaRPr lang="lt-LT" sz="20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7C92E2-DA41-3EAA-AED6-F6AD72E7E6C0}"/>
                </a:ext>
              </a:extLst>
            </p:cNvPr>
            <p:cNvSpPr txBox="1"/>
            <p:nvPr/>
          </p:nvSpPr>
          <p:spPr>
            <a:xfrm>
              <a:off x="9899641" y="5270768"/>
              <a:ext cx="2247860" cy="60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All about challenges</a:t>
              </a:r>
              <a:endParaRPr lang="lt-L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7A2A016-31A3-388C-AFDC-63F814177684}"/>
              </a:ext>
            </a:extLst>
          </p:cNvPr>
          <p:cNvSpPr/>
          <p:nvPr/>
        </p:nvSpPr>
        <p:spPr>
          <a:xfrm>
            <a:off x="328245" y="4377985"/>
            <a:ext cx="2698189" cy="687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1C19FD-4F66-7E2A-DECF-813AD776C198}"/>
              </a:ext>
            </a:extLst>
          </p:cNvPr>
          <p:cNvSpPr/>
          <p:nvPr/>
        </p:nvSpPr>
        <p:spPr>
          <a:xfrm>
            <a:off x="2543347" y="4377985"/>
            <a:ext cx="2698189" cy="687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1ADFA6-A6FE-410E-7814-122BBDEC201E}"/>
              </a:ext>
            </a:extLst>
          </p:cNvPr>
          <p:cNvSpPr/>
          <p:nvPr/>
        </p:nvSpPr>
        <p:spPr>
          <a:xfrm>
            <a:off x="4746439" y="4377985"/>
            <a:ext cx="2698189" cy="687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6FFC66-3909-8D05-5099-1E945841C1D8}"/>
              </a:ext>
            </a:extLst>
          </p:cNvPr>
          <p:cNvSpPr/>
          <p:nvPr/>
        </p:nvSpPr>
        <p:spPr>
          <a:xfrm>
            <a:off x="6956101" y="4377985"/>
            <a:ext cx="2698189" cy="687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608D20-0ABC-FCFF-9604-F3A9B622EF30}"/>
              </a:ext>
            </a:extLst>
          </p:cNvPr>
          <p:cNvCxnSpPr>
            <a:cxnSpLocks/>
          </p:cNvCxnSpPr>
          <p:nvPr/>
        </p:nvCxnSpPr>
        <p:spPr>
          <a:xfrm>
            <a:off x="2565140" y="3547512"/>
            <a:ext cx="460570" cy="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260396" dist="113647" dir="5400000" sx="46000" sy="46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A7FEEA-8906-40D6-933D-90173CE9AA7A}"/>
              </a:ext>
            </a:extLst>
          </p:cNvPr>
          <p:cNvSpPr/>
          <p:nvPr/>
        </p:nvSpPr>
        <p:spPr>
          <a:xfrm rot="2690982">
            <a:off x="981872" y="2845290"/>
            <a:ext cx="1413645" cy="1413645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573ECB-577E-F27E-91AF-EF77E56F57CF}"/>
              </a:ext>
            </a:extLst>
          </p:cNvPr>
          <p:cNvSpPr/>
          <p:nvPr/>
        </p:nvSpPr>
        <p:spPr>
          <a:xfrm rot="2690982">
            <a:off x="3188429" y="2845292"/>
            <a:ext cx="1413645" cy="1413645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3CA995-3212-9CC5-5CE6-DEF9E371D073}"/>
              </a:ext>
            </a:extLst>
          </p:cNvPr>
          <p:cNvSpPr/>
          <p:nvPr/>
        </p:nvSpPr>
        <p:spPr>
          <a:xfrm rot="2690982">
            <a:off x="5394987" y="2845291"/>
            <a:ext cx="1413645" cy="1413645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92B22B7-F15C-E343-999F-7D10C0E217E8}"/>
              </a:ext>
            </a:extLst>
          </p:cNvPr>
          <p:cNvSpPr/>
          <p:nvPr/>
        </p:nvSpPr>
        <p:spPr>
          <a:xfrm rot="2690982">
            <a:off x="7601544" y="2845292"/>
            <a:ext cx="1413645" cy="1413645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16FADC-016D-D382-96A0-55E173DA7252}"/>
              </a:ext>
            </a:extLst>
          </p:cNvPr>
          <p:cNvCxnSpPr>
            <a:cxnSpLocks/>
          </p:cNvCxnSpPr>
          <p:nvPr/>
        </p:nvCxnSpPr>
        <p:spPr>
          <a:xfrm>
            <a:off x="4759386" y="3547512"/>
            <a:ext cx="460570" cy="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260396" dist="113647" dir="5400000" sx="46000" sy="46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F39312-1DBE-2DBA-8D35-C3209F9494D8}"/>
              </a:ext>
            </a:extLst>
          </p:cNvPr>
          <p:cNvCxnSpPr>
            <a:cxnSpLocks/>
          </p:cNvCxnSpPr>
          <p:nvPr/>
        </p:nvCxnSpPr>
        <p:spPr>
          <a:xfrm>
            <a:off x="6972664" y="3547512"/>
            <a:ext cx="460570" cy="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260396" dist="113647" dir="5400000" sx="46000" sy="46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512D995-EAF8-7C02-426E-9B116B5C16E7}"/>
              </a:ext>
            </a:extLst>
          </p:cNvPr>
          <p:cNvSpPr/>
          <p:nvPr/>
        </p:nvSpPr>
        <p:spPr>
          <a:xfrm>
            <a:off x="9151041" y="4377984"/>
            <a:ext cx="2698189" cy="687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883998C-E4A9-4199-5B10-982276811879}"/>
              </a:ext>
            </a:extLst>
          </p:cNvPr>
          <p:cNvSpPr/>
          <p:nvPr/>
        </p:nvSpPr>
        <p:spPr>
          <a:xfrm rot="2690982">
            <a:off x="9796484" y="2845291"/>
            <a:ext cx="1413645" cy="1413645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188AFA-2912-B038-7DC7-298C6155C68F}"/>
              </a:ext>
            </a:extLst>
          </p:cNvPr>
          <p:cNvCxnSpPr>
            <a:cxnSpLocks/>
          </p:cNvCxnSpPr>
          <p:nvPr/>
        </p:nvCxnSpPr>
        <p:spPr>
          <a:xfrm>
            <a:off x="9167604" y="3547511"/>
            <a:ext cx="460570" cy="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260396" dist="113647" dir="5400000" sx="46000" sy="46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C34C40-0D04-23B1-E383-7CE5B0C00E6E}"/>
              </a:ext>
            </a:extLst>
          </p:cNvPr>
          <p:cNvGrpSpPr/>
          <p:nvPr/>
        </p:nvGrpSpPr>
        <p:grpSpPr>
          <a:xfrm>
            <a:off x="9656995" y="4956817"/>
            <a:ext cx="1994061" cy="1033377"/>
            <a:chOff x="9899638" y="4903573"/>
            <a:chExt cx="2527230" cy="9712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F152F6-622F-3657-8B97-1BCE5E1E47B6}"/>
                </a:ext>
              </a:extLst>
            </p:cNvPr>
            <p:cNvSpPr txBox="1"/>
            <p:nvPr/>
          </p:nvSpPr>
          <p:spPr>
            <a:xfrm>
              <a:off x="9899638" y="4903573"/>
              <a:ext cx="2527230" cy="37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 Lt" pitchFamily="2" charset="0"/>
                  <a:ea typeface="Roboto Lt" pitchFamily="2" charset="0"/>
                </a:rPr>
                <a:t>THE TIMELINE</a:t>
              </a:r>
              <a:endParaRPr lang="lt-LT" sz="20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BF1E3-BFB2-6ED8-44A3-729B4AE871B4}"/>
                </a:ext>
              </a:extLst>
            </p:cNvPr>
            <p:cNvSpPr txBox="1"/>
            <p:nvPr/>
          </p:nvSpPr>
          <p:spPr>
            <a:xfrm>
              <a:off x="9899641" y="5267348"/>
              <a:ext cx="2392110" cy="60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What happens next?</a:t>
              </a:r>
              <a:endParaRPr lang="lt-L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23" name="Graphic 22" descr="Document with solid fill">
            <a:extLst>
              <a:ext uri="{FF2B5EF4-FFF2-40B4-BE49-F238E27FC236}">
                <a16:creationId xmlns:a16="http://schemas.microsoft.com/office/drawing/2014/main" id="{8DC831A1-78A6-5FE8-1139-45AB0023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330" y="3060073"/>
            <a:ext cx="914400" cy="914400"/>
          </a:xfrm>
          <a:prstGeom prst="rect">
            <a:avLst/>
          </a:prstGeom>
        </p:spPr>
      </p:pic>
      <p:pic>
        <p:nvPicPr>
          <p:cNvPr id="36" name="Graphic 35" descr="Stopwatch with solid fill">
            <a:extLst>
              <a:ext uri="{FF2B5EF4-FFF2-40B4-BE49-F238E27FC236}">
                <a16:creationId xmlns:a16="http://schemas.microsoft.com/office/drawing/2014/main" id="{4C17F88A-567F-9F44-8C69-442241D18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2935" y="3070731"/>
            <a:ext cx="914400" cy="914400"/>
          </a:xfrm>
          <a:prstGeom prst="rect">
            <a:avLst/>
          </a:prstGeom>
        </p:spPr>
      </p:pic>
      <p:pic>
        <p:nvPicPr>
          <p:cNvPr id="38" name="Graphic 37" descr="Playbook with solid fill">
            <a:extLst>
              <a:ext uri="{FF2B5EF4-FFF2-40B4-BE49-F238E27FC236}">
                <a16:creationId xmlns:a16="http://schemas.microsoft.com/office/drawing/2014/main" id="{BAB5E81E-6CBE-5365-AAC8-0446C8A57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1728" y="3089739"/>
            <a:ext cx="914400" cy="914400"/>
          </a:xfrm>
          <a:prstGeom prst="rect">
            <a:avLst/>
          </a:prstGeom>
        </p:spPr>
      </p:pic>
      <p:pic>
        <p:nvPicPr>
          <p:cNvPr id="59" name="Graphic 58" descr="Artificial Intelligence with solid fill">
            <a:extLst>
              <a:ext uri="{FF2B5EF4-FFF2-40B4-BE49-F238E27FC236}">
                <a16:creationId xmlns:a16="http://schemas.microsoft.com/office/drawing/2014/main" id="{30C9A88C-B113-CE1E-4AC0-DC0864B99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8238" y="3089740"/>
            <a:ext cx="914400" cy="914400"/>
          </a:xfrm>
          <a:prstGeom prst="rect">
            <a:avLst/>
          </a:prstGeom>
        </p:spPr>
      </p:pic>
      <p:pic>
        <p:nvPicPr>
          <p:cNvPr id="61" name="Graphic 60" descr="Care with solid fill">
            <a:extLst>
              <a:ext uri="{FF2B5EF4-FFF2-40B4-BE49-F238E27FC236}">
                <a16:creationId xmlns:a16="http://schemas.microsoft.com/office/drawing/2014/main" id="{7F3FFE8E-65EE-4BF5-3B49-49E829FBF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0138" y="29880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67C2A2-2795-A27D-3D28-EE84442DCE4C}"/>
              </a:ext>
            </a:extLst>
          </p:cNvPr>
          <p:cNvCxnSpPr>
            <a:cxnSpLocks/>
            <a:endCxn id="4" idx="1"/>
          </p:cNvCxnSpPr>
          <p:nvPr/>
        </p:nvCxnSpPr>
        <p:spPr>
          <a:xfrm flipH="1" flipV="1">
            <a:off x="4131817" y="4128172"/>
            <a:ext cx="192223" cy="18235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0E83E0-9FA8-AF35-8BA5-4DC9F73DE741}"/>
              </a:ext>
            </a:extLst>
          </p:cNvPr>
          <p:cNvCxnSpPr>
            <a:cxnSpLocks/>
          </p:cNvCxnSpPr>
          <p:nvPr/>
        </p:nvCxnSpPr>
        <p:spPr>
          <a:xfrm>
            <a:off x="4621644" y="2954839"/>
            <a:ext cx="287627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D40CBE-A33D-D679-2A11-FA235E92769E}"/>
              </a:ext>
            </a:extLst>
          </p:cNvPr>
          <p:cNvCxnSpPr>
            <a:cxnSpLocks/>
          </p:cNvCxnSpPr>
          <p:nvPr/>
        </p:nvCxnSpPr>
        <p:spPr>
          <a:xfrm>
            <a:off x="4621644" y="5737996"/>
            <a:ext cx="287627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855865-4E58-BC86-9CA8-7F906785C307}"/>
              </a:ext>
            </a:extLst>
          </p:cNvPr>
          <p:cNvCxnSpPr>
            <a:cxnSpLocks/>
          </p:cNvCxnSpPr>
          <p:nvPr/>
        </p:nvCxnSpPr>
        <p:spPr>
          <a:xfrm>
            <a:off x="4851699" y="2926900"/>
            <a:ext cx="175708" cy="25459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9F1CF8-1756-83A0-65D8-E93586CEA7BB}"/>
              </a:ext>
            </a:extLst>
          </p:cNvPr>
          <p:cNvCxnSpPr>
            <a:cxnSpLocks/>
          </p:cNvCxnSpPr>
          <p:nvPr/>
        </p:nvCxnSpPr>
        <p:spPr>
          <a:xfrm flipV="1">
            <a:off x="4864692" y="5126904"/>
            <a:ext cx="265425" cy="62110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8C5291-1D75-6765-C159-D79132CD12F7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>
            <a:off x="7217573" y="4338071"/>
            <a:ext cx="352785" cy="372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FF41565-FC67-0877-618A-4014259E95F7}"/>
              </a:ext>
            </a:extLst>
          </p:cNvPr>
          <p:cNvCxnSpPr>
            <a:cxnSpLocks/>
          </p:cNvCxnSpPr>
          <p:nvPr/>
        </p:nvCxnSpPr>
        <p:spPr>
          <a:xfrm flipH="1">
            <a:off x="7282731" y="2914958"/>
            <a:ext cx="287627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153B4F-B79F-D5D0-98A2-A7F7D11549C2}"/>
              </a:ext>
            </a:extLst>
          </p:cNvPr>
          <p:cNvCxnSpPr>
            <a:cxnSpLocks/>
          </p:cNvCxnSpPr>
          <p:nvPr/>
        </p:nvCxnSpPr>
        <p:spPr>
          <a:xfrm flipH="1">
            <a:off x="7164595" y="2887017"/>
            <a:ext cx="175708" cy="25459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60576F-3104-BC78-7752-438250C8E907}"/>
              </a:ext>
            </a:extLst>
          </p:cNvPr>
          <p:cNvGrpSpPr/>
          <p:nvPr/>
        </p:nvGrpSpPr>
        <p:grpSpPr>
          <a:xfrm>
            <a:off x="4040623" y="2359324"/>
            <a:ext cx="4336929" cy="3405842"/>
            <a:chOff x="4894561" y="54985"/>
            <a:chExt cx="2485249" cy="213923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A86D942-CFCF-0F66-B46C-6BD5A1D8256E}"/>
                </a:ext>
              </a:extLst>
            </p:cNvPr>
            <p:cNvSpPr/>
            <p:nvPr/>
          </p:nvSpPr>
          <p:spPr>
            <a:xfrm>
              <a:off x="4946819" y="137803"/>
              <a:ext cx="2432991" cy="2056419"/>
            </a:xfrm>
            <a:prstGeom prst="roundRect">
              <a:avLst>
                <a:gd name="adj" fmla="val 15092"/>
              </a:avLst>
            </a:prstGeom>
            <a:solidFill>
              <a:schemeClr val="bg1"/>
            </a:solidFill>
            <a:ln w="127000">
              <a:solidFill>
                <a:schemeClr val="bg1"/>
              </a:solidFill>
            </a:ln>
            <a:effectLst>
              <a:innerShdw blurRad="478781">
                <a:prstClr val="black">
                  <a:alpha val="35269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55AD6F-3BE4-C8EF-6133-E34E705C2BE4}"/>
                </a:ext>
              </a:extLst>
            </p:cNvPr>
            <p:cNvSpPr txBox="1"/>
            <p:nvPr/>
          </p:nvSpPr>
          <p:spPr>
            <a:xfrm>
              <a:off x="4894561" y="54985"/>
              <a:ext cx="2432992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lt-LT" sz="2800" dirty="0">
                <a:solidFill>
                  <a:srgbClr val="242E39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884F55A1-CF75-B1B7-CC5C-7C5B690B2393}"/>
              </a:ext>
            </a:extLst>
          </p:cNvPr>
          <p:cNvSpPr/>
          <p:nvPr/>
        </p:nvSpPr>
        <p:spPr>
          <a:xfrm>
            <a:off x="-721664" y="3186450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733F1C8-2BBC-7FFE-C252-F41806765B2E}"/>
              </a:ext>
            </a:extLst>
          </p:cNvPr>
          <p:cNvSpPr/>
          <p:nvPr/>
        </p:nvSpPr>
        <p:spPr>
          <a:xfrm>
            <a:off x="-781972" y="6261507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D873F92-8A82-D37C-44A9-88BFEDE58660}"/>
              </a:ext>
            </a:extLst>
          </p:cNvPr>
          <p:cNvSpPr/>
          <p:nvPr/>
        </p:nvSpPr>
        <p:spPr>
          <a:xfrm>
            <a:off x="-691009" y="4720453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FCCB73-E808-21D0-0008-597B2A76A7BF}"/>
              </a:ext>
            </a:extLst>
          </p:cNvPr>
          <p:cNvSpPr/>
          <p:nvPr/>
        </p:nvSpPr>
        <p:spPr>
          <a:xfrm>
            <a:off x="78975" y="2231469"/>
            <a:ext cx="3927274" cy="1221057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7786CC-8123-D05D-359F-5440E6E15E2E}"/>
              </a:ext>
            </a:extLst>
          </p:cNvPr>
          <p:cNvSpPr/>
          <p:nvPr/>
        </p:nvSpPr>
        <p:spPr>
          <a:xfrm>
            <a:off x="53637" y="3728792"/>
            <a:ext cx="3927274" cy="1221057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CA29558-F8C3-E233-957E-9E185477AB64}"/>
              </a:ext>
            </a:extLst>
          </p:cNvPr>
          <p:cNvSpPr/>
          <p:nvPr/>
        </p:nvSpPr>
        <p:spPr>
          <a:xfrm>
            <a:off x="53637" y="5207375"/>
            <a:ext cx="3927274" cy="1221057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0">
                <a:srgbClr val="F25A62"/>
              </a:gs>
              <a:gs pos="100000">
                <a:srgbClr val="9340C1"/>
              </a:gs>
            </a:gsLst>
            <a:lin ang="0" scaled="1"/>
            <a:tileRect/>
          </a:gra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91A22E-DDE6-B9B8-96AE-BC29AD0F94E4}"/>
              </a:ext>
            </a:extLst>
          </p:cNvPr>
          <p:cNvSpPr txBox="1"/>
          <p:nvPr/>
        </p:nvSpPr>
        <p:spPr>
          <a:xfrm>
            <a:off x="875590" y="2369563"/>
            <a:ext cx="276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Essential to apprise evidence critically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57D1CB-14D8-B9ED-101E-779C17F574BC}"/>
              </a:ext>
            </a:extLst>
          </p:cNvPr>
          <p:cNvSpPr txBox="1"/>
          <p:nvPr/>
        </p:nvSpPr>
        <p:spPr>
          <a:xfrm>
            <a:off x="986573" y="3855885"/>
            <a:ext cx="3027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Essential to teach and communicate science as medical leaders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F4C681-8B84-E125-DD9B-CBDF99C7D17E}"/>
              </a:ext>
            </a:extLst>
          </p:cNvPr>
          <p:cNvSpPr txBox="1"/>
          <p:nvPr/>
        </p:nvSpPr>
        <p:spPr>
          <a:xfrm>
            <a:off x="890414" y="5340849"/>
            <a:ext cx="300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Essential to give patients  choice and options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96785F8-21AF-0988-5B86-51BB3735DB6E}"/>
              </a:ext>
            </a:extLst>
          </p:cNvPr>
          <p:cNvSpPr txBox="1"/>
          <p:nvPr/>
        </p:nvSpPr>
        <p:spPr>
          <a:xfrm>
            <a:off x="-495431" y="1684105"/>
            <a:ext cx="562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boto" pitchFamily="2" charset="0"/>
                <a:ea typeface="Roboto" pitchFamily="2" charset="0"/>
              </a:rPr>
              <a:t>ESSENTIAL - FACILITATORY</a:t>
            </a:r>
            <a:endParaRPr lang="lt-LT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F6AF75E-431F-2E3C-2FBA-8D0F7BCF6E10}"/>
              </a:ext>
            </a:extLst>
          </p:cNvPr>
          <p:cNvSpPr/>
          <p:nvPr/>
        </p:nvSpPr>
        <p:spPr>
          <a:xfrm>
            <a:off x="6084335" y="3231297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A6F1549-68C2-6767-F283-08CE05E46779}"/>
              </a:ext>
            </a:extLst>
          </p:cNvPr>
          <p:cNvSpPr/>
          <p:nvPr/>
        </p:nvSpPr>
        <p:spPr>
          <a:xfrm>
            <a:off x="6084335" y="4750439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7BC25F5-3B87-D9A6-8F5F-FA63ECA0858D}"/>
              </a:ext>
            </a:extLst>
          </p:cNvPr>
          <p:cNvSpPr/>
          <p:nvPr/>
        </p:nvSpPr>
        <p:spPr>
          <a:xfrm>
            <a:off x="6207334" y="4250836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C77EAC2-176A-E391-BB7E-22142DE531BA}"/>
              </a:ext>
            </a:extLst>
          </p:cNvPr>
          <p:cNvSpPr/>
          <p:nvPr/>
        </p:nvSpPr>
        <p:spPr>
          <a:xfrm>
            <a:off x="8516460" y="4566647"/>
            <a:ext cx="3545888" cy="1198519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A1F7B6-7B6F-749D-8785-93EC291CA1EB}"/>
              </a:ext>
            </a:extLst>
          </p:cNvPr>
          <p:cNvSpPr/>
          <p:nvPr/>
        </p:nvSpPr>
        <p:spPr>
          <a:xfrm>
            <a:off x="8495688" y="2389739"/>
            <a:ext cx="3576623" cy="1198519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t" pitchFamily="2" charset="0"/>
                <a:ea typeface="Roboto Lt" pitchFamily="2" charset="0"/>
                <a:cs typeface="+mn-cs"/>
              </a:rPr>
              <a:t>   Precision  medicine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23C9E4-C211-61A9-BD4C-E1A424860ED5}"/>
              </a:ext>
            </a:extLst>
          </p:cNvPr>
          <p:cNvSpPr txBox="1"/>
          <p:nvPr/>
        </p:nvSpPr>
        <p:spPr>
          <a:xfrm>
            <a:off x="8683347" y="4902841"/>
            <a:ext cx="297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Personalised medicine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3063AA2-3789-CA24-F3A2-77F7DB68C14D}"/>
              </a:ext>
            </a:extLst>
          </p:cNvPr>
          <p:cNvSpPr txBox="1"/>
          <p:nvPr/>
        </p:nvSpPr>
        <p:spPr>
          <a:xfrm>
            <a:off x="7194435" y="1782772"/>
            <a:ext cx="507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boto" pitchFamily="2" charset="0"/>
                <a:ea typeface="Roboto" pitchFamily="2" charset="0"/>
              </a:rPr>
              <a:t>DESIRABLE - PARTICIPATORY</a:t>
            </a:r>
            <a:endParaRPr lang="lt-LT" sz="28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5" name="Graphic 84" descr="Doctor male with solid fill">
            <a:extLst>
              <a:ext uri="{FF2B5EF4-FFF2-40B4-BE49-F238E27FC236}">
                <a16:creationId xmlns:a16="http://schemas.microsoft.com/office/drawing/2014/main" id="{15A29787-9F71-6679-0085-70E99F75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6777" y="2552118"/>
            <a:ext cx="761615" cy="761615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B07F8EB4-0EF7-30DE-FA33-13236F04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4669704"/>
            <a:ext cx="914400" cy="914400"/>
          </a:xfrm>
          <a:prstGeom prst="rect">
            <a:avLst/>
          </a:prstGeom>
        </p:spPr>
      </p:pic>
      <p:pic>
        <p:nvPicPr>
          <p:cNvPr id="17" name="Graphic 16" descr="Tools with solid fill">
            <a:extLst>
              <a:ext uri="{FF2B5EF4-FFF2-40B4-BE49-F238E27FC236}">
                <a16:creationId xmlns:a16="http://schemas.microsoft.com/office/drawing/2014/main" id="{47CCC0EA-2EE9-3D2D-486F-05C7818E3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483" y="2411864"/>
            <a:ext cx="802665" cy="802665"/>
          </a:xfrm>
          <a:prstGeom prst="rect">
            <a:avLst/>
          </a:prstGeom>
        </p:spPr>
      </p:pic>
      <p:pic>
        <p:nvPicPr>
          <p:cNvPr id="20" name="Graphic 19" descr="Classroom with solid fill">
            <a:extLst>
              <a:ext uri="{FF2B5EF4-FFF2-40B4-BE49-F238E27FC236}">
                <a16:creationId xmlns:a16="http://schemas.microsoft.com/office/drawing/2014/main" id="{6A7464D6-903E-6B95-78B3-FB9D512EC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709" y="3852035"/>
            <a:ext cx="914400" cy="914400"/>
          </a:xfrm>
          <a:prstGeom prst="rect">
            <a:avLst/>
          </a:prstGeom>
        </p:spPr>
      </p:pic>
      <p:pic>
        <p:nvPicPr>
          <p:cNvPr id="25" name="Graphic 24" descr="Occupational Therapy with solid fill">
            <a:extLst>
              <a:ext uri="{FF2B5EF4-FFF2-40B4-BE49-F238E27FC236}">
                <a16:creationId xmlns:a16="http://schemas.microsoft.com/office/drawing/2014/main" id="{03DE9EA1-1E89-4F2B-B113-ECE2EB537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791" y="5340849"/>
            <a:ext cx="812581" cy="81258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C1DDC7F-9ED9-B1E4-7713-F5CFAA62C024}"/>
              </a:ext>
            </a:extLst>
          </p:cNvPr>
          <p:cNvSpPr txBox="1"/>
          <p:nvPr/>
        </p:nvSpPr>
        <p:spPr>
          <a:xfrm>
            <a:off x="2044138" y="147055"/>
            <a:ext cx="760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THE VISION</a:t>
            </a:r>
            <a:endParaRPr lang="lt-LT" sz="3200" spc="3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0798F5-1107-341E-8B4D-8D957E2B31F1}"/>
              </a:ext>
            </a:extLst>
          </p:cNvPr>
          <p:cNvSpPr txBox="1"/>
          <p:nvPr/>
        </p:nvSpPr>
        <p:spPr>
          <a:xfrm>
            <a:off x="-12750" y="1056551"/>
            <a:ext cx="1206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EVERY DOCTOR IS A SCIENTIST &amp; SHOULD BE INVOLVED IN RESEARCH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276C00-BC94-047B-751B-8B9AB7FA078F}"/>
              </a:ext>
            </a:extLst>
          </p:cNvPr>
          <p:cNvSpPr txBox="1"/>
          <p:nvPr/>
        </p:nvSpPr>
        <p:spPr>
          <a:xfrm>
            <a:off x="17190720" y="1184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68203-A44E-ECF2-F906-14BFDB5239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813" y="3046812"/>
            <a:ext cx="4138729" cy="2259964"/>
          </a:xfrm>
          <a:prstGeom prst="rect">
            <a:avLst/>
          </a:prstGeom>
          <a:noFill/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281AE01-0A18-6578-796B-9B092F66DC21}"/>
              </a:ext>
            </a:extLst>
          </p:cNvPr>
          <p:cNvSpPr txBox="1">
            <a:spLocks/>
          </p:cNvSpPr>
          <p:nvPr/>
        </p:nvSpPr>
        <p:spPr>
          <a:xfrm rot="18826177">
            <a:off x="4256605" y="3863008"/>
            <a:ext cx="4029874" cy="492554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Why cycle? </a:t>
            </a:r>
          </a:p>
        </p:txBody>
      </p:sp>
    </p:spTree>
    <p:extLst>
      <p:ext uri="{BB962C8B-B14F-4D97-AF65-F5344CB8AC3E}">
        <p14:creationId xmlns:p14="http://schemas.microsoft.com/office/powerpoint/2010/main" val="1961148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0A957-CDF8-A6AE-B026-89E35A8B3E64}"/>
              </a:ext>
            </a:extLst>
          </p:cNvPr>
          <p:cNvSpPr txBox="1"/>
          <p:nvPr/>
        </p:nvSpPr>
        <p:spPr>
          <a:xfrm>
            <a:off x="7516710" y="144852"/>
            <a:ext cx="3157577" cy="3747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300" dirty="0">
                <a:latin typeface="+mj-lt"/>
                <a:ea typeface="+mj-ea"/>
                <a:cs typeface="+mj-cs"/>
              </a:rPr>
              <a:t>THE DIFFERENT ROUTES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C9EB567-F072-E7AC-5404-E256313491A3}"/>
              </a:ext>
            </a:extLst>
          </p:cNvPr>
          <p:cNvSpPr/>
          <p:nvPr/>
        </p:nvSpPr>
        <p:spPr>
          <a:xfrm>
            <a:off x="1759124" y="3705179"/>
            <a:ext cx="4250019" cy="714685"/>
          </a:xfrm>
          <a:prstGeom prst="roundRect">
            <a:avLst/>
          </a:prstGeom>
          <a:solidFill>
            <a:srgbClr val="3F8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BD15C8-0A93-4885-32C6-22CDEB95C060}"/>
              </a:ext>
            </a:extLst>
          </p:cNvPr>
          <p:cNvSpPr/>
          <p:nvPr/>
        </p:nvSpPr>
        <p:spPr>
          <a:xfrm>
            <a:off x="1759124" y="5324295"/>
            <a:ext cx="4250019" cy="714685"/>
          </a:xfrm>
          <a:prstGeom prst="roundRect">
            <a:avLst/>
          </a:prstGeom>
          <a:solidFill>
            <a:srgbClr val="4378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52B4DC-F8ED-16F0-F72C-264737AEF1A2}"/>
              </a:ext>
            </a:extLst>
          </p:cNvPr>
          <p:cNvSpPr/>
          <p:nvPr/>
        </p:nvSpPr>
        <p:spPr>
          <a:xfrm>
            <a:off x="1759124" y="2278563"/>
            <a:ext cx="4250019" cy="714685"/>
          </a:xfrm>
          <a:prstGeom prst="roundRect">
            <a:avLst/>
          </a:prstGeom>
          <a:solidFill>
            <a:srgbClr val="3799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A9765-E935-42F0-CC3C-BCF289B42C70}"/>
              </a:ext>
            </a:extLst>
          </p:cNvPr>
          <p:cNvSpPr txBox="1"/>
          <p:nvPr/>
        </p:nvSpPr>
        <p:spPr>
          <a:xfrm>
            <a:off x="1745815" y="5288469"/>
            <a:ext cx="43896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GB" sz="2000" b="1" kern="1200" dirty="0">
                <a:solidFill>
                  <a:srgbClr val="FFFF00"/>
                </a:solidFill>
                <a:latin typeface="Tw Cen MT" panose="020B0602020104020603"/>
                <a:ea typeface="+mn-ea"/>
                <a:cs typeface="+mn-cs"/>
              </a:rPr>
              <a:t>INTEGRATED ACADEMIC TRAINING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000" b="1" kern="1200" dirty="0">
                <a:solidFill>
                  <a:schemeClr val="accent1"/>
                </a:solidFill>
                <a:latin typeface="Tw Cen MT" panose="020B0602020104020603"/>
                <a:ea typeface="+mn-ea"/>
                <a:cs typeface="+mn-cs"/>
              </a:rPr>
              <a:t>WALPORT REPORT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7927C-6452-F9C6-4A64-8181DD3CEE13}"/>
              </a:ext>
            </a:extLst>
          </p:cNvPr>
          <p:cNvSpPr txBox="1"/>
          <p:nvPr/>
        </p:nvSpPr>
        <p:spPr>
          <a:xfrm>
            <a:off x="1745815" y="3694177"/>
            <a:ext cx="46960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GB" sz="2000" b="1" kern="1200" dirty="0">
                <a:solidFill>
                  <a:srgbClr val="FFFF00"/>
                </a:solidFill>
                <a:latin typeface="Tw Cen MT" panose="020B0602020104020603"/>
                <a:ea typeface="+mn-ea"/>
                <a:cs typeface="+mn-cs"/>
              </a:rPr>
              <a:t>BRING SKIN TO THE GAME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1800" b="1" kern="1200" dirty="0">
                <a:solidFill>
                  <a:schemeClr val="accent1"/>
                </a:solidFill>
                <a:latin typeface="Tw Cen MT" panose="020B0602020104020603"/>
                <a:ea typeface="+mn-ea"/>
                <a:cs typeface="+mn-cs"/>
              </a:rPr>
              <a:t>SPECIAL INTEREST SESSIONS &amp; MENTORS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9A7E7-7A3B-9987-B638-16E9D40680E4}"/>
              </a:ext>
            </a:extLst>
          </p:cNvPr>
          <p:cNvSpPr txBox="1"/>
          <p:nvPr/>
        </p:nvSpPr>
        <p:spPr>
          <a:xfrm>
            <a:off x="1845831" y="2233971"/>
            <a:ext cx="4250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GB" sz="2000" b="1" kern="1200" dirty="0">
                <a:solidFill>
                  <a:srgbClr val="FFFF00"/>
                </a:solidFill>
                <a:latin typeface="Tw Cen MT" panose="020B0602020104020603"/>
                <a:ea typeface="+mn-ea"/>
                <a:cs typeface="+mn-cs"/>
              </a:rPr>
              <a:t>ALIGNMENT WITH YOUR INTERESTS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1800" b="1" kern="1200" dirty="0">
                <a:solidFill>
                  <a:schemeClr val="accent1"/>
                </a:solidFill>
                <a:latin typeface="Tw Cen MT" panose="020B0602020104020603"/>
                <a:ea typeface="+mn-ea"/>
                <a:cs typeface="+mn-cs"/>
              </a:rPr>
              <a:t>DO A HIGHER DEGREE/ WRITE A PAPER </a:t>
            </a:r>
            <a:r>
              <a:rPr lang="en-GB" sz="2000" b="1" kern="1200" dirty="0">
                <a:solidFill>
                  <a:schemeClr val="accent1"/>
                </a:solidFill>
                <a:latin typeface="Tw Cen MT" panose="020B0602020104020603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272675-9D30-8233-CD9C-3B63CE90B984}"/>
              </a:ext>
            </a:extLst>
          </p:cNvPr>
          <p:cNvSpPr/>
          <p:nvPr/>
        </p:nvSpPr>
        <p:spPr>
          <a:xfrm>
            <a:off x="1822791" y="851946"/>
            <a:ext cx="4250019" cy="714685"/>
          </a:xfrm>
          <a:prstGeom prst="roundRect">
            <a:avLst/>
          </a:prstGeom>
          <a:solidFill>
            <a:srgbClr val="05AE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E5580-14B1-8B33-9D5E-B89FBD492118}"/>
              </a:ext>
            </a:extLst>
          </p:cNvPr>
          <p:cNvSpPr txBox="1"/>
          <p:nvPr/>
        </p:nvSpPr>
        <p:spPr>
          <a:xfrm>
            <a:off x="1759124" y="803275"/>
            <a:ext cx="45020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kern="1200">
                <a:solidFill>
                  <a:srgbClr val="FFFF00"/>
                </a:solidFill>
                <a:latin typeface="Tw Cen MT" panose="020B0602020104020603"/>
                <a:ea typeface="+mn-ea"/>
                <a:cs typeface="+mn-cs"/>
              </a:rPr>
              <a:t> SUPPORT RESEARCH </a:t>
            </a:r>
          </a:p>
          <a:p>
            <a:pPr>
              <a:spcAft>
                <a:spcPts val="600"/>
              </a:spcAft>
            </a:pPr>
            <a:r>
              <a:rPr lang="en-GB" sz="1800" b="1" kern="1200">
                <a:solidFill>
                  <a:schemeClr val="accent1"/>
                </a:solidFill>
                <a:latin typeface="Tw Cen MT" panose="020B0602020104020603"/>
                <a:ea typeface="+mn-ea"/>
                <a:cs typeface="+mn-cs"/>
              </a:rPr>
              <a:t>RECRUIT TO EXISTING PORTFOLIO STUDIES </a:t>
            </a:r>
          </a:p>
          <a:p>
            <a:pPr>
              <a:spcAft>
                <a:spcPts val="600"/>
              </a:spcAft>
            </a:pPr>
            <a:endParaRPr lang="lt-LT" sz="13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E265F-7227-D060-02E0-390899EA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540" y="2318930"/>
            <a:ext cx="4718381" cy="41656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03F6EB9-EEF2-305D-0932-D1796B28868F}"/>
              </a:ext>
            </a:extLst>
          </p:cNvPr>
          <p:cNvSpPr txBox="1">
            <a:spLocks/>
          </p:cNvSpPr>
          <p:nvPr/>
        </p:nvSpPr>
        <p:spPr>
          <a:xfrm>
            <a:off x="267969" y="1647825"/>
            <a:ext cx="6456682" cy="4478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Intimidating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Not everyone’s interest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Thick skin needed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Prepare for failure</a:t>
            </a:r>
          </a:p>
        </p:txBody>
      </p:sp>
    </p:spTree>
    <p:extLst>
      <p:ext uri="{BB962C8B-B14F-4D97-AF65-F5344CB8AC3E}">
        <p14:creationId xmlns:p14="http://schemas.microsoft.com/office/powerpoint/2010/main" val="406372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110">
        <p159:morph option="byObject"/>
      </p:transition>
    </mc:Choice>
    <mc:Fallback xmlns="">
      <p:transition spd="slow" advTm="17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C9EB567-F072-E7AC-5404-E256313491A3}"/>
              </a:ext>
            </a:extLst>
          </p:cNvPr>
          <p:cNvSpPr/>
          <p:nvPr/>
        </p:nvSpPr>
        <p:spPr>
          <a:xfrm>
            <a:off x="69136" y="4260399"/>
            <a:ext cx="4209591" cy="707887"/>
          </a:xfrm>
          <a:prstGeom prst="roundRect">
            <a:avLst/>
          </a:prstGeom>
          <a:solidFill>
            <a:srgbClr val="3F8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BD15C8-0A93-4885-32C6-22CDEB95C060}"/>
              </a:ext>
            </a:extLst>
          </p:cNvPr>
          <p:cNvSpPr/>
          <p:nvPr/>
        </p:nvSpPr>
        <p:spPr>
          <a:xfrm>
            <a:off x="69136" y="5864113"/>
            <a:ext cx="4209591" cy="707887"/>
          </a:xfrm>
          <a:prstGeom prst="roundRect">
            <a:avLst/>
          </a:prstGeom>
          <a:solidFill>
            <a:srgbClr val="4378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52B4DC-F8ED-16F0-F72C-264737AEF1A2}"/>
              </a:ext>
            </a:extLst>
          </p:cNvPr>
          <p:cNvSpPr/>
          <p:nvPr/>
        </p:nvSpPr>
        <p:spPr>
          <a:xfrm>
            <a:off x="69136" y="2847353"/>
            <a:ext cx="4209591" cy="707887"/>
          </a:xfrm>
          <a:prstGeom prst="roundRect">
            <a:avLst/>
          </a:prstGeom>
          <a:solidFill>
            <a:srgbClr val="3799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0A957-CDF8-A6AE-B026-89E35A8B3E64}"/>
              </a:ext>
            </a:extLst>
          </p:cNvPr>
          <p:cNvSpPr txBox="1"/>
          <p:nvPr/>
        </p:nvSpPr>
        <p:spPr>
          <a:xfrm>
            <a:off x="69136" y="41141"/>
            <a:ext cx="916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ACADEMIC CLINICAL FELLOWS/LECTURERS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A9765-E935-42F0-CC3C-BCF289B42C70}"/>
              </a:ext>
            </a:extLst>
          </p:cNvPr>
          <p:cNvSpPr txBox="1"/>
          <p:nvPr/>
        </p:nvSpPr>
        <p:spPr>
          <a:xfrm>
            <a:off x="41222" y="5879709"/>
            <a:ext cx="4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00"/>
                </a:solidFill>
                <a:latin typeface="Tw Cen MT" panose="020B0602020104020603"/>
              </a:rPr>
              <a:t>VERY COMPETITIVE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1"/>
                </a:solidFill>
                <a:latin typeface="Tw Cen MT" panose="020B0602020104020603"/>
              </a:rPr>
              <a:t>Approximate 400 places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7927C-6452-F9C6-4A64-8181DD3CEE13}"/>
              </a:ext>
            </a:extLst>
          </p:cNvPr>
          <p:cNvSpPr txBox="1"/>
          <p:nvPr/>
        </p:nvSpPr>
        <p:spPr>
          <a:xfrm>
            <a:off x="275074" y="4313010"/>
            <a:ext cx="420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00"/>
                </a:solidFill>
                <a:latin typeface="Tw Cen MT" panose="020B0602020104020603"/>
              </a:rPr>
              <a:t>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Demonstrate outstanding potential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9A7E7-7A3B-9987-B638-16E9D40680E4}"/>
              </a:ext>
            </a:extLst>
          </p:cNvPr>
          <p:cNvSpPr txBox="1"/>
          <p:nvPr/>
        </p:nvSpPr>
        <p:spPr>
          <a:xfrm>
            <a:off x="132197" y="2801580"/>
            <a:ext cx="420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00"/>
                </a:solidFill>
                <a:latin typeface="Tw Cen MT" panose="020B0602020104020603"/>
              </a:rPr>
              <a:t>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1"/>
                </a:solidFill>
                <a:latin typeface="Tw Cen MT" panose="020B0602020104020603"/>
              </a:rPr>
              <a:t>Early stages of speciality training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272675-9D30-8233-CD9C-3B63CE90B984}"/>
              </a:ext>
            </a:extLst>
          </p:cNvPr>
          <p:cNvSpPr/>
          <p:nvPr/>
        </p:nvSpPr>
        <p:spPr>
          <a:xfrm>
            <a:off x="132197" y="1434307"/>
            <a:ext cx="4209591" cy="707887"/>
          </a:xfrm>
          <a:prstGeom prst="roundRect">
            <a:avLst/>
          </a:prstGeom>
          <a:solidFill>
            <a:srgbClr val="05AE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E5580-14B1-8B33-9D5E-B89FBD492118}"/>
              </a:ext>
            </a:extLst>
          </p:cNvPr>
          <p:cNvSpPr txBox="1"/>
          <p:nvPr/>
        </p:nvSpPr>
        <p:spPr>
          <a:xfrm>
            <a:off x="275074" y="1380066"/>
            <a:ext cx="43478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DURATION</a:t>
            </a:r>
          </a:p>
          <a:p>
            <a:r>
              <a:rPr lang="en-GB" sz="2000" b="1" dirty="0">
                <a:solidFill>
                  <a:schemeClr val="accent1"/>
                </a:solidFill>
                <a:latin typeface="Tw Cen MT" panose="020B0602020104020603"/>
              </a:rPr>
              <a:t>3  to 5 years: 25% time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lt-LT" sz="13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26629A2-2209-7F2E-619F-9D4F7DD11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530" y="2472348"/>
            <a:ext cx="7307740" cy="28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8FC4A-8EF5-0BE6-F826-1272921D78E2}"/>
              </a:ext>
            </a:extLst>
          </p:cNvPr>
          <p:cNvSpPr txBox="1"/>
          <p:nvPr/>
        </p:nvSpPr>
        <p:spPr>
          <a:xfrm>
            <a:off x="73894" y="1053244"/>
            <a:ext cx="1212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THE PROGRAMME SUPPORTS RESEARCH EXPERIENCE WHEN IN CLINICAL TRAINING </a:t>
            </a:r>
            <a:endParaRPr lang="lt-LT" sz="2000" spc="3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4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110">
        <p159:morph option="byObject"/>
      </p:transition>
    </mc:Choice>
    <mc:Fallback xmlns="">
      <p:transition spd="slow" advTm="1711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8B1747F-814B-2CB5-90AF-8B39D30C92C4}"/>
              </a:ext>
            </a:extLst>
          </p:cNvPr>
          <p:cNvSpPr/>
          <p:nvPr/>
        </p:nvSpPr>
        <p:spPr>
          <a:xfrm>
            <a:off x="3964816" y="4028734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14" name="Group 55313">
            <a:extLst>
              <a:ext uri="{FF2B5EF4-FFF2-40B4-BE49-F238E27FC236}">
                <a16:creationId xmlns:a16="http://schemas.microsoft.com/office/drawing/2014/main" id="{46B997A4-B127-C9B5-FCD7-9F8B468958AD}"/>
              </a:ext>
            </a:extLst>
          </p:cNvPr>
          <p:cNvGrpSpPr/>
          <p:nvPr/>
        </p:nvGrpSpPr>
        <p:grpSpPr>
          <a:xfrm flipV="1">
            <a:off x="8718103" y="4000191"/>
            <a:ext cx="717220" cy="1122608"/>
            <a:chOff x="7514312" y="4616436"/>
            <a:chExt cx="717220" cy="749885"/>
          </a:xfrm>
          <a:effectLst>
            <a:outerShdw blurRad="195477" dist="100466" dir="2700000" algn="tl" rotWithShape="0">
              <a:prstClr val="black">
                <a:alpha val="33814"/>
              </a:prstClr>
            </a:outerShdw>
          </a:effectLst>
        </p:grpSpPr>
        <p:cxnSp>
          <p:nvCxnSpPr>
            <p:cNvPr id="55315" name="Straight Connector 55314">
              <a:extLst>
                <a:ext uri="{FF2B5EF4-FFF2-40B4-BE49-F238E27FC236}">
                  <a16:creationId xmlns:a16="http://schemas.microsoft.com/office/drawing/2014/main" id="{02BAE4ED-49E8-127B-7B04-42D7D8418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079" y="4625696"/>
              <a:ext cx="331852" cy="740625"/>
            </a:xfrm>
            <a:prstGeom prst="line">
              <a:avLst/>
            </a:prstGeom>
            <a:ln w="508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16" name="Straight Connector 55315">
              <a:extLst>
                <a:ext uri="{FF2B5EF4-FFF2-40B4-BE49-F238E27FC236}">
                  <a16:creationId xmlns:a16="http://schemas.microsoft.com/office/drawing/2014/main" id="{FB38249A-8201-87E4-92FA-3AA17956E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4312" y="5360509"/>
              <a:ext cx="717220" cy="1049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17" name="Straight Connector 55316">
              <a:extLst>
                <a:ext uri="{FF2B5EF4-FFF2-40B4-BE49-F238E27FC236}">
                  <a16:creationId xmlns:a16="http://schemas.microsoft.com/office/drawing/2014/main" id="{72E7A86B-545C-CAEB-E823-14EC3B7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7860931" y="4616436"/>
              <a:ext cx="370601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C4E55A-E941-A1FD-8625-9D04663BC99B}"/>
              </a:ext>
            </a:extLst>
          </p:cNvPr>
          <p:cNvGrpSpPr/>
          <p:nvPr/>
        </p:nvGrpSpPr>
        <p:grpSpPr>
          <a:xfrm>
            <a:off x="8640865" y="2347638"/>
            <a:ext cx="717220" cy="749885"/>
            <a:chOff x="7514312" y="4616436"/>
            <a:chExt cx="717220" cy="749885"/>
          </a:xfrm>
          <a:effectLst>
            <a:outerShdw blurRad="195477" dist="100466" dir="2700000" algn="tl" rotWithShape="0">
              <a:prstClr val="black">
                <a:alpha val="33814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A3BE8-4704-2E6B-E5ED-202862D6FB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079" y="4625696"/>
              <a:ext cx="331852" cy="740625"/>
            </a:xfrm>
            <a:prstGeom prst="line">
              <a:avLst/>
            </a:prstGeom>
            <a:ln w="508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3149DC-34F9-6A99-318C-4777E808A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4312" y="5360509"/>
              <a:ext cx="717220" cy="1049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AA7B63-23C3-E09E-625A-D0BC34E27BB0}"/>
                </a:ext>
              </a:extLst>
            </p:cNvPr>
            <p:cNvCxnSpPr>
              <a:cxnSpLocks/>
            </p:cNvCxnSpPr>
            <p:nvPr/>
          </p:nvCxnSpPr>
          <p:spPr>
            <a:xfrm>
              <a:off x="7860931" y="4616436"/>
              <a:ext cx="370601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4" name="Group 55303">
            <a:extLst>
              <a:ext uri="{FF2B5EF4-FFF2-40B4-BE49-F238E27FC236}">
                <a16:creationId xmlns:a16="http://schemas.microsoft.com/office/drawing/2014/main" id="{135C29FF-57A6-89FE-7394-09C19766D128}"/>
              </a:ext>
            </a:extLst>
          </p:cNvPr>
          <p:cNvGrpSpPr/>
          <p:nvPr/>
        </p:nvGrpSpPr>
        <p:grpSpPr>
          <a:xfrm>
            <a:off x="4381177" y="2880862"/>
            <a:ext cx="1427216" cy="1993470"/>
            <a:chOff x="4756313" y="2407107"/>
            <a:chExt cx="1427216" cy="1993470"/>
          </a:xfrm>
          <a:effectLst>
            <a:outerShdw blurRad="276826" dist="76572" dir="2700000" algn="tl" rotWithShape="0">
              <a:prstClr val="black">
                <a:alpha val="34000"/>
              </a:prstClr>
            </a:outerShdw>
          </a:effectLst>
        </p:grpSpPr>
        <p:grpSp>
          <p:nvGrpSpPr>
            <p:cNvPr id="55296" name="Group 55295">
              <a:extLst>
                <a:ext uri="{FF2B5EF4-FFF2-40B4-BE49-F238E27FC236}">
                  <a16:creationId xmlns:a16="http://schemas.microsoft.com/office/drawing/2014/main" id="{88902715-FAE6-CFB5-1A53-8F7D8E52959E}"/>
                </a:ext>
              </a:extLst>
            </p:cNvPr>
            <p:cNvGrpSpPr/>
            <p:nvPr/>
          </p:nvGrpSpPr>
          <p:grpSpPr>
            <a:xfrm flipV="1">
              <a:off x="4756313" y="2407107"/>
              <a:ext cx="1013314" cy="1544894"/>
              <a:chOff x="4930910" y="3806885"/>
              <a:chExt cx="1013314" cy="1544894"/>
            </a:xfrm>
          </p:grpSpPr>
          <p:cxnSp>
            <p:nvCxnSpPr>
              <p:cNvPr id="55297" name="Straight Connector 55296">
                <a:extLst>
                  <a:ext uri="{FF2B5EF4-FFF2-40B4-BE49-F238E27FC236}">
                    <a16:creationId xmlns:a16="http://schemas.microsoft.com/office/drawing/2014/main" id="{CCC16C68-5F7F-3B89-811A-C22A911DA9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57628" y="5351779"/>
                <a:ext cx="586596" cy="0"/>
              </a:xfrm>
              <a:prstGeom prst="line">
                <a:avLst/>
              </a:prstGeom>
              <a:ln w="1270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99" name="Straight Connector 55298">
                <a:extLst>
                  <a:ext uri="{FF2B5EF4-FFF2-40B4-BE49-F238E27FC236}">
                    <a16:creationId xmlns:a16="http://schemas.microsoft.com/office/drawing/2014/main" id="{A351C6D1-D5D9-94E5-D9C9-52D52EC7AC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51787" y="4359820"/>
                <a:ext cx="592437" cy="0"/>
              </a:xfrm>
              <a:prstGeom prst="line">
                <a:avLst/>
              </a:prstGeom>
              <a:ln w="1270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00" name="Straight Connector 55299">
                <a:extLst>
                  <a:ext uri="{FF2B5EF4-FFF2-40B4-BE49-F238E27FC236}">
                    <a16:creationId xmlns:a16="http://schemas.microsoft.com/office/drawing/2014/main" id="{130C0A44-0C87-A3EB-5B76-2E43DB9D84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56175" y="3806885"/>
                <a:ext cx="356592" cy="529496"/>
              </a:xfrm>
              <a:prstGeom prst="line">
                <a:avLst/>
              </a:prstGeom>
              <a:ln w="1270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01" name="Straight Connector 55300">
                <a:extLst>
                  <a:ext uri="{FF2B5EF4-FFF2-40B4-BE49-F238E27FC236}">
                    <a16:creationId xmlns:a16="http://schemas.microsoft.com/office/drawing/2014/main" id="{98ECD6AD-4E4F-A903-DEFF-868C10BBBE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0910" y="4646423"/>
                <a:ext cx="386900" cy="675535"/>
              </a:xfrm>
              <a:prstGeom prst="line">
                <a:avLst/>
              </a:prstGeom>
              <a:ln w="1270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57BE677-E80A-7DD7-71E2-6CDF3B8B4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6784" y="4384486"/>
              <a:ext cx="216745" cy="16091"/>
            </a:xfrm>
            <a:prstGeom prst="line">
              <a:avLst/>
            </a:prstGeom>
            <a:ln w="1270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83EA25-7DE2-8FE9-1C1F-B5727E628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120" y="3851612"/>
              <a:ext cx="0" cy="514164"/>
            </a:xfrm>
            <a:prstGeom prst="line">
              <a:avLst/>
            </a:prstGeom>
            <a:ln w="1270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9B8B137-8297-3AE5-E8FE-8080B4FE4095}"/>
              </a:ext>
            </a:extLst>
          </p:cNvPr>
          <p:cNvSpPr/>
          <p:nvPr/>
        </p:nvSpPr>
        <p:spPr>
          <a:xfrm>
            <a:off x="3861256" y="5057869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2981F4-2004-2B91-3328-6457406373F9}"/>
              </a:ext>
            </a:extLst>
          </p:cNvPr>
          <p:cNvSpPr/>
          <p:nvPr/>
        </p:nvSpPr>
        <p:spPr>
          <a:xfrm>
            <a:off x="4040154" y="3094026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DA906B-1D49-6931-35B1-6D333C09013F}"/>
              </a:ext>
            </a:extLst>
          </p:cNvPr>
          <p:cNvSpPr/>
          <p:nvPr/>
        </p:nvSpPr>
        <p:spPr>
          <a:xfrm>
            <a:off x="5339399" y="2471855"/>
            <a:ext cx="3464551" cy="815066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B5608-D136-488C-11A3-683BD3E23F40}"/>
              </a:ext>
            </a:extLst>
          </p:cNvPr>
          <p:cNvSpPr txBox="1"/>
          <p:nvPr/>
        </p:nvSpPr>
        <p:spPr>
          <a:xfrm>
            <a:off x="6156482" y="2514453"/>
            <a:ext cx="2578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Roboto Lt" pitchFamily="2" charset="0"/>
                <a:ea typeface="Roboto Lt" pitchFamily="2" charset="0"/>
              </a:rPr>
              <a:t>Diminishing academic  numbers  </a:t>
            </a:r>
            <a:endParaRPr lang="lt-LT" sz="2100" dirty="0">
              <a:solidFill>
                <a:srgbClr val="FF0000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3A97295-5EDA-7BDB-FF70-A0BF5167E568}"/>
              </a:ext>
            </a:extLst>
          </p:cNvPr>
          <p:cNvSpPr/>
          <p:nvPr/>
        </p:nvSpPr>
        <p:spPr>
          <a:xfrm>
            <a:off x="5384713" y="3454239"/>
            <a:ext cx="3464551" cy="815066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683F8-133E-AA00-A318-BFE5CBD8457B}"/>
              </a:ext>
            </a:extLst>
          </p:cNvPr>
          <p:cNvSpPr/>
          <p:nvPr/>
        </p:nvSpPr>
        <p:spPr>
          <a:xfrm>
            <a:off x="5706668" y="4431997"/>
            <a:ext cx="3060535" cy="958947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64B83-04BD-6730-CF01-8CF002925F4F}"/>
              </a:ext>
            </a:extLst>
          </p:cNvPr>
          <p:cNvSpPr txBox="1"/>
          <p:nvPr/>
        </p:nvSpPr>
        <p:spPr>
          <a:xfrm>
            <a:off x="5947309" y="3496257"/>
            <a:ext cx="2770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Significant unique medical opportunities </a:t>
            </a:r>
            <a:endParaRPr lang="lt-LT" sz="21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0137E-56C7-1206-2553-0026D212A59E}"/>
              </a:ext>
            </a:extLst>
          </p:cNvPr>
          <p:cNvSpPr txBox="1"/>
          <p:nvPr/>
        </p:nvSpPr>
        <p:spPr>
          <a:xfrm>
            <a:off x="5787289" y="4393580"/>
            <a:ext cx="2878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ECC19"/>
                </a:solidFill>
                <a:latin typeface="Roboto Lt" pitchFamily="2" charset="0"/>
                <a:ea typeface="Roboto Lt" pitchFamily="2" charset="0"/>
              </a:rPr>
              <a:t>Large fertile testbed </a:t>
            </a:r>
            <a:r>
              <a:rPr lang="en-GB" sz="2000" dirty="0">
                <a:solidFill>
                  <a:srgbClr val="CECC19"/>
                </a:solidFill>
                <a:latin typeface="Roboto Lt" pitchFamily="2" charset="0"/>
                <a:ea typeface="Roboto Lt" pitchFamily="2" charset="0"/>
              </a:rPr>
              <a:t>neuroscience to psychotherapy </a:t>
            </a:r>
            <a:endParaRPr lang="en-US" sz="2000" dirty="0">
              <a:solidFill>
                <a:srgbClr val="CECC19"/>
              </a:solidFill>
              <a:latin typeface="Roboto Lt" pitchFamily="2" charset="0"/>
              <a:ea typeface="Roboto Lt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108BC1-417C-EF82-3799-FFF03B48D976}"/>
              </a:ext>
            </a:extLst>
          </p:cNvPr>
          <p:cNvGrpSpPr/>
          <p:nvPr/>
        </p:nvGrpSpPr>
        <p:grpSpPr>
          <a:xfrm>
            <a:off x="9485843" y="3684396"/>
            <a:ext cx="1990674" cy="815066"/>
            <a:chOff x="-1061612" y="1747168"/>
            <a:chExt cx="1990674" cy="81506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4CAB023-32FB-C5CB-01FA-1346F7B868A6}"/>
                </a:ext>
              </a:extLst>
            </p:cNvPr>
            <p:cNvSpPr/>
            <p:nvPr/>
          </p:nvSpPr>
          <p:spPr>
            <a:xfrm>
              <a:off x="-1061607" y="1747168"/>
              <a:ext cx="1990669" cy="815066"/>
            </a:xfrm>
            <a:prstGeom prst="roundRect">
              <a:avLst>
                <a:gd name="adj" fmla="val 41370"/>
              </a:avLst>
            </a:prstGeom>
            <a:gradFill flip="none" rotWithShape="1">
              <a:gsLst>
                <a:gs pos="0">
                  <a:srgbClr val="F25A62"/>
                </a:gs>
                <a:gs pos="100000">
                  <a:srgbClr val="9340C1"/>
                </a:gs>
              </a:gsLst>
              <a:lin ang="0" scaled="1"/>
              <a:tileRect/>
            </a:gradFill>
            <a:ln w="920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2267A4-148A-6659-827E-409690CB7C71}"/>
                </a:ext>
              </a:extLst>
            </p:cNvPr>
            <p:cNvSpPr txBox="1"/>
            <p:nvPr/>
          </p:nvSpPr>
          <p:spPr>
            <a:xfrm>
              <a:off x="-1061612" y="1842135"/>
              <a:ext cx="1990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 Lt" pitchFamily="2" charset="0"/>
                  <a:ea typeface="Roboto Lt" pitchFamily="2" charset="0"/>
                </a:rPr>
                <a:t>Newer medication </a:t>
              </a:r>
              <a:endParaRPr lang="lt-LT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8604EE7-C121-E092-3030-191A80CE83BB}"/>
              </a:ext>
            </a:extLst>
          </p:cNvPr>
          <p:cNvSpPr/>
          <p:nvPr/>
        </p:nvSpPr>
        <p:spPr>
          <a:xfrm>
            <a:off x="7580184" y="5254946"/>
            <a:ext cx="5546869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BC68E5-AEF9-B1B8-EC8C-C6783B2D12E5}"/>
              </a:ext>
            </a:extLst>
          </p:cNvPr>
          <p:cNvGrpSpPr/>
          <p:nvPr/>
        </p:nvGrpSpPr>
        <p:grpSpPr>
          <a:xfrm>
            <a:off x="9357001" y="4710035"/>
            <a:ext cx="1990669" cy="731873"/>
            <a:chOff x="-1061612" y="-193896"/>
            <a:chExt cx="1990669" cy="731873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CBA1872-2BA8-9D3F-13E4-4A4325C0F980}"/>
                </a:ext>
              </a:extLst>
            </p:cNvPr>
            <p:cNvSpPr/>
            <p:nvPr/>
          </p:nvSpPr>
          <p:spPr>
            <a:xfrm>
              <a:off x="-1061612" y="-193896"/>
              <a:ext cx="1990669" cy="731873"/>
            </a:xfrm>
            <a:prstGeom prst="roundRect">
              <a:avLst>
                <a:gd name="adj" fmla="val 41991"/>
              </a:avLst>
            </a:prstGeom>
            <a:gradFill flip="none" rotWithShape="1">
              <a:gsLst>
                <a:gs pos="0">
                  <a:srgbClr val="F25A62"/>
                </a:gs>
                <a:gs pos="88000">
                  <a:srgbClr val="9340C1"/>
                </a:gs>
              </a:gsLst>
              <a:lin ang="0" scaled="1"/>
              <a:tileRect/>
            </a:gradFill>
            <a:ln w="920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EF6F6C-EE5F-E9F2-2F18-B7E8F415AA76}"/>
                </a:ext>
              </a:extLst>
            </p:cNvPr>
            <p:cNvSpPr txBox="1"/>
            <p:nvPr/>
          </p:nvSpPr>
          <p:spPr>
            <a:xfrm>
              <a:off x="-1052122" y="-120431"/>
              <a:ext cx="1981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 Lt" pitchFamily="2" charset="0"/>
                  <a:ea typeface="Roboto Lt" pitchFamily="2" charset="0"/>
                </a:rPr>
                <a:t>Complex need </a:t>
              </a:r>
              <a:endParaRPr lang="lt-LT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6B474B-3908-0422-A508-36AC138A7AA6}"/>
              </a:ext>
            </a:extLst>
          </p:cNvPr>
          <p:cNvGrpSpPr/>
          <p:nvPr/>
        </p:nvGrpSpPr>
        <p:grpSpPr>
          <a:xfrm>
            <a:off x="7553084" y="2007885"/>
            <a:ext cx="5546869" cy="1796352"/>
            <a:chOff x="8059022" y="4395899"/>
            <a:chExt cx="5546869" cy="17963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B37F14-5164-3351-4375-E9797E8C4EFE}"/>
                </a:ext>
              </a:extLst>
            </p:cNvPr>
            <p:cNvGrpSpPr/>
            <p:nvPr/>
          </p:nvGrpSpPr>
          <p:grpSpPr>
            <a:xfrm>
              <a:off x="8059022" y="4395899"/>
              <a:ext cx="5546869" cy="1068415"/>
              <a:chOff x="-2899192" y="1653552"/>
              <a:chExt cx="5546869" cy="106841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4794098-3BAD-BAB1-76CE-924626E9B2F7}"/>
                  </a:ext>
                </a:extLst>
              </p:cNvPr>
              <p:cNvSpPr/>
              <p:nvPr/>
            </p:nvSpPr>
            <p:spPr>
              <a:xfrm>
                <a:off x="-2899192" y="2100866"/>
                <a:ext cx="5546869" cy="6211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95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00A871-5CAF-C923-6DAE-D08E2D6E665A}"/>
                  </a:ext>
                </a:extLst>
              </p:cNvPr>
              <p:cNvGrpSpPr/>
              <p:nvPr/>
            </p:nvGrpSpPr>
            <p:grpSpPr>
              <a:xfrm>
                <a:off x="-1166474" y="1653552"/>
                <a:ext cx="2095536" cy="658231"/>
                <a:chOff x="-1166474" y="1653552"/>
                <a:chExt cx="2095536" cy="658231"/>
              </a:xfrm>
            </p:grpSpPr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B7609B31-1435-CDD3-0FF7-C28E2B80C01F}"/>
                    </a:ext>
                  </a:extLst>
                </p:cNvPr>
                <p:cNvSpPr/>
                <p:nvPr/>
              </p:nvSpPr>
              <p:spPr>
                <a:xfrm>
                  <a:off x="-1061607" y="1653552"/>
                  <a:ext cx="1990669" cy="64806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25A62"/>
                    </a:gs>
                    <a:gs pos="100000">
                      <a:srgbClr val="9340C1"/>
                    </a:gs>
                  </a:gsLst>
                  <a:lin ang="0" scaled="1"/>
                  <a:tileRect/>
                </a:gradFill>
                <a:ln w="920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7248CAF-5C4A-ABC6-9130-00BE98888814}"/>
                    </a:ext>
                  </a:extLst>
                </p:cNvPr>
                <p:cNvSpPr txBox="1"/>
                <p:nvPr/>
              </p:nvSpPr>
              <p:spPr>
                <a:xfrm>
                  <a:off x="-1166474" y="1665452"/>
                  <a:ext cx="19906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Roboto Lt" pitchFamily="2" charset="0"/>
                      <a:ea typeface="Roboto Lt" pitchFamily="2" charset="0"/>
                    </a:rPr>
                    <a:t> </a:t>
                  </a:r>
                  <a:r>
                    <a:rPr lang="en-US" dirty="0">
                      <a:solidFill>
                        <a:srgbClr val="FFFF00"/>
                      </a:solidFill>
                      <a:latin typeface="Roboto Lt" pitchFamily="2" charset="0"/>
                      <a:ea typeface="Roboto Lt" pitchFamily="2" charset="0"/>
                    </a:rPr>
                    <a:t>new science development </a:t>
                  </a:r>
                  <a:endParaRPr lang="lt-LT" dirty="0">
                    <a:solidFill>
                      <a:srgbClr val="FFFF00"/>
                    </a:solidFill>
                    <a:latin typeface="Roboto Lt" pitchFamily="2" charset="0"/>
                    <a:ea typeface="Roboto Lt" pitchFamily="2" charset="0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1F36D2-0EC8-E139-620D-143E3D453486}"/>
                </a:ext>
              </a:extLst>
            </p:cNvPr>
            <p:cNvGrpSpPr/>
            <p:nvPr/>
          </p:nvGrpSpPr>
          <p:grpSpPr>
            <a:xfrm>
              <a:off x="8059022" y="5211587"/>
              <a:ext cx="5546869" cy="980664"/>
              <a:chOff x="-2899192" y="-428356"/>
              <a:chExt cx="5546869" cy="98066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C495B30-7439-DD63-8A8E-9FA59724FB4D}"/>
                  </a:ext>
                </a:extLst>
              </p:cNvPr>
              <p:cNvSpPr/>
              <p:nvPr/>
            </p:nvSpPr>
            <p:spPr>
              <a:xfrm>
                <a:off x="-2899192" y="-68793"/>
                <a:ext cx="5546869" cy="6211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95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616BB5C-F59B-E831-04FF-CEBACE4E028B}"/>
                  </a:ext>
                </a:extLst>
              </p:cNvPr>
              <p:cNvGrpSpPr/>
              <p:nvPr/>
            </p:nvGrpSpPr>
            <p:grpSpPr>
              <a:xfrm>
                <a:off x="-1061612" y="-428356"/>
                <a:ext cx="1990669" cy="621101"/>
                <a:chOff x="-1061612" y="-428356"/>
                <a:chExt cx="1990669" cy="621101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F2DA4990-A1E9-500D-F949-CF0A16123167}"/>
                    </a:ext>
                  </a:extLst>
                </p:cNvPr>
                <p:cNvSpPr/>
                <p:nvPr/>
              </p:nvSpPr>
              <p:spPr>
                <a:xfrm>
                  <a:off x="-1061612" y="-428356"/>
                  <a:ext cx="1990669" cy="621101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25A62"/>
                    </a:gs>
                    <a:gs pos="88000">
                      <a:srgbClr val="9340C1"/>
                    </a:gs>
                  </a:gsLst>
                  <a:lin ang="0" scaled="1"/>
                  <a:tileRect/>
                </a:gradFill>
                <a:ln w="920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258ABB-CD06-A6BC-44EA-11B47B47D9AC}"/>
                    </a:ext>
                  </a:extLst>
                </p:cNvPr>
                <p:cNvSpPr txBox="1"/>
                <p:nvPr/>
              </p:nvSpPr>
              <p:spPr>
                <a:xfrm>
                  <a:off x="-1052122" y="-308571"/>
                  <a:ext cx="1981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Roboto Lt" pitchFamily="2" charset="0"/>
                      <a:ea typeface="Roboto Lt" pitchFamily="2" charset="0"/>
                    </a:rPr>
                    <a:t>Patients lose out</a:t>
                  </a:r>
                  <a:endParaRPr lang="lt-LT" dirty="0">
                    <a:solidFill>
                      <a:srgbClr val="FFFF00"/>
                    </a:solidFill>
                    <a:latin typeface="Roboto Lt" pitchFamily="2" charset="0"/>
                    <a:ea typeface="Roboto Lt" pitchFamily="2" charset="0"/>
                  </a:endParaRPr>
                </a:p>
              </p:txBody>
            </p:sp>
          </p:grpSp>
        </p:grpSp>
      </p:grpSp>
      <p:sp>
        <p:nvSpPr>
          <p:cNvPr id="55324" name="TextBox 55323">
            <a:extLst>
              <a:ext uri="{FF2B5EF4-FFF2-40B4-BE49-F238E27FC236}">
                <a16:creationId xmlns:a16="http://schemas.microsoft.com/office/drawing/2014/main" id="{4F51A2BA-B8E9-5636-C9CF-821A059B3E24}"/>
              </a:ext>
            </a:extLst>
          </p:cNvPr>
          <p:cNvSpPr txBox="1"/>
          <p:nvPr/>
        </p:nvSpPr>
        <p:spPr>
          <a:xfrm>
            <a:off x="-66567" y="116787"/>
            <a:ext cx="913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PSYCHIATRY ACADEMIC TRAINING</a:t>
            </a:r>
            <a:endParaRPr lang="lt-LT" sz="3200" spc="3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5325" name="TextBox 55324">
            <a:extLst>
              <a:ext uri="{FF2B5EF4-FFF2-40B4-BE49-F238E27FC236}">
                <a16:creationId xmlns:a16="http://schemas.microsoft.com/office/drawing/2014/main" id="{6867D8E3-5A99-DAA5-FF20-6269CF140865}"/>
              </a:ext>
            </a:extLst>
          </p:cNvPr>
          <p:cNvSpPr txBox="1"/>
          <p:nvPr/>
        </p:nvSpPr>
        <p:spPr>
          <a:xfrm>
            <a:off x="1342007" y="1133468"/>
            <a:ext cx="963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WILL BENEFIT FROM A VARIED SET OF APPROACHES</a:t>
            </a:r>
          </a:p>
        </p:txBody>
      </p:sp>
      <p:pic>
        <p:nvPicPr>
          <p:cNvPr id="55327" name="Graphic 55326" descr="Artificial Intelligence with solid fill">
            <a:extLst>
              <a:ext uri="{FF2B5EF4-FFF2-40B4-BE49-F238E27FC236}">
                <a16:creationId xmlns:a16="http://schemas.microsoft.com/office/drawing/2014/main" id="{F2AB38CF-7BFA-F31B-7A06-8AAA21BB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6840" y="3494826"/>
            <a:ext cx="700846" cy="700846"/>
          </a:xfrm>
          <a:prstGeom prst="rect">
            <a:avLst/>
          </a:prstGeom>
        </p:spPr>
      </p:pic>
      <p:pic>
        <p:nvPicPr>
          <p:cNvPr id="55329" name="Graphic 55328" descr="Calculator with solid fill">
            <a:extLst>
              <a:ext uri="{FF2B5EF4-FFF2-40B4-BE49-F238E27FC236}">
                <a16:creationId xmlns:a16="http://schemas.microsoft.com/office/drawing/2014/main" id="{4A6AB74A-22B6-2A6D-5C4F-23537E6E0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1090" y="2506398"/>
            <a:ext cx="740625" cy="740625"/>
          </a:xfrm>
          <a:prstGeom prst="rect">
            <a:avLst/>
          </a:prstGeom>
        </p:spPr>
      </p:pic>
      <p:pic>
        <p:nvPicPr>
          <p:cNvPr id="1026" name="Picture 2" descr="Migraine and PTSD: Knowing the Risk and Relationship | Everyday Health">
            <a:extLst>
              <a:ext uri="{FF2B5EF4-FFF2-40B4-BE49-F238E27FC236}">
                <a16:creationId xmlns:a16="http://schemas.microsoft.com/office/drawing/2014/main" id="{B73A53C7-B78B-5E9A-CA22-D7F3EF657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r="18961"/>
          <a:stretch/>
        </p:blipFill>
        <p:spPr bwMode="auto">
          <a:xfrm>
            <a:off x="401603" y="2203622"/>
            <a:ext cx="4455944" cy="3966949"/>
          </a:xfrm>
          <a:prstGeom prst="rect">
            <a:avLst/>
          </a:prstGeom>
          <a:noFill/>
          <a:effectLst>
            <a:outerShdw blurRad="272118" dist="238359" dir="2700000" algn="tl" rotWithShape="0">
              <a:prstClr val="black">
                <a:alpha val="2412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0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3B80978-5E57-2A62-F66C-802B79963B8C}"/>
              </a:ext>
            </a:extLst>
          </p:cNvPr>
          <p:cNvGrpSpPr/>
          <p:nvPr/>
        </p:nvGrpSpPr>
        <p:grpSpPr>
          <a:xfrm>
            <a:off x="3802185" y="2533121"/>
            <a:ext cx="4688302" cy="2356359"/>
            <a:chOff x="3802185" y="2533121"/>
            <a:chExt cx="4688302" cy="235635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3ECBB4-03E5-6ADA-2303-9DDD115DE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4202" y="3673283"/>
              <a:ext cx="708774" cy="63575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91A8DC-D9EC-B3BE-DD42-3BA856918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9354" y="3693010"/>
              <a:ext cx="708774" cy="63575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CDB007-C931-DD91-0C9E-E40441B22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9494" y="3833686"/>
              <a:ext cx="0" cy="1055794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17A7CC-3CB2-ADC4-017D-69E2F2BC3021}"/>
                </a:ext>
              </a:extLst>
            </p:cNvPr>
            <p:cNvCxnSpPr>
              <a:cxnSpLocks/>
            </p:cNvCxnSpPr>
            <p:nvPr/>
          </p:nvCxnSpPr>
          <p:spPr>
            <a:xfrm>
              <a:off x="3802185" y="2533121"/>
              <a:ext cx="877393" cy="342695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A55388-A984-F7BB-026F-C33FABC06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3094" y="2543266"/>
              <a:ext cx="877393" cy="342695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B6B4D6-2239-708D-6E32-8402C47D1BFC}"/>
              </a:ext>
            </a:extLst>
          </p:cNvPr>
          <p:cNvGrpSpPr/>
          <p:nvPr/>
        </p:nvGrpSpPr>
        <p:grpSpPr>
          <a:xfrm>
            <a:off x="5070382" y="2703621"/>
            <a:ext cx="1990669" cy="731873"/>
            <a:chOff x="-1061612" y="-193896"/>
            <a:chExt cx="1990669" cy="73187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28DE4B0-0D64-E47A-90B6-1F0235788AFF}"/>
                </a:ext>
              </a:extLst>
            </p:cNvPr>
            <p:cNvSpPr/>
            <p:nvPr/>
          </p:nvSpPr>
          <p:spPr>
            <a:xfrm>
              <a:off x="-1061612" y="-193896"/>
              <a:ext cx="1990669" cy="731873"/>
            </a:xfrm>
            <a:prstGeom prst="roundRect">
              <a:avLst>
                <a:gd name="adj" fmla="val 41991"/>
              </a:avLst>
            </a:prstGeom>
            <a:gradFill flip="none" rotWithShape="1">
              <a:gsLst>
                <a:gs pos="0">
                  <a:srgbClr val="F25A62"/>
                </a:gs>
                <a:gs pos="88000">
                  <a:srgbClr val="9340C1"/>
                </a:gs>
              </a:gsLst>
              <a:lin ang="0" scaled="1"/>
              <a:tileRect/>
            </a:gradFill>
            <a:ln w="920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466F45-5A1D-2DC7-D4BF-47525A2BE850}"/>
                </a:ext>
              </a:extLst>
            </p:cNvPr>
            <p:cNvSpPr txBox="1"/>
            <p:nvPr/>
          </p:nvSpPr>
          <p:spPr>
            <a:xfrm>
              <a:off x="-1052122" y="-120431"/>
              <a:ext cx="1981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boto Lt" pitchFamily="2" charset="0"/>
                  <a:ea typeface="Roboto Lt" pitchFamily="2" charset="0"/>
                </a:rPr>
                <a:t>Natural Language processing</a:t>
              </a:r>
              <a:endParaRPr lang="lt-LT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D1CB6CC-51AD-58E5-8D4F-380FB451619C}"/>
              </a:ext>
            </a:extLst>
          </p:cNvPr>
          <p:cNvSpPr/>
          <p:nvPr/>
        </p:nvSpPr>
        <p:spPr>
          <a:xfrm>
            <a:off x="-1390969" y="3330412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3FA208-8BBD-FC4A-9154-897B4CC0E055}"/>
              </a:ext>
            </a:extLst>
          </p:cNvPr>
          <p:cNvSpPr/>
          <p:nvPr/>
        </p:nvSpPr>
        <p:spPr>
          <a:xfrm>
            <a:off x="-1312910" y="5565629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23CB4C-E1DD-22B1-ECE7-892DC155007F}"/>
              </a:ext>
            </a:extLst>
          </p:cNvPr>
          <p:cNvSpPr/>
          <p:nvPr/>
        </p:nvSpPr>
        <p:spPr>
          <a:xfrm>
            <a:off x="2724887" y="6267027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F384CE-1575-83CB-7735-7CABD875F127}"/>
              </a:ext>
            </a:extLst>
          </p:cNvPr>
          <p:cNvSpPr/>
          <p:nvPr/>
        </p:nvSpPr>
        <p:spPr>
          <a:xfrm>
            <a:off x="6678962" y="5754269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08D36D-B6BF-57AA-151D-1E1BE888AAB6}"/>
              </a:ext>
            </a:extLst>
          </p:cNvPr>
          <p:cNvSpPr/>
          <p:nvPr/>
        </p:nvSpPr>
        <p:spPr>
          <a:xfrm>
            <a:off x="6624059" y="3435494"/>
            <a:ext cx="6898342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102FD5E-3501-7F4B-708F-AF2DCEE6313D}"/>
              </a:ext>
            </a:extLst>
          </p:cNvPr>
          <p:cNvSpPr/>
          <p:nvPr/>
        </p:nvSpPr>
        <p:spPr>
          <a:xfrm rot="10800000">
            <a:off x="1917575" y="2062552"/>
            <a:ext cx="8418828" cy="3451062"/>
          </a:xfrm>
          <a:prstGeom prst="arc">
            <a:avLst>
              <a:gd name="adj1" fmla="val 10379924"/>
              <a:gd name="adj2" fmla="val 914206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0A957-CDF8-A6AE-B026-89E35A8B3E64}"/>
              </a:ext>
            </a:extLst>
          </p:cNvPr>
          <p:cNvSpPr txBox="1"/>
          <p:nvPr/>
        </p:nvSpPr>
        <p:spPr>
          <a:xfrm>
            <a:off x="211388" y="242295"/>
            <a:ext cx="8713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BUT WE NEED YOU – SO SUCK IT AND SEE?</a:t>
            </a:r>
            <a:endParaRPr lang="lt-LT" sz="3200" spc="3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F2F47-77A3-2EE1-90CE-0F4E91ACE31B}"/>
              </a:ext>
            </a:extLst>
          </p:cNvPr>
          <p:cNvGrpSpPr/>
          <p:nvPr/>
        </p:nvGrpSpPr>
        <p:grpSpPr>
          <a:xfrm>
            <a:off x="4438941" y="2422892"/>
            <a:ext cx="3376097" cy="1525804"/>
            <a:chOff x="-1061612" y="-193896"/>
            <a:chExt cx="1990669" cy="73187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4698AB-0C83-1377-B548-DA0D9C80407C}"/>
                </a:ext>
              </a:extLst>
            </p:cNvPr>
            <p:cNvSpPr/>
            <p:nvPr/>
          </p:nvSpPr>
          <p:spPr>
            <a:xfrm>
              <a:off x="-1061612" y="-193896"/>
              <a:ext cx="1990669" cy="731873"/>
            </a:xfrm>
            <a:prstGeom prst="roundRect">
              <a:avLst>
                <a:gd name="adj" fmla="val 28836"/>
              </a:avLst>
            </a:prstGeom>
            <a:gradFill flip="none" rotWithShape="1">
              <a:gsLst>
                <a:gs pos="0">
                  <a:srgbClr val="F25A62"/>
                </a:gs>
                <a:gs pos="88000">
                  <a:srgbClr val="9340C1"/>
                </a:gs>
              </a:gsLst>
              <a:lin ang="0" scaled="1"/>
              <a:tileRect/>
            </a:gradFill>
            <a:ln w="920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EFED50-FC16-C8DD-1FAF-0DA5096B0680}"/>
                </a:ext>
              </a:extLst>
            </p:cNvPr>
            <p:cNvSpPr txBox="1"/>
            <p:nvPr/>
          </p:nvSpPr>
          <p:spPr>
            <a:xfrm>
              <a:off x="-1052122" y="-17090"/>
              <a:ext cx="1981179" cy="2509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lt-LT" sz="28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319599-1E1B-0883-3691-14C2AB465E34}"/>
              </a:ext>
            </a:extLst>
          </p:cNvPr>
          <p:cNvSpPr/>
          <p:nvPr/>
        </p:nvSpPr>
        <p:spPr>
          <a:xfrm>
            <a:off x="560083" y="1766800"/>
            <a:ext cx="3464551" cy="1721004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>
                <a:latin typeface="Roboto Cn" pitchFamily="2" charset="0"/>
                <a:ea typeface="Roboto Cn" pitchFamily="2" charset="0"/>
              </a:rPr>
              <a:t>Identify a mentor: 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Topic and area of interest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Join Academic Faculty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Connect to established academics in universities in your local area   </a:t>
            </a:r>
          </a:p>
          <a:p>
            <a:endParaRPr lang="en-US" sz="1400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7029723-E66F-CCF4-BCEC-986F8798B59B}"/>
              </a:ext>
            </a:extLst>
          </p:cNvPr>
          <p:cNvSpPr/>
          <p:nvPr/>
        </p:nvSpPr>
        <p:spPr>
          <a:xfrm>
            <a:off x="560083" y="4003528"/>
            <a:ext cx="3464551" cy="1721004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>
                <a:latin typeface="Roboto Cn" pitchFamily="2" charset="0"/>
                <a:ea typeface="Roboto Cn" pitchFamily="2" charset="0"/>
              </a:rPr>
              <a:t>Get engaged:</a:t>
            </a:r>
            <a:endParaRPr lang="en-US" sz="1400" dirty="0">
              <a:latin typeface="Roboto Cn" pitchFamily="2" charset="0"/>
              <a:ea typeface="Roboto Cn" pitchFamily="2" charset="0"/>
            </a:endParaRP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Offer data collection or roles in larger projects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1E0AEE-B404-F0DD-976F-BF2C37DD74C0}"/>
              </a:ext>
            </a:extLst>
          </p:cNvPr>
          <p:cNvSpPr/>
          <p:nvPr/>
        </p:nvSpPr>
        <p:spPr>
          <a:xfrm>
            <a:off x="4438941" y="4748804"/>
            <a:ext cx="3464551" cy="1721004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>
                <a:latin typeface="Roboto Cn" pitchFamily="2" charset="0"/>
                <a:ea typeface="Roboto Cn" pitchFamily="2" charset="0"/>
              </a:rPr>
              <a:t>Become visible: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Contact the local research team for PI/ co-PI work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Research implementation &amp; income generation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A3E845-4FB2-486D-8508-A5152FC4D01A}"/>
              </a:ext>
            </a:extLst>
          </p:cNvPr>
          <p:cNvSpPr/>
          <p:nvPr/>
        </p:nvSpPr>
        <p:spPr>
          <a:xfrm>
            <a:off x="8317800" y="1608876"/>
            <a:ext cx="3464551" cy="2036851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>
                <a:latin typeface="Roboto Cn" pitchFamily="2" charset="0"/>
                <a:ea typeface="Roboto Cn" pitchFamily="2" charset="0"/>
              </a:rPr>
              <a:t>More serious work: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Consider an higher academic degree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ACF application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E6C445-6441-9DA2-09DD-6E90B25C08F0}"/>
              </a:ext>
            </a:extLst>
          </p:cNvPr>
          <p:cNvSpPr/>
          <p:nvPr/>
        </p:nvSpPr>
        <p:spPr>
          <a:xfrm>
            <a:off x="8317799" y="4153361"/>
            <a:ext cx="3464551" cy="1790239"/>
          </a:xfrm>
          <a:prstGeom prst="roundRect">
            <a:avLst>
              <a:gd name="adj" fmla="val 15092"/>
            </a:avLst>
          </a:prstGeom>
          <a:gradFill flip="none" rotWithShape="1">
            <a:gsLst>
              <a:gs pos="100000">
                <a:srgbClr val="00B0F0"/>
              </a:gs>
              <a:gs pos="21000">
                <a:schemeClr val="accent6">
                  <a:lumMod val="7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b="1" dirty="0">
                <a:latin typeface="Roboto Cn" pitchFamily="2" charset="0"/>
                <a:ea typeface="Roboto Cn" pitchFamily="2" charset="0"/>
              </a:rPr>
              <a:t>Build your area of interest: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Case series/case report/Literature reviews</a:t>
            </a:r>
          </a:p>
          <a:p>
            <a:r>
              <a:rPr lang="en-US" sz="1400" dirty="0">
                <a:latin typeface="Roboto Cn" pitchFamily="2" charset="0"/>
                <a:ea typeface="Roboto Cn" pitchFamily="2" charset="0"/>
              </a:rPr>
              <a:t>Apply for a small grant – charity supported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02E60D-F76D-5ADC-CC4E-E6ABC0AA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98" y="2270699"/>
            <a:ext cx="3309873" cy="18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110">
        <p159:morph option="byObject"/>
      </p:transition>
    </mc:Choice>
    <mc:Fallback xmlns="">
      <p:transition spd="slow" advTm="1711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E9EB0-F0FD-ACAC-F106-0874CA3BEBCB}"/>
              </a:ext>
            </a:extLst>
          </p:cNvPr>
          <p:cNvGrpSpPr/>
          <p:nvPr/>
        </p:nvGrpSpPr>
        <p:grpSpPr>
          <a:xfrm>
            <a:off x="6601274" y="1369481"/>
            <a:ext cx="4017057" cy="1215030"/>
            <a:chOff x="6533937" y="624243"/>
            <a:chExt cx="3443971" cy="1215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6FB164D-1A37-61E4-B288-16AD4FF848CC}"/>
                </a:ext>
              </a:extLst>
            </p:cNvPr>
            <p:cNvGrpSpPr/>
            <p:nvPr/>
          </p:nvGrpSpPr>
          <p:grpSpPr>
            <a:xfrm>
              <a:off x="6533937" y="624243"/>
              <a:ext cx="3443971" cy="1042335"/>
              <a:chOff x="6701797" y="4788183"/>
              <a:chExt cx="2956749" cy="10423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BFB777-41DA-B0C8-531C-AE7A6A2651CD}"/>
                  </a:ext>
                </a:extLst>
              </p:cNvPr>
              <p:cNvSpPr txBox="1"/>
              <p:nvPr/>
            </p:nvSpPr>
            <p:spPr>
              <a:xfrm>
                <a:off x="6701797" y="4788183"/>
                <a:ext cx="2956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latin typeface="Roboto Lt" pitchFamily="2" charset="0"/>
                    <a:ea typeface="Roboto Lt" pitchFamily="2" charset="0"/>
                  </a:rPr>
                  <a:t>Non Formal route</a:t>
                </a:r>
                <a:endParaRPr lang="lt-LT" sz="2400" b="1" dirty="0">
                  <a:latin typeface="Roboto Lt" pitchFamily="2" charset="0"/>
                  <a:ea typeface="Roboto Lt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5D147D-8F90-B027-C0EC-B35C98C56034}"/>
                  </a:ext>
                </a:extLst>
              </p:cNvPr>
              <p:cNvSpPr txBox="1"/>
              <p:nvPr/>
            </p:nvSpPr>
            <p:spPr>
              <a:xfrm>
                <a:off x="6894782" y="5164951"/>
                <a:ext cx="2763764" cy="66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26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</a:rPr>
                  <a:t>Less effort, less structured but at your pace </a:t>
                </a:r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4A3DFFF-491E-5244-CF14-C34701088688}"/>
                </a:ext>
              </a:extLst>
            </p:cNvPr>
            <p:cNvSpPr/>
            <p:nvPr/>
          </p:nvSpPr>
          <p:spPr>
            <a:xfrm rot="11018659">
              <a:off x="7237752" y="1499297"/>
              <a:ext cx="339710" cy="339976"/>
            </a:xfrm>
            <a:custGeom>
              <a:avLst/>
              <a:gdLst>
                <a:gd name="connsiteX0" fmla="*/ 49011 w 1100755"/>
                <a:gd name="connsiteY0" fmla="*/ 41868 h 1101610"/>
                <a:gd name="connsiteX1" fmla="*/ 102200 w 1100755"/>
                <a:gd name="connsiteY1" fmla="*/ 6007 h 1101610"/>
                <a:gd name="connsiteX2" fmla="*/ 131954 w 1100755"/>
                <a:gd name="connsiteY2" fmla="*/ 0 h 1101610"/>
                <a:gd name="connsiteX3" fmla="*/ 1100755 w 1100755"/>
                <a:gd name="connsiteY3" fmla="*/ 973896 h 1101610"/>
                <a:gd name="connsiteX4" fmla="*/ 1095604 w 1100755"/>
                <a:gd name="connsiteY4" fmla="*/ 999410 h 1101610"/>
                <a:gd name="connsiteX5" fmla="*/ 941421 w 1100755"/>
                <a:gd name="connsiteY5" fmla="*/ 1101610 h 1101610"/>
                <a:gd name="connsiteX6" fmla="*/ 167333 w 1100755"/>
                <a:gd name="connsiteY6" fmla="*/ 1101610 h 1101610"/>
                <a:gd name="connsiteX7" fmla="*/ 0 w 1100755"/>
                <a:gd name="connsiteY7" fmla="*/ 934277 h 1101610"/>
                <a:gd name="connsiteX8" fmla="*/ 0 w 1100755"/>
                <a:gd name="connsiteY8" fmla="*/ 160190 h 1101610"/>
                <a:gd name="connsiteX9" fmla="*/ 49011 w 1100755"/>
                <a:gd name="connsiteY9" fmla="*/ 41868 h 110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0755" h="1101610">
                  <a:moveTo>
                    <a:pt x="49011" y="41868"/>
                  </a:moveTo>
                  <a:cubicBezTo>
                    <a:pt x="64152" y="26727"/>
                    <a:pt x="82180" y="14474"/>
                    <a:pt x="102200" y="6007"/>
                  </a:cubicBezTo>
                  <a:lnTo>
                    <a:pt x="131954" y="0"/>
                  </a:lnTo>
                  <a:lnTo>
                    <a:pt x="1100755" y="973896"/>
                  </a:lnTo>
                  <a:lnTo>
                    <a:pt x="1095604" y="999410"/>
                  </a:lnTo>
                  <a:cubicBezTo>
                    <a:pt x="1070201" y="1059468"/>
                    <a:pt x="1010732" y="1101610"/>
                    <a:pt x="941421" y="1101610"/>
                  </a:cubicBezTo>
                  <a:lnTo>
                    <a:pt x="167333" y="1101610"/>
                  </a:lnTo>
                  <a:cubicBezTo>
                    <a:pt x="74918" y="1101610"/>
                    <a:pt x="0" y="1026692"/>
                    <a:pt x="0" y="934277"/>
                  </a:cubicBezTo>
                  <a:lnTo>
                    <a:pt x="0" y="160190"/>
                  </a:lnTo>
                  <a:cubicBezTo>
                    <a:pt x="0" y="113983"/>
                    <a:pt x="18730" y="72149"/>
                    <a:pt x="49011" y="41868"/>
                  </a:cubicBezTo>
                  <a:close/>
                </a:path>
              </a:pathLst>
            </a:custGeom>
            <a:solidFill>
              <a:srgbClr val="288DB2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847C252-74BD-1481-48F8-25FC42E051DE}"/>
              </a:ext>
            </a:extLst>
          </p:cNvPr>
          <p:cNvSpPr txBox="1"/>
          <p:nvPr/>
        </p:nvSpPr>
        <p:spPr>
          <a:xfrm>
            <a:off x="157495" y="-3426"/>
            <a:ext cx="909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Roboto" pitchFamily="2" charset="0"/>
                <a:ea typeface="Roboto" pitchFamily="2" charset="0"/>
              </a:rPr>
              <a:t>AS DOCTORS YOU HAVE A DUTY TO PARTICIPATE IN RESEARCH</a:t>
            </a:r>
            <a:endParaRPr lang="lt-LT" sz="3200" spc="3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83EEEA-BFF5-8B61-9A32-004FD94C4FD1}"/>
              </a:ext>
            </a:extLst>
          </p:cNvPr>
          <p:cNvSpPr txBox="1"/>
          <p:nvPr/>
        </p:nvSpPr>
        <p:spPr>
          <a:xfrm>
            <a:off x="250902" y="1056180"/>
            <a:ext cx="1138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with a view to improving patient care and supporting your team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3361F38-3C1F-8F40-9E51-2840D2F17DEE}"/>
              </a:ext>
            </a:extLst>
          </p:cNvPr>
          <p:cNvSpPr/>
          <p:nvPr/>
        </p:nvSpPr>
        <p:spPr>
          <a:xfrm rot="862712">
            <a:off x="1596937" y="2502728"/>
            <a:ext cx="5312507" cy="1079121"/>
          </a:xfrm>
          <a:custGeom>
            <a:avLst/>
            <a:gdLst>
              <a:gd name="connsiteX0" fmla="*/ 4956726 w 5312507"/>
              <a:gd name="connsiteY0" fmla="*/ 0 h 1079121"/>
              <a:gd name="connsiteX1" fmla="*/ 5312446 w 5312507"/>
              <a:gd name="connsiteY1" fmla="*/ 4950 h 1079121"/>
              <a:gd name="connsiteX2" fmla="*/ 5312507 w 5312507"/>
              <a:gd name="connsiteY2" fmla="*/ 5189 h 1079121"/>
              <a:gd name="connsiteX3" fmla="*/ 4503644 w 5312507"/>
              <a:gd name="connsiteY3" fmla="*/ 6305 h 1079121"/>
              <a:gd name="connsiteX4" fmla="*/ 4542693 w 5312507"/>
              <a:gd name="connsiteY4" fmla="*/ 4909 h 1079121"/>
              <a:gd name="connsiteX5" fmla="*/ 4956726 w 5312507"/>
              <a:gd name="connsiteY5" fmla="*/ 0 h 1079121"/>
              <a:gd name="connsiteX6" fmla="*/ 4148115 w 5312507"/>
              <a:gd name="connsiteY6" fmla="*/ 19016 h 1079121"/>
              <a:gd name="connsiteX7" fmla="*/ 4424005 w 5312507"/>
              <a:gd name="connsiteY7" fmla="*/ 7413 h 1079121"/>
              <a:gd name="connsiteX8" fmla="*/ 4503644 w 5312507"/>
              <a:gd name="connsiteY8" fmla="*/ 6305 h 1079121"/>
              <a:gd name="connsiteX9" fmla="*/ 4134507 w 5312507"/>
              <a:gd name="connsiteY9" fmla="*/ 19588 h 1079121"/>
              <a:gd name="connsiteX10" fmla="*/ 4138043 w 5312507"/>
              <a:gd name="connsiteY10" fmla="*/ 19376 h 1079121"/>
              <a:gd name="connsiteX11" fmla="*/ 4148115 w 5312507"/>
              <a:gd name="connsiteY11" fmla="*/ 19016 h 1079121"/>
              <a:gd name="connsiteX12" fmla="*/ 1546985 w 5312507"/>
              <a:gd name="connsiteY12" fmla="*/ 350125 h 1079121"/>
              <a:gd name="connsiteX13" fmla="*/ 3906673 w 5312507"/>
              <a:gd name="connsiteY13" fmla="*/ 29170 h 1079121"/>
              <a:gd name="connsiteX14" fmla="*/ 4134507 w 5312507"/>
              <a:gd name="connsiteY14" fmla="*/ 19588 h 1079121"/>
              <a:gd name="connsiteX15" fmla="*/ 3744119 w 5312507"/>
              <a:gd name="connsiteY15" fmla="*/ 43016 h 1079121"/>
              <a:gd name="connsiteX16" fmla="*/ 208844 w 5312507"/>
              <a:gd name="connsiteY16" fmla="*/ 1008843 h 1079121"/>
              <a:gd name="connsiteX17" fmla="*/ 146277 w 5312507"/>
              <a:gd name="connsiteY17" fmla="*/ 1079121 h 1079121"/>
              <a:gd name="connsiteX18" fmla="*/ 0 w 5312507"/>
              <a:gd name="connsiteY18" fmla="*/ 994304 h 1079121"/>
              <a:gd name="connsiteX19" fmla="*/ 155895 w 5312507"/>
              <a:gd name="connsiteY19" fmla="*/ 876927 h 1079121"/>
              <a:gd name="connsiteX20" fmla="*/ 1272501 w 5312507"/>
              <a:gd name="connsiteY20" fmla="*/ 420538 h 1079121"/>
              <a:gd name="connsiteX21" fmla="*/ 1546985 w 5312507"/>
              <a:gd name="connsiteY21" fmla="*/ 350125 h 107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12507" h="1079121">
                <a:moveTo>
                  <a:pt x="4956726" y="0"/>
                </a:moveTo>
                <a:lnTo>
                  <a:pt x="5312446" y="4950"/>
                </a:lnTo>
                <a:lnTo>
                  <a:pt x="5312507" y="5189"/>
                </a:lnTo>
                <a:close/>
                <a:moveTo>
                  <a:pt x="4503644" y="6305"/>
                </a:moveTo>
                <a:lnTo>
                  <a:pt x="4542693" y="4909"/>
                </a:lnTo>
                <a:cubicBezTo>
                  <a:pt x="4679214" y="1658"/>
                  <a:pt x="4817300" y="0"/>
                  <a:pt x="4956726" y="0"/>
                </a:cubicBezTo>
                <a:close/>
                <a:moveTo>
                  <a:pt x="4148115" y="19016"/>
                </a:moveTo>
                <a:lnTo>
                  <a:pt x="4424005" y="7413"/>
                </a:lnTo>
                <a:lnTo>
                  <a:pt x="4503644" y="6305"/>
                </a:lnTo>
                <a:close/>
                <a:moveTo>
                  <a:pt x="4134507" y="19588"/>
                </a:moveTo>
                <a:lnTo>
                  <a:pt x="4138043" y="19376"/>
                </a:lnTo>
                <a:lnTo>
                  <a:pt x="4148115" y="19016"/>
                </a:lnTo>
                <a:close/>
                <a:moveTo>
                  <a:pt x="1546985" y="350125"/>
                </a:moveTo>
                <a:cubicBezTo>
                  <a:pt x="2208717" y="192164"/>
                  <a:pt x="3016335" y="79377"/>
                  <a:pt x="3906673" y="29170"/>
                </a:cubicBezTo>
                <a:lnTo>
                  <a:pt x="4134507" y="19588"/>
                </a:lnTo>
                <a:lnTo>
                  <a:pt x="3744119" y="43016"/>
                </a:lnTo>
                <a:cubicBezTo>
                  <a:pt x="2062281" y="164767"/>
                  <a:pt x="720259" y="533959"/>
                  <a:pt x="208844" y="1008843"/>
                </a:cubicBezTo>
                <a:lnTo>
                  <a:pt x="146277" y="1079121"/>
                </a:lnTo>
                <a:lnTo>
                  <a:pt x="0" y="994304"/>
                </a:lnTo>
                <a:lnTo>
                  <a:pt x="155895" y="876927"/>
                </a:lnTo>
                <a:cubicBezTo>
                  <a:pt x="419550" y="705149"/>
                  <a:pt x="801063" y="550454"/>
                  <a:pt x="1272501" y="420538"/>
                </a:cubicBezTo>
                <a:cubicBezTo>
                  <a:pt x="1360896" y="396179"/>
                  <a:pt x="1452452" y="372691"/>
                  <a:pt x="1546985" y="350125"/>
                </a:cubicBezTo>
                <a:close/>
              </a:path>
            </a:pathLst>
          </a:custGeom>
          <a:solidFill>
            <a:srgbClr val="9D42C0"/>
          </a:solidFill>
          <a:ln w="127000">
            <a:solidFill>
              <a:srgbClr val="9D42C0"/>
            </a:solidFill>
          </a:ln>
          <a:effectLst>
            <a:outerShdw blurRad="314071" dist="332540" dir="50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0B7C85E-D775-29AE-EF61-85E5427B4306}"/>
              </a:ext>
            </a:extLst>
          </p:cNvPr>
          <p:cNvSpPr/>
          <p:nvPr/>
        </p:nvSpPr>
        <p:spPr>
          <a:xfrm rot="862712">
            <a:off x="6871724" y="3657036"/>
            <a:ext cx="3782564" cy="607185"/>
          </a:xfrm>
          <a:custGeom>
            <a:avLst/>
            <a:gdLst>
              <a:gd name="connsiteX0" fmla="*/ 0 w 3782564"/>
              <a:gd name="connsiteY0" fmla="*/ 0 h 607185"/>
              <a:gd name="connsiteX1" fmla="*/ 127876 w 3782564"/>
              <a:gd name="connsiteY1" fmla="*/ 1780 h 607185"/>
              <a:gd name="connsiteX2" fmla="*/ 3751512 w 3782564"/>
              <a:gd name="connsiteY2" fmla="*/ 564214 h 607185"/>
              <a:gd name="connsiteX3" fmla="*/ 3782564 w 3782564"/>
              <a:gd name="connsiteY3" fmla="*/ 576639 h 607185"/>
              <a:gd name="connsiteX4" fmla="*/ 3663409 w 3782564"/>
              <a:gd name="connsiteY4" fmla="*/ 607185 h 607185"/>
              <a:gd name="connsiteX5" fmla="*/ 3560939 w 3782564"/>
              <a:gd name="connsiteY5" fmla="*/ 564215 h 607185"/>
              <a:gd name="connsiteX6" fmla="*/ 103451 w 3782564"/>
              <a:gd name="connsiteY6" fmla="*/ 1780 h 607185"/>
              <a:gd name="connsiteX7" fmla="*/ 70 w 3782564"/>
              <a:gd name="connsiteY7" fmla="*/ 272 h 60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2564" h="607185">
                <a:moveTo>
                  <a:pt x="0" y="0"/>
                </a:moveTo>
                <a:lnTo>
                  <a:pt x="127876" y="1780"/>
                </a:lnTo>
                <a:cubicBezTo>
                  <a:pt x="1605742" y="43139"/>
                  <a:pt x="2901017" y="254702"/>
                  <a:pt x="3751512" y="564214"/>
                </a:cubicBezTo>
                <a:lnTo>
                  <a:pt x="3782564" y="576639"/>
                </a:lnTo>
                <a:lnTo>
                  <a:pt x="3663409" y="607185"/>
                </a:lnTo>
                <a:lnTo>
                  <a:pt x="3560939" y="564215"/>
                </a:lnTo>
                <a:cubicBezTo>
                  <a:pt x="2749441" y="254702"/>
                  <a:pt x="1513555" y="43139"/>
                  <a:pt x="103451" y="1780"/>
                </a:cubicBezTo>
                <a:lnTo>
                  <a:pt x="70" y="272"/>
                </a:lnTo>
                <a:close/>
              </a:path>
            </a:pathLst>
          </a:custGeom>
          <a:solidFill>
            <a:srgbClr val="9D42C0"/>
          </a:solidFill>
          <a:ln w="127000">
            <a:solidFill>
              <a:srgbClr val="9D42C0"/>
            </a:solidFill>
          </a:ln>
          <a:effectLst>
            <a:outerShdw blurRad="314071" dist="332540" dir="50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C93A96E-5F27-51CE-B85F-BF214D658FA3}"/>
              </a:ext>
            </a:extLst>
          </p:cNvPr>
          <p:cNvSpPr/>
          <p:nvPr/>
        </p:nvSpPr>
        <p:spPr>
          <a:xfrm rot="862712">
            <a:off x="5007097" y="4264688"/>
            <a:ext cx="6308492" cy="2152152"/>
          </a:xfrm>
          <a:custGeom>
            <a:avLst/>
            <a:gdLst>
              <a:gd name="connsiteX0" fmla="*/ 0 w 6308492"/>
              <a:gd name="connsiteY0" fmla="*/ 2115543 h 2152152"/>
              <a:gd name="connsiteX1" fmla="*/ 157118 w 6308492"/>
              <a:gd name="connsiteY1" fmla="*/ 2126460 h 2152152"/>
              <a:gd name="connsiteX2" fmla="*/ 1098211 w 6308492"/>
              <a:gd name="connsiteY2" fmla="*/ 2152152 h 2152152"/>
              <a:gd name="connsiteX3" fmla="*/ 111893 w 6308492"/>
              <a:gd name="connsiteY3" fmla="*/ 2126461 h 2152152"/>
              <a:gd name="connsiteX4" fmla="*/ 912 w 6308492"/>
              <a:gd name="connsiteY4" fmla="*/ 2119103 h 2152152"/>
              <a:gd name="connsiteX5" fmla="*/ 5474064 w 6308492"/>
              <a:gd name="connsiteY5" fmla="*/ 34642 h 2152152"/>
              <a:gd name="connsiteX6" fmla="*/ 5609198 w 6308492"/>
              <a:gd name="connsiteY6" fmla="*/ 0 h 2152152"/>
              <a:gd name="connsiteX7" fmla="*/ 5679639 w 6308492"/>
              <a:gd name="connsiteY7" fmla="*/ 31952 h 2152152"/>
              <a:gd name="connsiteX8" fmla="*/ 6308492 w 6308492"/>
              <a:gd name="connsiteY8" fmla="*/ 716344 h 2152152"/>
              <a:gd name="connsiteX9" fmla="*/ 1098211 w 6308492"/>
              <a:gd name="connsiteY9" fmla="*/ 2152152 h 2152152"/>
              <a:gd name="connsiteX10" fmla="*/ 6069597 w 6308492"/>
              <a:gd name="connsiteY10" fmla="*/ 716344 h 2152152"/>
              <a:gd name="connsiteX11" fmla="*/ 5678920 w 6308492"/>
              <a:gd name="connsiteY11" fmla="*/ 157463 h 215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8492" h="2152152">
                <a:moveTo>
                  <a:pt x="0" y="2115543"/>
                </a:moveTo>
                <a:lnTo>
                  <a:pt x="157118" y="2126460"/>
                </a:lnTo>
                <a:cubicBezTo>
                  <a:pt x="461846" y="2143324"/>
                  <a:pt x="776459" y="2152152"/>
                  <a:pt x="1098211" y="2152152"/>
                </a:cubicBezTo>
                <a:cubicBezTo>
                  <a:pt x="760997" y="2152152"/>
                  <a:pt x="431266" y="2143324"/>
                  <a:pt x="111893" y="2126461"/>
                </a:cubicBezTo>
                <a:lnTo>
                  <a:pt x="912" y="2119103"/>
                </a:lnTo>
                <a:close/>
                <a:moveTo>
                  <a:pt x="5474064" y="34642"/>
                </a:moveTo>
                <a:lnTo>
                  <a:pt x="5609198" y="0"/>
                </a:lnTo>
                <a:lnTo>
                  <a:pt x="5679639" y="31952"/>
                </a:lnTo>
                <a:cubicBezTo>
                  <a:pt x="6080687" y="235397"/>
                  <a:pt x="6308493" y="468539"/>
                  <a:pt x="6308492" y="716344"/>
                </a:cubicBezTo>
                <a:cubicBezTo>
                  <a:pt x="6308492" y="1509319"/>
                  <a:pt x="3975770" y="2152152"/>
                  <a:pt x="1098211" y="2152152"/>
                </a:cubicBezTo>
                <a:cubicBezTo>
                  <a:pt x="3843832" y="2152152"/>
                  <a:pt x="6069597" y="1509319"/>
                  <a:pt x="6069597" y="716344"/>
                </a:cubicBezTo>
                <a:cubicBezTo>
                  <a:pt x="6069597" y="518100"/>
                  <a:pt x="5930486" y="329240"/>
                  <a:pt x="5678920" y="157463"/>
                </a:cubicBezTo>
                <a:close/>
              </a:path>
            </a:pathLst>
          </a:custGeom>
          <a:solidFill>
            <a:srgbClr val="9D42C0"/>
          </a:solidFill>
          <a:ln w="127000">
            <a:solidFill>
              <a:srgbClr val="9D42C0"/>
            </a:solidFill>
          </a:ln>
          <a:effectLst>
            <a:outerShdw blurRad="314071" dist="332540" dir="50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5415B6-4781-4515-CA32-A7401629663D}"/>
              </a:ext>
            </a:extLst>
          </p:cNvPr>
          <p:cNvSpPr/>
          <p:nvPr/>
        </p:nvSpPr>
        <p:spPr>
          <a:xfrm>
            <a:off x="621314" y="3008511"/>
            <a:ext cx="2546190" cy="62110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295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5491E8-11A2-A3C3-3C49-DE93E2EF848E}"/>
              </a:ext>
            </a:extLst>
          </p:cNvPr>
          <p:cNvSpPr/>
          <p:nvPr/>
        </p:nvSpPr>
        <p:spPr>
          <a:xfrm rot="2690982">
            <a:off x="1356943" y="1966532"/>
            <a:ext cx="1029252" cy="1029251"/>
          </a:xfrm>
          <a:prstGeom prst="roundRect">
            <a:avLst>
              <a:gd name="adj" fmla="val 15092"/>
            </a:avLst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innerShdw blurRad="317500">
              <a:prstClr val="black">
                <a:alpha val="80939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96B68E-DDA9-D2B8-8489-BE21983F40D1}"/>
              </a:ext>
            </a:extLst>
          </p:cNvPr>
          <p:cNvGrpSpPr/>
          <p:nvPr/>
        </p:nvGrpSpPr>
        <p:grpSpPr>
          <a:xfrm>
            <a:off x="1015175" y="1346163"/>
            <a:ext cx="3552249" cy="1082429"/>
            <a:chOff x="1126208" y="4972682"/>
            <a:chExt cx="4337478" cy="1082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FABBBF-5D2F-B83A-88AA-0CF9FC47C338}"/>
                </a:ext>
              </a:extLst>
            </p:cNvPr>
            <p:cNvSpPr txBox="1"/>
            <p:nvPr/>
          </p:nvSpPr>
          <p:spPr>
            <a:xfrm>
              <a:off x="1138590" y="4972682"/>
              <a:ext cx="4312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Roboto Lt" pitchFamily="2" charset="0"/>
                  <a:ea typeface="Roboto Lt" pitchFamily="2" charset="0"/>
                </a:rPr>
                <a:t>Formal Route</a:t>
              </a:r>
              <a:endParaRPr lang="lt-LT" sz="2400" b="1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30F940-6420-14C1-5EF1-633EEAF4B4C0}"/>
                </a:ext>
              </a:extLst>
            </p:cNvPr>
            <p:cNvSpPr txBox="1"/>
            <p:nvPr/>
          </p:nvSpPr>
          <p:spPr>
            <a:xfrm>
              <a:off x="1126208" y="5389544"/>
              <a:ext cx="4337478" cy="66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60"/>
                </a:lnSpc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ACF/ACL</a:t>
              </a:r>
            </a:p>
            <a:p>
              <a:pPr algn="r">
                <a:lnSpc>
                  <a:spcPts val="2260"/>
                </a:lnSpc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rPr>
                <a:t>Higher degree </a:t>
              </a:r>
              <a:endParaRPr lang="lt-L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ED7F9ABA-8DF4-7528-B0BE-CF67F0BB1186}"/>
              </a:ext>
            </a:extLst>
          </p:cNvPr>
          <p:cNvSpPr/>
          <p:nvPr/>
        </p:nvSpPr>
        <p:spPr>
          <a:xfrm rot="10800000">
            <a:off x="2098556" y="1795424"/>
            <a:ext cx="258566" cy="258768"/>
          </a:xfrm>
          <a:custGeom>
            <a:avLst/>
            <a:gdLst>
              <a:gd name="connsiteX0" fmla="*/ 49011 w 1100755"/>
              <a:gd name="connsiteY0" fmla="*/ 41868 h 1101610"/>
              <a:gd name="connsiteX1" fmla="*/ 102200 w 1100755"/>
              <a:gd name="connsiteY1" fmla="*/ 6007 h 1101610"/>
              <a:gd name="connsiteX2" fmla="*/ 131954 w 1100755"/>
              <a:gd name="connsiteY2" fmla="*/ 0 h 1101610"/>
              <a:gd name="connsiteX3" fmla="*/ 1100755 w 1100755"/>
              <a:gd name="connsiteY3" fmla="*/ 973896 h 1101610"/>
              <a:gd name="connsiteX4" fmla="*/ 1095604 w 1100755"/>
              <a:gd name="connsiteY4" fmla="*/ 999410 h 1101610"/>
              <a:gd name="connsiteX5" fmla="*/ 941421 w 1100755"/>
              <a:gd name="connsiteY5" fmla="*/ 1101610 h 1101610"/>
              <a:gd name="connsiteX6" fmla="*/ 167333 w 1100755"/>
              <a:gd name="connsiteY6" fmla="*/ 1101610 h 1101610"/>
              <a:gd name="connsiteX7" fmla="*/ 0 w 1100755"/>
              <a:gd name="connsiteY7" fmla="*/ 934277 h 1101610"/>
              <a:gd name="connsiteX8" fmla="*/ 0 w 1100755"/>
              <a:gd name="connsiteY8" fmla="*/ 160190 h 1101610"/>
              <a:gd name="connsiteX9" fmla="*/ 49011 w 1100755"/>
              <a:gd name="connsiteY9" fmla="*/ 41868 h 11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755" h="1101610">
                <a:moveTo>
                  <a:pt x="49011" y="41868"/>
                </a:moveTo>
                <a:cubicBezTo>
                  <a:pt x="64152" y="26727"/>
                  <a:pt x="82180" y="14474"/>
                  <a:pt x="102200" y="6007"/>
                </a:cubicBezTo>
                <a:lnTo>
                  <a:pt x="131954" y="0"/>
                </a:lnTo>
                <a:lnTo>
                  <a:pt x="1100755" y="973896"/>
                </a:lnTo>
                <a:lnTo>
                  <a:pt x="1095604" y="999410"/>
                </a:lnTo>
                <a:cubicBezTo>
                  <a:pt x="1070201" y="1059468"/>
                  <a:pt x="1010732" y="1101610"/>
                  <a:pt x="941421" y="1101610"/>
                </a:cubicBezTo>
                <a:lnTo>
                  <a:pt x="167333" y="1101610"/>
                </a:lnTo>
                <a:cubicBezTo>
                  <a:pt x="74918" y="1101610"/>
                  <a:pt x="0" y="1026692"/>
                  <a:pt x="0" y="934277"/>
                </a:cubicBezTo>
                <a:lnTo>
                  <a:pt x="0" y="160190"/>
                </a:lnTo>
                <a:cubicBezTo>
                  <a:pt x="0" y="113983"/>
                  <a:pt x="18730" y="72149"/>
                  <a:pt x="49011" y="41868"/>
                </a:cubicBezTo>
                <a:close/>
              </a:path>
            </a:pathLst>
          </a:custGeom>
          <a:solidFill>
            <a:schemeClr val="bg1"/>
          </a:solidFill>
          <a:ln w="1270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8E97EA-513A-C0AA-40EA-6719DDC03365}"/>
              </a:ext>
            </a:extLst>
          </p:cNvPr>
          <p:cNvGrpSpPr/>
          <p:nvPr/>
        </p:nvGrpSpPr>
        <p:grpSpPr>
          <a:xfrm>
            <a:off x="6627541" y="4156947"/>
            <a:ext cx="3556447" cy="1930312"/>
            <a:chOff x="6547756" y="4109359"/>
            <a:chExt cx="3168670" cy="19303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D4E0DE-BD8A-CC34-E238-BF794F6E050D}"/>
                </a:ext>
              </a:extLst>
            </p:cNvPr>
            <p:cNvGrpSpPr/>
            <p:nvPr/>
          </p:nvGrpSpPr>
          <p:grpSpPr>
            <a:xfrm>
              <a:off x="6547756" y="4109359"/>
              <a:ext cx="3031811" cy="1930312"/>
              <a:chOff x="9472036" y="5049272"/>
              <a:chExt cx="2630154" cy="193031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5727F-6940-1B53-637E-97C411E52521}"/>
                  </a:ext>
                </a:extLst>
              </p:cNvPr>
              <p:cNvSpPr txBox="1"/>
              <p:nvPr/>
            </p:nvSpPr>
            <p:spPr>
              <a:xfrm>
                <a:off x="9478857" y="5049272"/>
                <a:ext cx="2623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Roboto Lt" pitchFamily="2" charset="0"/>
                    <a:ea typeface="Roboto Lt" pitchFamily="2" charset="0"/>
                  </a:rPr>
                  <a:t>Support research implementation</a:t>
                </a:r>
                <a:endParaRPr lang="lt-LT" sz="2400" b="1" dirty="0">
                  <a:latin typeface="Roboto Lt" pitchFamily="2" charset="0"/>
                  <a:ea typeface="Roboto Lt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08632D-7F65-271F-D313-B894961E71C9}"/>
                  </a:ext>
                </a:extLst>
              </p:cNvPr>
              <p:cNvSpPr txBox="1"/>
              <p:nvPr/>
            </p:nvSpPr>
            <p:spPr>
              <a:xfrm>
                <a:off x="9472036" y="5429160"/>
                <a:ext cx="2333101" cy="155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6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</a:rPr>
                  <a:t>I</a:t>
                </a:r>
              </a:p>
              <a:p>
                <a:pPr>
                  <a:lnSpc>
                    <a:spcPts val="226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</a:rPr>
                  <a:t>Networks need establishing – Trust, College (Division –faculty), NIHR, Schools </a:t>
                </a:r>
                <a:endParaRPr lang="lt-LT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6919DA-06E2-4377-67EA-2759578E2D71}"/>
                </a:ext>
              </a:extLst>
            </p:cNvPr>
            <p:cNvSpPr/>
            <p:nvPr/>
          </p:nvSpPr>
          <p:spPr>
            <a:xfrm>
              <a:off x="9289366" y="4296197"/>
              <a:ext cx="427060" cy="427394"/>
            </a:xfrm>
            <a:custGeom>
              <a:avLst/>
              <a:gdLst>
                <a:gd name="connsiteX0" fmla="*/ 49011 w 1100755"/>
                <a:gd name="connsiteY0" fmla="*/ 41868 h 1101610"/>
                <a:gd name="connsiteX1" fmla="*/ 102200 w 1100755"/>
                <a:gd name="connsiteY1" fmla="*/ 6007 h 1101610"/>
                <a:gd name="connsiteX2" fmla="*/ 131954 w 1100755"/>
                <a:gd name="connsiteY2" fmla="*/ 0 h 1101610"/>
                <a:gd name="connsiteX3" fmla="*/ 1100755 w 1100755"/>
                <a:gd name="connsiteY3" fmla="*/ 973896 h 1101610"/>
                <a:gd name="connsiteX4" fmla="*/ 1095604 w 1100755"/>
                <a:gd name="connsiteY4" fmla="*/ 999410 h 1101610"/>
                <a:gd name="connsiteX5" fmla="*/ 941421 w 1100755"/>
                <a:gd name="connsiteY5" fmla="*/ 1101610 h 1101610"/>
                <a:gd name="connsiteX6" fmla="*/ 167333 w 1100755"/>
                <a:gd name="connsiteY6" fmla="*/ 1101610 h 1101610"/>
                <a:gd name="connsiteX7" fmla="*/ 0 w 1100755"/>
                <a:gd name="connsiteY7" fmla="*/ 934277 h 1101610"/>
                <a:gd name="connsiteX8" fmla="*/ 0 w 1100755"/>
                <a:gd name="connsiteY8" fmla="*/ 160190 h 1101610"/>
                <a:gd name="connsiteX9" fmla="*/ 49011 w 1100755"/>
                <a:gd name="connsiteY9" fmla="*/ 41868 h 110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0755" h="1101610">
                  <a:moveTo>
                    <a:pt x="49011" y="41868"/>
                  </a:moveTo>
                  <a:cubicBezTo>
                    <a:pt x="64152" y="26727"/>
                    <a:pt x="82180" y="14474"/>
                    <a:pt x="102200" y="6007"/>
                  </a:cubicBezTo>
                  <a:lnTo>
                    <a:pt x="131954" y="0"/>
                  </a:lnTo>
                  <a:lnTo>
                    <a:pt x="1100755" y="973896"/>
                  </a:lnTo>
                  <a:lnTo>
                    <a:pt x="1095604" y="999410"/>
                  </a:lnTo>
                  <a:cubicBezTo>
                    <a:pt x="1070201" y="1059468"/>
                    <a:pt x="1010732" y="1101610"/>
                    <a:pt x="941421" y="1101610"/>
                  </a:cubicBezTo>
                  <a:lnTo>
                    <a:pt x="167333" y="1101610"/>
                  </a:lnTo>
                  <a:cubicBezTo>
                    <a:pt x="74918" y="1101610"/>
                    <a:pt x="0" y="1026692"/>
                    <a:pt x="0" y="934277"/>
                  </a:cubicBezTo>
                  <a:lnTo>
                    <a:pt x="0" y="160190"/>
                  </a:lnTo>
                  <a:cubicBezTo>
                    <a:pt x="0" y="113983"/>
                    <a:pt x="18730" y="72149"/>
                    <a:pt x="49011" y="41868"/>
                  </a:cubicBezTo>
                  <a:close/>
                </a:path>
              </a:pathLst>
            </a:custGeom>
            <a:solidFill>
              <a:srgbClr val="31B78B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C13F66-C07D-FB27-6483-7E3F781A982D}"/>
              </a:ext>
            </a:extLst>
          </p:cNvPr>
          <p:cNvGrpSpPr/>
          <p:nvPr/>
        </p:nvGrpSpPr>
        <p:grpSpPr>
          <a:xfrm>
            <a:off x="1864428" y="3729051"/>
            <a:ext cx="3114003" cy="2138531"/>
            <a:chOff x="1280760" y="4959825"/>
            <a:chExt cx="3114003" cy="21385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F9B574B-7B91-3CA6-0709-8DD92C53780E}"/>
                </a:ext>
              </a:extLst>
            </p:cNvPr>
            <p:cNvGrpSpPr/>
            <p:nvPr/>
          </p:nvGrpSpPr>
          <p:grpSpPr>
            <a:xfrm>
              <a:off x="1280760" y="4959825"/>
              <a:ext cx="3114003" cy="1351801"/>
              <a:chOff x="4565170" y="4842618"/>
              <a:chExt cx="2798612" cy="135180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4B5190-02DF-31EB-8F74-C91C4548A757}"/>
                  </a:ext>
                </a:extLst>
              </p:cNvPr>
              <p:cNvSpPr txBox="1"/>
              <p:nvPr/>
            </p:nvSpPr>
            <p:spPr>
              <a:xfrm>
                <a:off x="4565171" y="4842618"/>
                <a:ext cx="27986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Roboto Lt" pitchFamily="2" charset="0"/>
                    <a:ea typeface="Roboto Lt" pitchFamily="2" charset="0"/>
                  </a:rPr>
                  <a:t>Think 30 years </a:t>
                </a:r>
                <a:endParaRPr lang="lt-LT" sz="2400" b="1" dirty="0">
                  <a:latin typeface="Roboto Lt" pitchFamily="2" charset="0"/>
                  <a:ea typeface="Roboto Lt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58807CF-EFFA-9CC5-5C40-CC0EC70A66B0}"/>
                  </a:ext>
                </a:extLst>
              </p:cNvPr>
              <p:cNvSpPr txBox="1"/>
              <p:nvPr/>
            </p:nvSpPr>
            <p:spPr>
              <a:xfrm>
                <a:off x="4565170" y="5233900"/>
                <a:ext cx="2570896" cy="96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6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</a:rPr>
                  <a:t>What skillset &amp; skill diversity would you like?</a:t>
                </a:r>
                <a:endParaRPr lang="lt-LT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35E1F7A-A787-A41E-06BD-EA30F7E3EE2E}"/>
                </a:ext>
              </a:extLst>
            </p:cNvPr>
            <p:cNvSpPr/>
            <p:nvPr/>
          </p:nvSpPr>
          <p:spPr>
            <a:xfrm>
              <a:off x="2897886" y="6670359"/>
              <a:ext cx="427665" cy="427997"/>
            </a:xfrm>
            <a:custGeom>
              <a:avLst/>
              <a:gdLst>
                <a:gd name="connsiteX0" fmla="*/ 49011 w 1100755"/>
                <a:gd name="connsiteY0" fmla="*/ 41868 h 1101610"/>
                <a:gd name="connsiteX1" fmla="*/ 102200 w 1100755"/>
                <a:gd name="connsiteY1" fmla="*/ 6007 h 1101610"/>
                <a:gd name="connsiteX2" fmla="*/ 131954 w 1100755"/>
                <a:gd name="connsiteY2" fmla="*/ 0 h 1101610"/>
                <a:gd name="connsiteX3" fmla="*/ 1100755 w 1100755"/>
                <a:gd name="connsiteY3" fmla="*/ 973896 h 1101610"/>
                <a:gd name="connsiteX4" fmla="*/ 1095604 w 1100755"/>
                <a:gd name="connsiteY4" fmla="*/ 999410 h 1101610"/>
                <a:gd name="connsiteX5" fmla="*/ 941421 w 1100755"/>
                <a:gd name="connsiteY5" fmla="*/ 1101610 h 1101610"/>
                <a:gd name="connsiteX6" fmla="*/ 167333 w 1100755"/>
                <a:gd name="connsiteY6" fmla="*/ 1101610 h 1101610"/>
                <a:gd name="connsiteX7" fmla="*/ 0 w 1100755"/>
                <a:gd name="connsiteY7" fmla="*/ 934277 h 1101610"/>
                <a:gd name="connsiteX8" fmla="*/ 0 w 1100755"/>
                <a:gd name="connsiteY8" fmla="*/ 160190 h 1101610"/>
                <a:gd name="connsiteX9" fmla="*/ 49011 w 1100755"/>
                <a:gd name="connsiteY9" fmla="*/ 41868 h 110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0755" h="1101610">
                  <a:moveTo>
                    <a:pt x="49011" y="41868"/>
                  </a:moveTo>
                  <a:cubicBezTo>
                    <a:pt x="64152" y="26727"/>
                    <a:pt x="82180" y="14474"/>
                    <a:pt x="102200" y="6007"/>
                  </a:cubicBezTo>
                  <a:lnTo>
                    <a:pt x="131954" y="0"/>
                  </a:lnTo>
                  <a:lnTo>
                    <a:pt x="1100755" y="973896"/>
                  </a:lnTo>
                  <a:lnTo>
                    <a:pt x="1095604" y="999410"/>
                  </a:lnTo>
                  <a:cubicBezTo>
                    <a:pt x="1070201" y="1059468"/>
                    <a:pt x="1010732" y="1101610"/>
                    <a:pt x="941421" y="1101610"/>
                  </a:cubicBezTo>
                  <a:lnTo>
                    <a:pt x="167333" y="1101610"/>
                  </a:lnTo>
                  <a:cubicBezTo>
                    <a:pt x="74918" y="1101610"/>
                    <a:pt x="0" y="1026692"/>
                    <a:pt x="0" y="934277"/>
                  </a:cubicBezTo>
                  <a:lnTo>
                    <a:pt x="0" y="160190"/>
                  </a:lnTo>
                  <a:cubicBezTo>
                    <a:pt x="0" y="113983"/>
                    <a:pt x="18730" y="72149"/>
                    <a:pt x="49011" y="41868"/>
                  </a:cubicBezTo>
                  <a:close/>
                </a:path>
              </a:pathLst>
            </a:custGeom>
            <a:solidFill>
              <a:srgbClr val="E55696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54B9A3-DC6D-2AF7-31B1-F4277EE9D9D1}"/>
              </a:ext>
            </a:extLst>
          </p:cNvPr>
          <p:cNvSpPr txBox="1"/>
          <p:nvPr/>
        </p:nvSpPr>
        <p:spPr>
          <a:xfrm>
            <a:off x="1221026" y="2127706"/>
            <a:ext cx="134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itchFamily="2" charset="0"/>
                <a:ea typeface="Roboto" pitchFamily="2" charset="0"/>
              </a:rPr>
              <a:t>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E7C560-925D-1605-F23C-D642D1A85F53}"/>
              </a:ext>
            </a:extLst>
          </p:cNvPr>
          <p:cNvGrpSpPr/>
          <p:nvPr/>
        </p:nvGrpSpPr>
        <p:grpSpPr>
          <a:xfrm>
            <a:off x="5723752" y="2201595"/>
            <a:ext cx="2408128" cy="1838683"/>
            <a:chOff x="5723752" y="1803013"/>
            <a:chExt cx="2408128" cy="183868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D3B3B7-83F4-FA30-B69F-19E48C9ABD01}"/>
                </a:ext>
              </a:extLst>
            </p:cNvPr>
            <p:cNvSpPr/>
            <p:nvPr/>
          </p:nvSpPr>
          <p:spPr>
            <a:xfrm>
              <a:off x="5723752" y="3021613"/>
              <a:ext cx="2408128" cy="6200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295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07F6358-7BF3-5805-5CE5-344B0602AC7D}"/>
                </a:ext>
              </a:extLst>
            </p:cNvPr>
            <p:cNvSpPr/>
            <p:nvPr/>
          </p:nvSpPr>
          <p:spPr>
            <a:xfrm rot="2690982">
              <a:off x="6297637" y="1803013"/>
              <a:ext cx="1253491" cy="1253490"/>
            </a:xfrm>
            <a:prstGeom prst="roundRect">
              <a:avLst>
                <a:gd name="adj" fmla="val 15092"/>
              </a:avLst>
            </a:prstGeom>
            <a:gradFill flip="none" rotWithShape="1">
              <a:gsLst>
                <a:gs pos="100000">
                  <a:srgbClr val="00B0F0"/>
                </a:gs>
                <a:gs pos="21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63C3D8-790D-9E4E-CAE4-B389B43732E9}"/>
                </a:ext>
              </a:extLst>
            </p:cNvPr>
            <p:cNvSpPr txBox="1"/>
            <p:nvPr/>
          </p:nvSpPr>
          <p:spPr>
            <a:xfrm>
              <a:off x="6238529" y="2019888"/>
              <a:ext cx="1374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boto" pitchFamily="2" charset="0"/>
                  <a:ea typeface="Roboto" pitchFamily="2" charset="0"/>
                </a:rPr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19647E-BDCF-5D44-1FEC-FBD3E03FC223}"/>
              </a:ext>
            </a:extLst>
          </p:cNvPr>
          <p:cNvGrpSpPr/>
          <p:nvPr/>
        </p:nvGrpSpPr>
        <p:grpSpPr>
          <a:xfrm>
            <a:off x="8911417" y="3653024"/>
            <a:ext cx="2861209" cy="2194241"/>
            <a:chOff x="8911417" y="3254442"/>
            <a:chExt cx="2861209" cy="219424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3F9DF1-F327-F23D-872E-2F531D1A2FA6}"/>
                </a:ext>
              </a:extLst>
            </p:cNvPr>
            <p:cNvSpPr/>
            <p:nvPr/>
          </p:nvSpPr>
          <p:spPr>
            <a:xfrm>
              <a:off x="8911417" y="4847439"/>
              <a:ext cx="2861209" cy="60124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295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2E9C11C-C766-A18A-5764-5B917000AE40}"/>
                </a:ext>
              </a:extLst>
            </p:cNvPr>
            <p:cNvSpPr/>
            <p:nvPr/>
          </p:nvSpPr>
          <p:spPr>
            <a:xfrm rot="2690982">
              <a:off x="9572965" y="3254442"/>
              <a:ext cx="1529159" cy="1529159"/>
            </a:xfrm>
            <a:prstGeom prst="roundRect">
              <a:avLst>
                <a:gd name="adj" fmla="val 15092"/>
              </a:avLst>
            </a:prstGeom>
            <a:gradFill flip="none" rotWithShape="1">
              <a:gsLst>
                <a:gs pos="0">
                  <a:srgbClr val="0ACC97"/>
                </a:gs>
                <a:gs pos="100000">
                  <a:srgbClr val="447367"/>
                </a:gs>
              </a:gsLst>
              <a:lin ang="0" scaled="1"/>
              <a:tileRect/>
            </a:gradFill>
            <a:ln w="1270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E35885-A30C-67EA-5961-8618FAEB18F1}"/>
                </a:ext>
              </a:extLst>
            </p:cNvPr>
            <p:cNvSpPr txBox="1"/>
            <p:nvPr/>
          </p:nvSpPr>
          <p:spPr>
            <a:xfrm>
              <a:off x="9638432" y="3493780"/>
              <a:ext cx="13746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boto" pitchFamily="2" charset="0"/>
                  <a:ea typeface="Roboto" pitchFamily="2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582B5D-DCFC-3AFD-CAA8-F8682AE35A44}"/>
              </a:ext>
            </a:extLst>
          </p:cNvPr>
          <p:cNvGrpSpPr/>
          <p:nvPr/>
        </p:nvGrpSpPr>
        <p:grpSpPr>
          <a:xfrm>
            <a:off x="3374326" y="4408099"/>
            <a:ext cx="3114003" cy="2517991"/>
            <a:chOff x="3374326" y="4009517"/>
            <a:chExt cx="3114003" cy="251799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485727-4B48-1D66-E72B-9B3FBA6C9ACE}"/>
                </a:ext>
              </a:extLst>
            </p:cNvPr>
            <p:cNvSpPr/>
            <p:nvPr/>
          </p:nvSpPr>
          <p:spPr>
            <a:xfrm>
              <a:off x="3374326" y="5906407"/>
              <a:ext cx="3114003" cy="62110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295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ABB7E3F-9B7F-C938-B2F1-B1C57B58F93D}"/>
                </a:ext>
              </a:extLst>
            </p:cNvPr>
            <p:cNvSpPr/>
            <p:nvPr/>
          </p:nvSpPr>
          <p:spPr>
            <a:xfrm rot="2690982">
              <a:off x="4019115" y="4009517"/>
              <a:ext cx="1800461" cy="1800461"/>
            </a:xfrm>
            <a:prstGeom prst="roundRect">
              <a:avLst>
                <a:gd name="adj" fmla="val 15092"/>
              </a:avLst>
            </a:prstGeom>
            <a:gradFill flip="none" rotWithShape="1">
              <a:gsLst>
                <a:gs pos="0">
                  <a:srgbClr val="F25A62"/>
                </a:gs>
                <a:gs pos="100000">
                  <a:srgbClr val="9340C1"/>
                </a:gs>
              </a:gsLst>
              <a:lin ang="0" scaled="1"/>
              <a:tileRect/>
            </a:gra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B8AA17-9032-952D-9224-BB9A7192D1E5}"/>
                </a:ext>
              </a:extLst>
            </p:cNvPr>
            <p:cNvSpPr txBox="1"/>
            <p:nvPr/>
          </p:nvSpPr>
          <p:spPr>
            <a:xfrm>
              <a:off x="4172207" y="4329642"/>
              <a:ext cx="137467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Roboto" pitchFamily="2" charset="0"/>
                  <a:ea typeface="Roboto" pitchFamily="2" charset="0"/>
                </a:rPr>
                <a:t>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02A8B4F-F7CD-A4A3-D89A-E4D5ECF3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" y="3319061"/>
            <a:ext cx="1638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CJJs 1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802ACB02BD646988490B3517702AB" ma:contentTypeVersion="24" ma:contentTypeDescription="Create a new document." ma:contentTypeScope="" ma:versionID="9337cfd21bda569fcb76862beb050449">
  <xsd:schema xmlns:xsd="http://www.w3.org/2001/XMLSchema" xmlns:xs="http://www.w3.org/2001/XMLSchema" xmlns:p="http://schemas.microsoft.com/office/2006/metadata/properties" xmlns:ns1="http://schemas.microsoft.com/sharepoint/v3" xmlns:ns2="7d454f2f-7631-468c-9058-5d2777d58ebc" xmlns:ns3="a76dec47-6fda-4f02-bb65-bf88d2f46e5a" targetNamespace="http://schemas.microsoft.com/office/2006/metadata/properties" ma:root="true" ma:fieldsID="97f79e9e659a3dd1629d1e67ca7fca3f" ns1:_="" ns2:_="" ns3:_="">
    <xsd:import namespace="http://schemas.microsoft.com/sharepoint/v3"/>
    <xsd:import namespace="7d454f2f-7631-468c-9058-5d2777d58ebc"/>
    <xsd:import namespace="a76dec47-6fda-4f02-bb65-bf88d2f4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" minOccurs="0"/>
                <xsd:element ref="ns3:Imag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54f2f-7631-468c-9058-5d2777d58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b746f3-e4c5-4a04-bbf1-4748df25b588}" ma:internalName="TaxCatchAll" ma:showField="CatchAllData" ma:web="7d454f2f-7631-468c-9058-5d2777d58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dec47-6fda-4f02-bb65-bf88d2f46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76dec47-6fda-4f02-bb65-bf88d2f46e5a" xsi:nil="true"/>
    <_ip_UnifiedCompliancePolicyUIAction xmlns="http://schemas.microsoft.com/sharepoint/v3" xsi:nil="true"/>
    <TaxCatchAll xmlns="7d454f2f-7631-468c-9058-5d2777d58ebc" xsi:nil="true"/>
    <_ip_UnifiedCompliancePolicyProperties xmlns="http://schemas.microsoft.com/sharepoint/v3" xsi:nil="true"/>
    <lcf76f155ced4ddcb4097134ff3c332f xmlns="a76dec47-6fda-4f02-bb65-bf88d2f46e5a">
      <Terms xmlns="http://schemas.microsoft.com/office/infopath/2007/PartnerControls"/>
    </lcf76f155ced4ddcb4097134ff3c332f>
    <Date xmlns="a76dec47-6fda-4f02-bb65-bf88d2f46e5a" xsi:nil="true"/>
  </documentManagement>
</p:properties>
</file>

<file path=customXml/itemProps1.xml><?xml version="1.0" encoding="utf-8"?>
<ds:datastoreItem xmlns:ds="http://schemas.openxmlformats.org/officeDocument/2006/customXml" ds:itemID="{3AD09F97-2F26-44B6-8C7A-BC18EBDD7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9FB52-EFA8-47C3-9A6A-D7F605860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54f2f-7631-468c-9058-5d2777d58ebc"/>
    <ds:schemaRef ds:uri="a76dec47-6fda-4f02-bb65-bf88d2f4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D164AF-D23E-4E23-A0A6-6FE397445B7C}">
  <ds:schemaRefs>
    <ds:schemaRef ds:uri="http://schemas.microsoft.com/office/2006/metadata/properties"/>
    <ds:schemaRef ds:uri="http://schemas.microsoft.com/office/infopath/2007/PartnerControls"/>
    <ds:schemaRef ds:uri="a76dec47-6fda-4f02-bb65-bf88d2f46e5a"/>
    <ds:schemaRef ds:uri="http://schemas.microsoft.com/sharepoint/v3"/>
    <ds:schemaRef ds:uri="7d454f2f-7631-468c-9058-5d2777d58e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16424</TotalTime>
  <Words>471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Gallery</vt:lpstr>
      <vt:lpstr>PowerPoint Presentation</vt:lpstr>
      <vt:lpstr>Disclosures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Thinking as per the Gospel of Rohit…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Christopher</dc:creator>
  <cp:lastModifiedBy>Patricia Akullo</cp:lastModifiedBy>
  <cp:revision>292</cp:revision>
  <cp:lastPrinted>2022-09-23T10:19:18Z</cp:lastPrinted>
  <dcterms:created xsi:type="dcterms:W3CDTF">2022-08-31T15:26:34Z</dcterms:created>
  <dcterms:modified xsi:type="dcterms:W3CDTF">2024-04-09T13:24:45Z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0x010100BC0802ACB02BD646988490B3517702AB</vt:lpwstr>
  </property>
</Properties>
</file>