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74" r:id="rId5"/>
    <p:sldId id="275" r:id="rId6"/>
    <p:sldId id="277" r:id="rId7"/>
    <p:sldId id="256" r:id="rId8"/>
    <p:sldId id="259" r:id="rId9"/>
    <p:sldId id="258" r:id="rId10"/>
    <p:sldId id="270" r:id="rId11"/>
    <p:sldId id="260" r:id="rId12"/>
    <p:sldId id="262" r:id="rId13"/>
    <p:sldId id="261" r:id="rId14"/>
    <p:sldId id="263" r:id="rId15"/>
    <p:sldId id="264" r:id="rId16"/>
    <p:sldId id="266" r:id="rId17"/>
    <p:sldId id="271" r:id="rId18"/>
    <p:sldId id="269" r:id="rId19"/>
    <p:sldId id="276" r:id="rId20"/>
    <p:sldId id="278"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152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shma Talwar" userId="8c274349-3871-4aa3-af0f-03f9f7b08b50" providerId="ADAL" clId="{65E10A8D-ED6D-4B41-B2C1-E21214441634}"/>
    <pc:docChg chg="delSld modSld sldOrd">
      <pc:chgData name="Karishma Talwar" userId="8c274349-3871-4aa3-af0f-03f9f7b08b50" providerId="ADAL" clId="{65E10A8D-ED6D-4B41-B2C1-E21214441634}" dt="2020-07-14T08:53:51.582" v="13"/>
      <pc:docMkLst>
        <pc:docMk/>
      </pc:docMkLst>
      <pc:sldChg chg="del">
        <pc:chgData name="Karishma Talwar" userId="8c274349-3871-4aa3-af0f-03f9f7b08b50" providerId="ADAL" clId="{65E10A8D-ED6D-4B41-B2C1-E21214441634}" dt="2020-07-14T08:53:45.614" v="11" actId="2696"/>
        <pc:sldMkLst>
          <pc:docMk/>
          <pc:sldMk cId="1077225237" sldId="268"/>
        </pc:sldMkLst>
      </pc:sldChg>
      <pc:sldChg chg="del">
        <pc:chgData name="Karishma Talwar" userId="8c274349-3871-4aa3-af0f-03f9f7b08b50" providerId="ADAL" clId="{65E10A8D-ED6D-4B41-B2C1-E21214441634}" dt="2020-07-14T08:53:43.834" v="10" actId="2696"/>
        <pc:sldMkLst>
          <pc:docMk/>
          <pc:sldMk cId="2141575145" sldId="272"/>
        </pc:sldMkLst>
      </pc:sldChg>
      <pc:sldChg chg="ord">
        <pc:chgData name="Karishma Talwar" userId="8c274349-3871-4aa3-af0f-03f9f7b08b50" providerId="ADAL" clId="{65E10A8D-ED6D-4B41-B2C1-E21214441634}" dt="2020-07-14T08:53:51.582" v="13"/>
        <pc:sldMkLst>
          <pc:docMk/>
          <pc:sldMk cId="2062484852" sldId="276"/>
        </pc:sldMkLst>
      </pc:sldChg>
      <pc:sldChg chg="ord">
        <pc:chgData name="Karishma Talwar" userId="8c274349-3871-4aa3-af0f-03f9f7b08b50" providerId="ADAL" clId="{65E10A8D-ED6D-4B41-B2C1-E21214441634}" dt="2020-07-14T08:53:41.562" v="9"/>
        <pc:sldMkLst>
          <pc:docMk/>
          <pc:sldMk cId="2800912252" sldId="278"/>
        </pc:sldMkLst>
      </pc:sldChg>
      <pc:sldChg chg="modSp mod ord">
        <pc:chgData name="Karishma Talwar" userId="8c274349-3871-4aa3-af0f-03f9f7b08b50" providerId="ADAL" clId="{65E10A8D-ED6D-4B41-B2C1-E21214441634}" dt="2020-07-14T08:53:41.562" v="9"/>
        <pc:sldMkLst>
          <pc:docMk/>
          <pc:sldMk cId="3222124256" sldId="279"/>
        </pc:sldMkLst>
        <pc:spChg chg="mod">
          <ac:chgData name="Karishma Talwar" userId="8c274349-3871-4aa3-af0f-03f9f7b08b50" providerId="ADAL" clId="{65E10A8D-ED6D-4B41-B2C1-E21214441634}" dt="2020-07-14T08:53:31.090" v="5" actId="20577"/>
          <ac:spMkLst>
            <pc:docMk/>
            <pc:sldMk cId="3222124256" sldId="279"/>
            <ac:spMk id="10242" creationId="{B1809DD6-0749-460A-8EA4-7AD23BADEF3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8E2668-D60A-4258-8C73-C6A5A3024891}" type="datetimeFigureOut">
              <a:rPr lang="en-GB" smtClean="0"/>
              <a:t>14/07/2020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15CB1A-375C-4A29-A742-7F95006DD96F}" type="slidenum">
              <a:rPr lang="en-GB" smtClean="0"/>
              <a:t>‹#›</a:t>
            </a:fld>
            <a:endParaRPr lang="en-GB"/>
          </a:p>
        </p:txBody>
      </p:sp>
    </p:spTree>
    <p:extLst>
      <p:ext uri="{BB962C8B-B14F-4D97-AF65-F5344CB8AC3E}">
        <p14:creationId xmlns:p14="http://schemas.microsoft.com/office/powerpoint/2010/main" val="682436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15B0501A-EF6F-404C-B4B9-93E2085C9E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8AC97DA1-7A9A-400C-ADD2-71737D1D99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
        <p:nvSpPr>
          <p:cNvPr id="5124" name="Slide Number Placeholder 3">
            <a:extLst>
              <a:ext uri="{FF2B5EF4-FFF2-40B4-BE49-F238E27FC236}">
                <a16:creationId xmlns:a16="http://schemas.microsoft.com/office/drawing/2014/main" id="{DF55AA34-05F2-4F04-91F0-752282A457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6B1FF6A-962C-4CF1-AB42-4CF312E125EC}" type="slidenum">
              <a:rPr lang="en-US" altLang="en-US" smtClean="0"/>
              <a:pPr>
                <a:spcBef>
                  <a:spcPct val="0"/>
                </a:spcBef>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15CB1A-375C-4A29-A742-7F95006DD96F}" type="slidenum">
              <a:rPr lang="en-GB" smtClean="0"/>
              <a:t>15</a:t>
            </a:fld>
            <a:endParaRPr lang="en-GB"/>
          </a:p>
        </p:txBody>
      </p:sp>
    </p:spTree>
    <p:extLst>
      <p:ext uri="{BB962C8B-B14F-4D97-AF65-F5344CB8AC3E}">
        <p14:creationId xmlns:p14="http://schemas.microsoft.com/office/powerpoint/2010/main" val="1546397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8622348-72ED-4E49-968C-1A3F8FE7D48A}" type="datetimeFigureOut">
              <a:rPr lang="en-GB" smtClean="0"/>
              <a:t>14/07/2020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9DEEF-AF22-4854-9B46-071F24238FA1}" type="slidenum">
              <a:rPr lang="en-GB" smtClean="0"/>
              <a:t>‹#›</a:t>
            </a:fld>
            <a:endParaRPr lang="en-GB"/>
          </a:p>
        </p:txBody>
      </p:sp>
    </p:spTree>
    <p:extLst>
      <p:ext uri="{BB962C8B-B14F-4D97-AF65-F5344CB8AC3E}">
        <p14:creationId xmlns:p14="http://schemas.microsoft.com/office/powerpoint/2010/main" val="3940702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622348-72ED-4E49-968C-1A3F8FE7D48A}" type="datetimeFigureOut">
              <a:rPr lang="en-GB" smtClean="0"/>
              <a:t>14/07/2020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9DEEF-AF22-4854-9B46-071F24238FA1}" type="slidenum">
              <a:rPr lang="en-GB" smtClean="0"/>
              <a:t>‹#›</a:t>
            </a:fld>
            <a:endParaRPr lang="en-GB"/>
          </a:p>
        </p:txBody>
      </p:sp>
    </p:spTree>
    <p:extLst>
      <p:ext uri="{BB962C8B-B14F-4D97-AF65-F5344CB8AC3E}">
        <p14:creationId xmlns:p14="http://schemas.microsoft.com/office/powerpoint/2010/main" val="307973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622348-72ED-4E49-968C-1A3F8FE7D48A}" type="datetimeFigureOut">
              <a:rPr lang="en-GB" smtClean="0"/>
              <a:t>14/07/2020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9DEEF-AF22-4854-9B46-071F24238FA1}" type="slidenum">
              <a:rPr lang="en-GB" smtClean="0"/>
              <a:t>‹#›</a:t>
            </a:fld>
            <a:endParaRPr lang="en-GB"/>
          </a:p>
        </p:txBody>
      </p:sp>
    </p:spTree>
    <p:extLst>
      <p:ext uri="{BB962C8B-B14F-4D97-AF65-F5344CB8AC3E}">
        <p14:creationId xmlns:p14="http://schemas.microsoft.com/office/powerpoint/2010/main" val="1022281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622348-72ED-4E49-968C-1A3F8FE7D48A}" type="datetimeFigureOut">
              <a:rPr lang="en-GB" smtClean="0"/>
              <a:t>14/07/2020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9DEEF-AF22-4854-9B46-071F24238FA1}" type="slidenum">
              <a:rPr lang="en-GB" smtClean="0"/>
              <a:t>‹#›</a:t>
            </a:fld>
            <a:endParaRPr lang="en-GB"/>
          </a:p>
        </p:txBody>
      </p:sp>
    </p:spTree>
    <p:extLst>
      <p:ext uri="{BB962C8B-B14F-4D97-AF65-F5344CB8AC3E}">
        <p14:creationId xmlns:p14="http://schemas.microsoft.com/office/powerpoint/2010/main" val="24793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622348-72ED-4E49-968C-1A3F8FE7D48A}" type="datetimeFigureOut">
              <a:rPr lang="en-GB" smtClean="0"/>
              <a:t>14/07/2020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9DEEF-AF22-4854-9B46-071F24238FA1}" type="slidenum">
              <a:rPr lang="en-GB" smtClean="0"/>
              <a:t>‹#›</a:t>
            </a:fld>
            <a:endParaRPr lang="en-GB"/>
          </a:p>
        </p:txBody>
      </p:sp>
    </p:spTree>
    <p:extLst>
      <p:ext uri="{BB962C8B-B14F-4D97-AF65-F5344CB8AC3E}">
        <p14:creationId xmlns:p14="http://schemas.microsoft.com/office/powerpoint/2010/main" val="3424340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8622348-72ED-4E49-968C-1A3F8FE7D48A}" type="datetimeFigureOut">
              <a:rPr lang="en-GB" smtClean="0"/>
              <a:t>14/07/2020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9DEEF-AF22-4854-9B46-071F24238FA1}" type="slidenum">
              <a:rPr lang="en-GB" smtClean="0"/>
              <a:t>‹#›</a:t>
            </a:fld>
            <a:endParaRPr lang="en-GB"/>
          </a:p>
        </p:txBody>
      </p:sp>
    </p:spTree>
    <p:extLst>
      <p:ext uri="{BB962C8B-B14F-4D97-AF65-F5344CB8AC3E}">
        <p14:creationId xmlns:p14="http://schemas.microsoft.com/office/powerpoint/2010/main" val="1662104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8622348-72ED-4E49-968C-1A3F8FE7D48A}" type="datetimeFigureOut">
              <a:rPr lang="en-GB" smtClean="0"/>
              <a:t>14/07/2020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99DEEF-AF22-4854-9B46-071F24238FA1}" type="slidenum">
              <a:rPr lang="en-GB" smtClean="0"/>
              <a:t>‹#›</a:t>
            </a:fld>
            <a:endParaRPr lang="en-GB"/>
          </a:p>
        </p:txBody>
      </p:sp>
    </p:spTree>
    <p:extLst>
      <p:ext uri="{BB962C8B-B14F-4D97-AF65-F5344CB8AC3E}">
        <p14:creationId xmlns:p14="http://schemas.microsoft.com/office/powerpoint/2010/main" val="3336705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8622348-72ED-4E49-968C-1A3F8FE7D48A}" type="datetimeFigureOut">
              <a:rPr lang="en-GB" smtClean="0"/>
              <a:t>14/07/2020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99DEEF-AF22-4854-9B46-071F24238FA1}" type="slidenum">
              <a:rPr lang="en-GB" smtClean="0"/>
              <a:t>‹#›</a:t>
            </a:fld>
            <a:endParaRPr lang="en-GB"/>
          </a:p>
        </p:txBody>
      </p:sp>
    </p:spTree>
    <p:extLst>
      <p:ext uri="{BB962C8B-B14F-4D97-AF65-F5344CB8AC3E}">
        <p14:creationId xmlns:p14="http://schemas.microsoft.com/office/powerpoint/2010/main" val="1217071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622348-72ED-4E49-968C-1A3F8FE7D48A}" type="datetimeFigureOut">
              <a:rPr lang="en-GB" smtClean="0"/>
              <a:t>14/07/2020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99DEEF-AF22-4854-9B46-071F24238FA1}" type="slidenum">
              <a:rPr lang="en-GB" smtClean="0"/>
              <a:t>‹#›</a:t>
            </a:fld>
            <a:endParaRPr lang="en-GB"/>
          </a:p>
        </p:txBody>
      </p:sp>
    </p:spTree>
    <p:extLst>
      <p:ext uri="{BB962C8B-B14F-4D97-AF65-F5344CB8AC3E}">
        <p14:creationId xmlns:p14="http://schemas.microsoft.com/office/powerpoint/2010/main" val="1480439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622348-72ED-4E49-968C-1A3F8FE7D48A}" type="datetimeFigureOut">
              <a:rPr lang="en-GB" smtClean="0"/>
              <a:t>14/07/2020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9DEEF-AF22-4854-9B46-071F24238FA1}" type="slidenum">
              <a:rPr lang="en-GB" smtClean="0"/>
              <a:t>‹#›</a:t>
            </a:fld>
            <a:endParaRPr lang="en-GB"/>
          </a:p>
        </p:txBody>
      </p:sp>
    </p:spTree>
    <p:extLst>
      <p:ext uri="{BB962C8B-B14F-4D97-AF65-F5344CB8AC3E}">
        <p14:creationId xmlns:p14="http://schemas.microsoft.com/office/powerpoint/2010/main" val="607221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622348-72ED-4E49-968C-1A3F8FE7D48A}" type="datetimeFigureOut">
              <a:rPr lang="en-GB" smtClean="0"/>
              <a:t>14/07/2020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9DEEF-AF22-4854-9B46-071F24238FA1}" type="slidenum">
              <a:rPr lang="en-GB" smtClean="0"/>
              <a:t>‹#›</a:t>
            </a:fld>
            <a:endParaRPr lang="en-GB"/>
          </a:p>
        </p:txBody>
      </p:sp>
    </p:spTree>
    <p:extLst>
      <p:ext uri="{BB962C8B-B14F-4D97-AF65-F5344CB8AC3E}">
        <p14:creationId xmlns:p14="http://schemas.microsoft.com/office/powerpoint/2010/main" val="4119630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622348-72ED-4E49-968C-1A3F8FE7D48A}" type="datetimeFigureOut">
              <a:rPr lang="en-GB" smtClean="0"/>
              <a:t>14/07/2020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9DEEF-AF22-4854-9B46-071F24238FA1}" type="slidenum">
              <a:rPr lang="en-GB" smtClean="0"/>
              <a:t>‹#›</a:t>
            </a:fld>
            <a:endParaRPr lang="en-GB"/>
          </a:p>
        </p:txBody>
      </p:sp>
    </p:spTree>
    <p:extLst>
      <p:ext uri="{BB962C8B-B14F-4D97-AF65-F5344CB8AC3E}">
        <p14:creationId xmlns:p14="http://schemas.microsoft.com/office/powerpoint/2010/main" val="2059290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eur01.safelinks.protection.outlook.com/?url=https%3A%2F%2Fkcliop.eu.qualtrics.com%2Fjfe%2Fform%2FSV_3U8HL9bxLFDBRM9&amp;data=02%7C01%7CKarishma.Talwar%40rcpsych.ac.uk%7C03c0c67476ba4a4d1e2908d8240aed2b%7C75aac48a29ab4230adac69d3e7ed3e77%7C1%7C0%7C637298976637940791&amp;sdata=ImdP0V3TzrvDjiNR9sgnQR3Uk0bzlyHs73vuRXLhcxY%3D&amp;reserved=0"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mailto:qed@rcpsych.ac.uk"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hyperlink" Target="https://www.rcpsych.ac.uk/improving-care/ccqi/resources/ccqi-webinar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qed@rcpsych.ac.uk"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hyperlink" Target="http://www.khub.ne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E00AFA3A-3F36-40F3-B39E-E346B478EEDA}"/>
              </a:ext>
            </a:extLst>
          </p:cNvPr>
          <p:cNvSpPr>
            <a:spLocks noGrp="1"/>
          </p:cNvSpPr>
          <p:nvPr>
            <p:ph type="ctrTitle"/>
          </p:nvPr>
        </p:nvSpPr>
        <p:spPr>
          <a:xfrm>
            <a:off x="685800" y="2278063"/>
            <a:ext cx="7772400" cy="1470025"/>
          </a:xfrm>
        </p:spPr>
        <p:txBody>
          <a:bodyPr>
            <a:normAutofit fontScale="90000"/>
          </a:bodyPr>
          <a:lstStyle/>
          <a:p>
            <a:br>
              <a:rPr lang="en-US" altLang="en-US" sz="3600" b="1">
                <a:latin typeface="Verdana" panose="020B0604030504040204" pitchFamily="34" charset="0"/>
                <a:ea typeface="ＭＳ Ｐゴシック" panose="020B0600070205080204" pitchFamily="34" charset="-128"/>
              </a:rPr>
            </a:br>
            <a:r>
              <a:rPr lang="en-GB" altLang="en-US" sz="3200" b="1">
                <a:solidFill>
                  <a:srgbClr val="000000"/>
                </a:solidFill>
                <a:latin typeface="Verdana" panose="020B0604030504040204" pitchFamily="34" charset="0"/>
                <a:ea typeface="ＭＳ Ｐゴシック" panose="020B0600070205080204" pitchFamily="34" charset="-128"/>
              </a:rPr>
              <a:t>Welcome to </a:t>
            </a:r>
            <a:br>
              <a:rPr lang="en-GB" altLang="en-US" sz="3200" b="1">
                <a:solidFill>
                  <a:srgbClr val="000000"/>
                </a:solidFill>
                <a:latin typeface="Verdana" panose="020B0604030504040204" pitchFamily="34" charset="0"/>
                <a:ea typeface="ＭＳ Ｐゴシック" panose="020B0600070205080204" pitchFamily="34" charset="-128"/>
              </a:rPr>
            </a:br>
            <a:r>
              <a:rPr lang="en-GB" altLang="en-US" sz="3200" b="1">
                <a:solidFill>
                  <a:srgbClr val="000000"/>
                </a:solidFill>
                <a:latin typeface="Verdana" panose="020B0604030504040204" pitchFamily="34" charset="0"/>
                <a:ea typeface="ＭＳ Ｐゴシック" panose="020B0600070205080204" pitchFamily="34" charset="-128"/>
              </a:rPr>
              <a:t>Eating Disorder Quality Network COVID-19 Webinar </a:t>
            </a:r>
            <a:br>
              <a:rPr lang="en-GB" altLang="en-US" b="1">
                <a:solidFill>
                  <a:srgbClr val="000000"/>
                </a:solidFill>
                <a:latin typeface="Verdana" panose="020B0604030504040204" pitchFamily="34" charset="0"/>
                <a:ea typeface="ＭＳ Ｐゴシック" panose="020B0600070205080204" pitchFamily="34" charset="-128"/>
              </a:rPr>
            </a:br>
            <a:br>
              <a:rPr lang="en-US" altLang="en-US" sz="2400" b="1">
                <a:solidFill>
                  <a:srgbClr val="000000"/>
                </a:solidFill>
                <a:latin typeface="Verdana" panose="020B0604030504040204" pitchFamily="34" charset="0"/>
                <a:ea typeface="ＭＳ Ｐゴシック" panose="020B0600070205080204" pitchFamily="34" charset="-128"/>
              </a:rPr>
            </a:br>
            <a:r>
              <a:rPr lang="en-US" altLang="en-US" sz="2400" b="1">
                <a:latin typeface="Verdana" panose="020B0604030504040204" pitchFamily="34" charset="0"/>
                <a:ea typeface="ＭＳ Ｐゴシック" panose="020B0600070205080204" pitchFamily="34" charset="-128"/>
              </a:rPr>
              <a:t>Tuesday 14 July 2020</a:t>
            </a:r>
            <a:br>
              <a:rPr lang="en-US" altLang="en-US" sz="2400" b="1">
                <a:latin typeface="Verdana" panose="020B0604030504040204" pitchFamily="34" charset="0"/>
                <a:ea typeface="ＭＳ Ｐゴシック" panose="020B0600070205080204" pitchFamily="34" charset="-128"/>
              </a:rPr>
            </a:br>
            <a:endParaRPr lang="en-US" altLang="en-US">
              <a:latin typeface="Verdana" panose="020B0604030504040204" pitchFamily="34" charset="0"/>
              <a:ea typeface="ＭＳ Ｐゴシック" panose="020B0600070205080204" pitchFamily="34" charset="-128"/>
            </a:endParaRPr>
          </a:p>
        </p:txBody>
      </p:sp>
      <p:sp>
        <p:nvSpPr>
          <p:cNvPr id="3" name="TextBox 2">
            <a:extLst>
              <a:ext uri="{FF2B5EF4-FFF2-40B4-BE49-F238E27FC236}">
                <a16:creationId xmlns:a16="http://schemas.microsoft.com/office/drawing/2014/main" id="{835C711C-DB2A-42B9-9AF2-30B506381F5C}"/>
              </a:ext>
            </a:extLst>
          </p:cNvPr>
          <p:cNvSpPr txBox="1">
            <a:spLocks noChangeArrowheads="1"/>
          </p:cNvSpPr>
          <p:nvPr/>
        </p:nvSpPr>
        <p:spPr bwMode="auto">
          <a:xfrm>
            <a:off x="1455766" y="4149080"/>
            <a:ext cx="6232467" cy="1899815"/>
          </a:xfrm>
          <a:prstGeom prst="rect">
            <a:avLst/>
          </a:prstGeom>
          <a:noFill/>
          <a:ln w="9525">
            <a:noFill/>
            <a:miter lim="800000"/>
            <a:headEnd/>
            <a:tailEnd/>
          </a:ln>
        </p:spPr>
        <p:txBody>
          <a:bodyPr>
            <a:spAutoFit/>
          </a:bodyPr>
          <a:lstStyle/>
          <a:p>
            <a:pPr algn="ctr" eaLnBrk="1" hangingPunct="1">
              <a:lnSpc>
                <a:spcPct val="120000"/>
              </a:lnSpc>
              <a:defRPr/>
            </a:pPr>
            <a:endParaRPr lang="en-GB" sz="2000" b="1" dirty="0">
              <a:highlight>
                <a:srgbClr val="FFFF00"/>
              </a:highlight>
              <a:latin typeface="Verdana" panose="020B0604030504040204" pitchFamily="34" charset="0"/>
              <a:ea typeface="Verdana" panose="020B0604030504040204" pitchFamily="34" charset="0"/>
            </a:endParaRPr>
          </a:p>
          <a:p>
            <a:pPr algn="ctr" eaLnBrk="1" hangingPunct="1">
              <a:lnSpc>
                <a:spcPct val="120000"/>
              </a:lnSpc>
              <a:defRPr/>
            </a:pPr>
            <a:r>
              <a:rPr lang="en-GB" sz="2000" b="1" dirty="0">
                <a:latin typeface="Verdana" panose="020B0604030504040204" pitchFamily="34" charset="0"/>
                <a:ea typeface="Verdana" panose="020B0604030504040204" pitchFamily="34" charset="0"/>
              </a:rPr>
              <a:t>Julie Salt</a:t>
            </a:r>
          </a:p>
          <a:p>
            <a:pPr algn="ctr" eaLnBrk="1" hangingPunct="1">
              <a:lnSpc>
                <a:spcPct val="120000"/>
              </a:lnSpc>
              <a:defRPr/>
            </a:pPr>
            <a:r>
              <a:rPr lang="en-GB" sz="2000" b="1" dirty="0">
                <a:latin typeface="Verdana" panose="020B0604030504040204" pitchFamily="34" charset="0"/>
                <a:ea typeface="Verdana" panose="020B0604030504040204" pitchFamily="34" charset="0"/>
              </a:rPr>
              <a:t>Veronica </a:t>
            </a:r>
            <a:r>
              <a:rPr lang="en-GB" sz="2000" b="1" dirty="0" err="1">
                <a:latin typeface="Verdana" panose="020B0604030504040204" pitchFamily="34" charset="0"/>
                <a:ea typeface="Verdana" panose="020B0604030504040204" pitchFamily="34" charset="0"/>
              </a:rPr>
              <a:t>Kamerling</a:t>
            </a:r>
            <a:endParaRPr lang="en-GB" sz="2000" dirty="0">
              <a:latin typeface="Verdana" panose="020B0604030504040204" pitchFamily="34" charset="0"/>
              <a:ea typeface="Verdana" panose="020B0604030504040204" pitchFamily="34" charset="0"/>
            </a:endParaRPr>
          </a:p>
          <a:p>
            <a:pPr algn="ctr" eaLnBrk="1" hangingPunct="1">
              <a:lnSpc>
                <a:spcPct val="120000"/>
              </a:lnSpc>
              <a:defRPr/>
            </a:pPr>
            <a:endParaRPr lang="en-GB" sz="2000" dirty="0">
              <a:latin typeface="Verdana" panose="020B0604030504040204" pitchFamily="34" charset="0"/>
              <a:ea typeface="Verdana" panose="020B0604030504040204" pitchFamily="34" charset="0"/>
            </a:endParaRPr>
          </a:p>
          <a:p>
            <a:pPr algn="ctr" eaLnBrk="1" hangingPunct="1">
              <a:lnSpc>
                <a:spcPct val="120000"/>
              </a:lnSpc>
              <a:defRPr/>
            </a:pPr>
            <a:r>
              <a:rPr lang="en-GB" sz="2000" b="1" dirty="0">
                <a:latin typeface="Verdana" panose="020B0604030504040204" pitchFamily="34" charset="0"/>
                <a:ea typeface="Verdana" panose="020B0604030504040204" pitchFamily="34" charset="0"/>
              </a:rPr>
              <a:t>Hosted by QED</a:t>
            </a:r>
          </a:p>
        </p:txBody>
      </p:sp>
    </p:spTree>
    <p:extLst>
      <p:ext uri="{BB962C8B-B14F-4D97-AF65-F5344CB8AC3E}">
        <p14:creationId xmlns:p14="http://schemas.microsoft.com/office/powerpoint/2010/main" val="899910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helped</a:t>
            </a:r>
          </a:p>
        </p:txBody>
      </p:sp>
      <p:sp>
        <p:nvSpPr>
          <p:cNvPr id="3" name="Content Placeholder 2"/>
          <p:cNvSpPr>
            <a:spLocks noGrp="1"/>
          </p:cNvSpPr>
          <p:nvPr>
            <p:ph idx="1"/>
          </p:nvPr>
        </p:nvSpPr>
        <p:spPr>
          <a:xfrm>
            <a:off x="362254" y="1166018"/>
            <a:ext cx="8229600" cy="4525963"/>
          </a:xfrm>
        </p:spPr>
        <p:txBody>
          <a:bodyPr>
            <a:normAutofit fontScale="92500"/>
          </a:bodyPr>
          <a:lstStyle/>
          <a:p>
            <a:r>
              <a:rPr lang="en-GB" dirty="0"/>
              <a:t>Staying calm rather than getting drawn into the frenzy ! Not always easy to do….</a:t>
            </a:r>
          </a:p>
          <a:p>
            <a:r>
              <a:rPr lang="en-GB" dirty="0"/>
              <a:t>Using  the collective knowledge of peer online </a:t>
            </a:r>
            <a:r>
              <a:rPr lang="en-GB" dirty="0" err="1"/>
              <a:t>online</a:t>
            </a:r>
            <a:r>
              <a:rPr lang="en-GB" dirty="0"/>
              <a:t> support forums:</a:t>
            </a:r>
          </a:p>
          <a:p>
            <a:pPr marL="0" indent="0">
              <a:buNone/>
            </a:pPr>
            <a:r>
              <a:rPr lang="en-GB" dirty="0"/>
              <a:t>        Beat- The Sanctuary</a:t>
            </a:r>
          </a:p>
          <a:p>
            <a:pPr marL="0" indent="0">
              <a:buNone/>
            </a:pPr>
            <a:r>
              <a:rPr lang="en-GB" dirty="0"/>
              <a:t>         F.E.A.S.T community pandemic support</a:t>
            </a:r>
          </a:p>
          <a:p>
            <a:pPr marL="0" indent="0">
              <a:buNone/>
            </a:pPr>
            <a:r>
              <a:rPr lang="en-GB" dirty="0"/>
              <a:t>         Anorexia &amp; bulimia care    </a:t>
            </a:r>
          </a:p>
          <a:p>
            <a:r>
              <a:rPr lang="en-GB" dirty="0"/>
              <a:t>Making use of skills based communication skills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5440362"/>
            <a:ext cx="1394285" cy="1345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3211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dirty="0"/>
              <a:t>What helped….</a:t>
            </a:r>
          </a:p>
        </p:txBody>
      </p:sp>
      <p:sp>
        <p:nvSpPr>
          <p:cNvPr id="3" name="Content Placeholder 2"/>
          <p:cNvSpPr>
            <a:spLocks noGrp="1"/>
          </p:cNvSpPr>
          <p:nvPr>
            <p:ph idx="1"/>
          </p:nvPr>
        </p:nvSpPr>
        <p:spPr>
          <a:xfrm>
            <a:off x="457200" y="908720"/>
            <a:ext cx="8229600" cy="5544616"/>
          </a:xfrm>
        </p:spPr>
        <p:txBody>
          <a:bodyPr>
            <a:normAutofit fontScale="85000" lnSpcReduction="20000"/>
          </a:bodyPr>
          <a:lstStyle/>
          <a:p>
            <a:r>
              <a:rPr lang="en-GB" dirty="0"/>
              <a:t>Self-care- imperative to reduce own stress levels</a:t>
            </a:r>
          </a:p>
          <a:p>
            <a:r>
              <a:rPr lang="en-GB" dirty="0"/>
              <a:t>Planning meals ahead- with shopping taking longer</a:t>
            </a:r>
          </a:p>
          <a:p>
            <a:r>
              <a:rPr lang="en-GB" dirty="0"/>
              <a:t>Making plans for the future- individually and together</a:t>
            </a:r>
          </a:p>
          <a:p>
            <a:r>
              <a:rPr lang="en-GB" dirty="0"/>
              <a:t>Using technology to connect- zoom, Teams</a:t>
            </a:r>
          </a:p>
          <a:p>
            <a:r>
              <a:rPr lang="en-GB" dirty="0"/>
              <a:t>Taking focus off food- distraction</a:t>
            </a:r>
          </a:p>
          <a:p>
            <a:r>
              <a:rPr lang="en-GB" dirty="0"/>
              <a:t>Nature- spending time outdoors- a positive influence</a:t>
            </a:r>
          </a:p>
          <a:p>
            <a:r>
              <a:rPr lang="en-GB" dirty="0"/>
              <a:t>Toolkit- communication strategies</a:t>
            </a:r>
          </a:p>
          <a:p>
            <a:r>
              <a:rPr lang="en-GB" dirty="0"/>
              <a:t>Establishing a routine and structure as a way of coping with change and preventing boredom- knock on effect for carers!</a:t>
            </a:r>
          </a:p>
          <a:p>
            <a:r>
              <a:rPr lang="en-GB" dirty="0"/>
              <a:t>Encouraging limited use of social media other than for purposeful and positive engagement- helpful to loved one and carer    </a:t>
            </a:r>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5589240"/>
            <a:ext cx="1239842" cy="1196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4653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Suggestions for services</a:t>
            </a:r>
          </a:p>
        </p:txBody>
      </p:sp>
      <p:sp>
        <p:nvSpPr>
          <p:cNvPr id="3" name="Content Placeholder 2"/>
          <p:cNvSpPr>
            <a:spLocks noGrp="1"/>
          </p:cNvSpPr>
          <p:nvPr>
            <p:ph idx="1"/>
          </p:nvPr>
        </p:nvSpPr>
        <p:spPr>
          <a:xfrm>
            <a:off x="457200" y="1268760"/>
            <a:ext cx="8229600" cy="4857403"/>
          </a:xfrm>
        </p:spPr>
        <p:txBody>
          <a:bodyPr>
            <a:normAutofit fontScale="92500" lnSpcReduction="10000"/>
          </a:bodyPr>
          <a:lstStyle/>
          <a:p>
            <a:r>
              <a:rPr lang="en-GB" b="1" dirty="0"/>
              <a:t>Recognise carer as pivotal </a:t>
            </a:r>
            <a:r>
              <a:rPr lang="en-GB" dirty="0"/>
              <a:t>in ‘ triangle of care’</a:t>
            </a:r>
          </a:p>
          <a:p>
            <a:r>
              <a:rPr lang="en-GB" dirty="0"/>
              <a:t>Equip families with skills needed – communication, DBT</a:t>
            </a:r>
          </a:p>
          <a:p>
            <a:r>
              <a:rPr lang="en-GB" dirty="0"/>
              <a:t>Information and support for carers</a:t>
            </a:r>
          </a:p>
          <a:p>
            <a:r>
              <a:rPr lang="en-GB" dirty="0"/>
              <a:t>Using technology to connect with carers-to take part in reviews, in contact with loved ones</a:t>
            </a:r>
          </a:p>
          <a:p>
            <a:r>
              <a:rPr lang="en-GB" dirty="0"/>
              <a:t>Dedicated access to clinical support ( even if no consent to share with family)</a:t>
            </a:r>
          </a:p>
          <a:p>
            <a:r>
              <a:rPr lang="en-GB" dirty="0"/>
              <a:t>Facilitate peer support / up to date information on online support groups</a:t>
            </a:r>
          </a:p>
          <a:p>
            <a:endParaRPr lang="en-GB" dirty="0"/>
          </a:p>
          <a:p>
            <a:endParaRPr lang="en-GB" dirty="0"/>
          </a:p>
          <a:p>
            <a:endParaRPr lang="en-GB"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749198"/>
            <a:ext cx="1440160" cy="134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1820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Suggestions for services</a:t>
            </a:r>
          </a:p>
        </p:txBody>
      </p:sp>
      <p:sp>
        <p:nvSpPr>
          <p:cNvPr id="3" name="Content Placeholder 2"/>
          <p:cNvSpPr>
            <a:spLocks noGrp="1"/>
          </p:cNvSpPr>
          <p:nvPr>
            <p:ph idx="1"/>
          </p:nvPr>
        </p:nvSpPr>
        <p:spPr>
          <a:xfrm>
            <a:off x="457200" y="1268760"/>
            <a:ext cx="8229600" cy="4857403"/>
          </a:xfrm>
        </p:spPr>
        <p:txBody>
          <a:bodyPr/>
          <a:lstStyle/>
          <a:p>
            <a:r>
              <a:rPr lang="en-GB" dirty="0"/>
              <a:t>Ask for feedback from carers on what their challenges were / are during </a:t>
            </a:r>
            <a:r>
              <a:rPr lang="en-GB" dirty="0" err="1"/>
              <a:t>covid</a:t>
            </a:r>
            <a:r>
              <a:rPr lang="en-GB" dirty="0"/>
              <a:t> and ask for their suggestions</a:t>
            </a:r>
          </a:p>
          <a:p>
            <a:r>
              <a:rPr lang="en-GB" dirty="0"/>
              <a:t>Dedicated carer crisis support </a:t>
            </a:r>
          </a:p>
          <a:p>
            <a:r>
              <a:rPr lang="en-GB" dirty="0"/>
              <a:t>Suggested by one carer-facilitate access to  vulnerable shopping slots in supermarkets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5157192"/>
            <a:ext cx="1650504" cy="1543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4649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1E62E-58B3-409B-B931-DE182A186A8D}"/>
              </a:ext>
            </a:extLst>
          </p:cNvPr>
          <p:cNvSpPr>
            <a:spLocks noGrp="1"/>
          </p:cNvSpPr>
          <p:nvPr>
            <p:ph type="title"/>
          </p:nvPr>
        </p:nvSpPr>
        <p:spPr>
          <a:xfrm>
            <a:off x="628650" y="365126"/>
            <a:ext cx="4005453" cy="1146176"/>
          </a:xfrm>
        </p:spPr>
        <p:txBody>
          <a:bodyPr>
            <a:normAutofit/>
          </a:bodyPr>
          <a:lstStyle/>
          <a:p>
            <a:r>
              <a:rPr lang="en-GB"/>
              <a:t>In a nutshell</a:t>
            </a:r>
            <a:endParaRPr lang="en-GB" dirty="0"/>
          </a:p>
        </p:txBody>
      </p:sp>
      <p:sp>
        <p:nvSpPr>
          <p:cNvPr id="39" name="Freeform: Shape 8">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103" y="-2"/>
            <a:ext cx="4509896"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10">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0597" y="1690688"/>
            <a:ext cx="65334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12">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4448591"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7C61879-8854-4772-9D3C-DB35BA6B0975}"/>
              </a:ext>
            </a:extLst>
          </p:cNvPr>
          <p:cNvSpPr>
            <a:spLocks noGrp="1"/>
          </p:cNvSpPr>
          <p:nvPr>
            <p:ph idx="1"/>
          </p:nvPr>
        </p:nvSpPr>
        <p:spPr>
          <a:xfrm>
            <a:off x="489387" y="2204864"/>
            <a:ext cx="2702378" cy="3639684"/>
          </a:xfrm>
        </p:spPr>
        <p:txBody>
          <a:bodyPr anchor="ctr">
            <a:normAutofit/>
          </a:bodyPr>
          <a:lstStyle/>
          <a:p>
            <a:r>
              <a:rPr lang="en-GB" sz="1600" dirty="0">
                <a:solidFill>
                  <a:srgbClr val="FFFFFF"/>
                </a:solidFill>
              </a:rPr>
              <a:t>The most valuable source of support for me are the skills based communication skills I learnt-can be used in </a:t>
            </a:r>
            <a:r>
              <a:rPr lang="en-GB" sz="1600" b="1" dirty="0">
                <a:solidFill>
                  <a:srgbClr val="FFFFFF"/>
                </a:solidFill>
              </a:rPr>
              <a:t>any</a:t>
            </a:r>
            <a:r>
              <a:rPr lang="en-GB" sz="1600" dirty="0">
                <a:solidFill>
                  <a:srgbClr val="FFFFFF"/>
                </a:solidFill>
              </a:rPr>
              <a:t> challenging situation</a:t>
            </a:r>
          </a:p>
          <a:p>
            <a:r>
              <a:rPr lang="en-GB" sz="1600" dirty="0">
                <a:solidFill>
                  <a:srgbClr val="FFFFFF"/>
                </a:solidFill>
              </a:rPr>
              <a:t>If my daughter(s) are getting t</a:t>
            </a:r>
            <a:r>
              <a:rPr lang="en-GB" sz="1600" b="1" dirty="0">
                <a:solidFill>
                  <a:srgbClr val="FFFFFF"/>
                </a:solidFill>
              </a:rPr>
              <a:t>he right support at the right time</a:t>
            </a:r>
            <a:r>
              <a:rPr lang="en-GB" sz="1600" dirty="0">
                <a:solidFill>
                  <a:srgbClr val="FFFFFF"/>
                </a:solidFill>
              </a:rPr>
              <a:t> (not fire fighting) from  clinical staff with </a:t>
            </a:r>
            <a:r>
              <a:rPr lang="en-GB" sz="1600" b="1" dirty="0">
                <a:solidFill>
                  <a:srgbClr val="FFFFFF"/>
                </a:solidFill>
              </a:rPr>
              <a:t>bespoke eating disorder training</a:t>
            </a:r>
            <a:r>
              <a:rPr lang="en-GB" sz="1600" dirty="0">
                <a:solidFill>
                  <a:srgbClr val="FFFFFF"/>
                </a:solidFill>
              </a:rPr>
              <a:t> ( community) this goes a long way to my well being </a:t>
            </a:r>
          </a:p>
          <a:p>
            <a:endParaRPr lang="en-GB" sz="1600" dirty="0">
              <a:solidFill>
                <a:srgbClr val="FFFFFF"/>
              </a:solidFill>
            </a:endParaRPr>
          </a:p>
        </p:txBody>
      </p:sp>
      <p:pic>
        <p:nvPicPr>
          <p:cNvPr id="4" name="Picture 3">
            <a:extLst>
              <a:ext uri="{FF2B5EF4-FFF2-40B4-BE49-F238E27FC236}">
                <a16:creationId xmlns:a16="http://schemas.microsoft.com/office/drawing/2014/main" id="{9176DAB6-9412-431C-8B47-AE5DF5D07277}"/>
              </a:ext>
            </a:extLst>
          </p:cNvPr>
          <p:cNvPicPr>
            <a:picLocks noChangeAspect="1"/>
          </p:cNvPicPr>
          <p:nvPr/>
        </p:nvPicPr>
        <p:blipFill>
          <a:blip r:embed="rId2"/>
          <a:stretch>
            <a:fillRect/>
          </a:stretch>
        </p:blipFill>
        <p:spPr>
          <a:xfrm>
            <a:off x="4637316" y="2691660"/>
            <a:ext cx="3878033" cy="2966928"/>
          </a:xfrm>
          <a:custGeom>
            <a:avLst/>
            <a:gdLst/>
            <a:ahLst/>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1083677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4005453" cy="1146176"/>
          </a:xfrm>
        </p:spPr>
        <p:txBody>
          <a:bodyPr>
            <a:normAutofit/>
          </a:bodyPr>
          <a:lstStyle/>
          <a:p>
            <a:pPr>
              <a:lnSpc>
                <a:spcPct val="90000"/>
              </a:lnSpc>
            </a:pPr>
            <a:r>
              <a:rPr lang="en-GB" sz="3700"/>
              <a:t>What I have talked about…….</a:t>
            </a:r>
          </a:p>
        </p:txBody>
      </p:sp>
      <p:sp>
        <p:nvSpPr>
          <p:cNvPr id="74" name="Freeform: Shape 73">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103" y="-2"/>
            <a:ext cx="4509896"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0597" y="1690688"/>
            <a:ext cx="65334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4448591"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28650" y="2173288"/>
            <a:ext cx="2702378" cy="3639684"/>
          </a:xfrm>
        </p:spPr>
        <p:txBody>
          <a:bodyPr anchor="ctr">
            <a:normAutofit/>
          </a:bodyPr>
          <a:lstStyle/>
          <a:p>
            <a:endParaRPr lang="en-GB" sz="1700">
              <a:solidFill>
                <a:srgbClr val="FFFFFF"/>
              </a:solidFill>
            </a:endParaRPr>
          </a:p>
          <a:p>
            <a:r>
              <a:rPr lang="en-GB" sz="1700">
                <a:solidFill>
                  <a:srgbClr val="FFFFFF"/>
                </a:solidFill>
              </a:rPr>
              <a:t>The challenges faced supporting loved ones with an eating disorder</a:t>
            </a:r>
          </a:p>
          <a:p>
            <a:r>
              <a:rPr lang="en-GB" sz="1700">
                <a:solidFill>
                  <a:srgbClr val="FFFFFF"/>
                </a:solidFill>
              </a:rPr>
              <a:t>The difficulties my daughters faced</a:t>
            </a:r>
          </a:p>
          <a:p>
            <a:r>
              <a:rPr lang="en-GB" sz="1700">
                <a:solidFill>
                  <a:srgbClr val="FFFFFF"/>
                </a:solidFill>
              </a:rPr>
              <a:t>What helped me/ worked well</a:t>
            </a:r>
          </a:p>
          <a:p>
            <a:r>
              <a:rPr lang="en-GB" sz="1700">
                <a:solidFill>
                  <a:srgbClr val="FFFFFF"/>
                </a:solidFill>
              </a:rPr>
              <a:t>Suggestions for services/ adaptations to support carers                    </a:t>
            </a:r>
          </a:p>
          <a:p>
            <a:endParaRPr lang="en-GB" sz="1700">
              <a:solidFill>
                <a:srgbClr val="FFFFFF"/>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37316" y="2236108"/>
            <a:ext cx="3878033" cy="3878033"/>
          </a:xfrm>
          <a:custGeom>
            <a:avLst/>
            <a:gdLst/>
            <a:ahLst/>
            <a:cxnLst/>
            <a:rect l="l" t="t" r="r" b="b"/>
            <a:pathLst>
              <a:path w="4636009" h="5032375">
                <a:moveTo>
                  <a:pt x="0" y="0"/>
                </a:moveTo>
                <a:lnTo>
                  <a:pt x="4636009" y="0"/>
                </a:lnTo>
                <a:lnTo>
                  <a:pt x="4636009" y="5032375"/>
                </a:lnTo>
                <a:lnTo>
                  <a:pt x="0" y="5032375"/>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9163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E23983E0-929E-4190-9334-26F1A95BAE5C}"/>
              </a:ext>
            </a:extLst>
          </p:cNvPr>
          <p:cNvSpPr>
            <a:spLocks noGrp="1"/>
          </p:cNvSpPr>
          <p:nvPr>
            <p:ph type="title"/>
          </p:nvPr>
        </p:nvSpPr>
        <p:spPr>
          <a:xfrm>
            <a:off x="2422525" y="2492375"/>
            <a:ext cx="4298950" cy="1027113"/>
          </a:xfrm>
        </p:spPr>
        <p:txBody>
          <a:bodyPr/>
          <a:lstStyle/>
          <a:p>
            <a:pPr algn="l"/>
            <a:r>
              <a:rPr lang="en-GB" altLang="en-US" sz="3600" b="1">
                <a:latin typeface="Verdana" panose="020B0604030504040204" pitchFamily="34" charset="0"/>
                <a:ea typeface="ＭＳ Ｐゴシック" panose="020B0600070205080204" pitchFamily="34" charset="-128"/>
              </a:rPr>
              <a:t>Any questions?</a:t>
            </a:r>
            <a:endParaRPr lang="en-GB" altLang="en-US" sz="2800">
              <a:latin typeface="Verdan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2062484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32B7992C-8C7E-4F6F-BFEB-779B9DB001C4}"/>
              </a:ext>
            </a:extLst>
          </p:cNvPr>
          <p:cNvSpPr>
            <a:spLocks noGrp="1"/>
          </p:cNvSpPr>
          <p:nvPr>
            <p:ph type="title"/>
          </p:nvPr>
        </p:nvSpPr>
        <p:spPr>
          <a:xfrm>
            <a:off x="323850" y="569913"/>
            <a:ext cx="7200900" cy="1203325"/>
          </a:xfrm>
        </p:spPr>
        <p:txBody>
          <a:bodyPr/>
          <a:lstStyle/>
          <a:p>
            <a:r>
              <a:rPr lang="en-US" altLang="en-US" sz="2400" b="1">
                <a:latin typeface="Verdana" panose="020B0604030504040204" pitchFamily="34" charset="0"/>
                <a:ea typeface="ＭＳ Ｐゴシック" panose="020B0600070205080204" pitchFamily="34" charset="-128"/>
              </a:rPr>
              <a:t>RCPsych, King’s College London &amp; Beat</a:t>
            </a:r>
            <a:br>
              <a:rPr lang="en-US" altLang="en-US" sz="2400" b="1">
                <a:latin typeface="Verdana" panose="020B0604030504040204" pitchFamily="34" charset="0"/>
                <a:ea typeface="ＭＳ Ｐゴシック" panose="020B0600070205080204" pitchFamily="34" charset="-128"/>
              </a:rPr>
            </a:br>
            <a:r>
              <a:rPr lang="en-US" altLang="en-US" sz="2400" b="1">
                <a:latin typeface="Verdana" panose="020B0604030504040204" pitchFamily="34" charset="0"/>
                <a:ea typeface="ＭＳ Ｐゴシック" panose="020B0600070205080204" pitchFamily="34" charset="-128"/>
              </a:rPr>
              <a:t>Carer’s Survey</a:t>
            </a:r>
            <a:endParaRPr lang="en-GB" altLang="en-US" sz="2400" b="1">
              <a:latin typeface="Verdana" panose="020B0604030504040204" pitchFamily="34" charset="0"/>
              <a:ea typeface="ＭＳ Ｐゴシック" panose="020B0600070205080204" pitchFamily="34" charset="-128"/>
            </a:endParaRPr>
          </a:p>
        </p:txBody>
      </p:sp>
      <p:sp>
        <p:nvSpPr>
          <p:cNvPr id="9219" name="TextBox 1">
            <a:extLst>
              <a:ext uri="{FF2B5EF4-FFF2-40B4-BE49-F238E27FC236}">
                <a16:creationId xmlns:a16="http://schemas.microsoft.com/office/drawing/2014/main" id="{771EBEF1-161A-40B3-90B1-3FA80D129C5A}"/>
              </a:ext>
            </a:extLst>
          </p:cNvPr>
          <p:cNvSpPr txBox="1">
            <a:spLocks noChangeArrowheads="1"/>
          </p:cNvSpPr>
          <p:nvPr/>
        </p:nvSpPr>
        <p:spPr bwMode="auto">
          <a:xfrm>
            <a:off x="468313" y="1773238"/>
            <a:ext cx="8351837"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GB" altLang="en-US" sz="2800">
                <a:latin typeface="Verdana" panose="020B0604030504040204" pitchFamily="34" charset="0"/>
              </a:rPr>
              <a:t>Do you have a close other with an eating disorder? The Royal College of Psychiatrists are collaborating with Kings College London and Beat to better understand the experiences of carers/close others in the UK. Share your thoughts and contribute to recommendations for change via our online survey. </a:t>
            </a:r>
          </a:p>
          <a:p>
            <a:pPr>
              <a:spcBef>
                <a:spcPct val="0"/>
              </a:spcBef>
              <a:buFontTx/>
              <a:buNone/>
            </a:pPr>
            <a:endParaRPr lang="en-GB" altLang="en-US" sz="1800">
              <a:latin typeface="Verdana" panose="020B0604030504040204" pitchFamily="34" charset="0"/>
            </a:endParaRPr>
          </a:p>
          <a:p>
            <a:pPr>
              <a:spcBef>
                <a:spcPct val="0"/>
              </a:spcBef>
              <a:buFontTx/>
              <a:buNone/>
            </a:pPr>
            <a:r>
              <a:rPr lang="en-GB" altLang="en-US" sz="1800" u="sng">
                <a:latin typeface="Verdana" panose="020B0604030504040204" pitchFamily="34" charset="0"/>
                <a:hlinkClick r:id="rId3"/>
              </a:rPr>
              <a:t>https://kcliop.eu.qualtrics.com/jfe/form/SV_3U8HL9bxLFDBRM9</a:t>
            </a:r>
            <a:r>
              <a:rPr lang="en-GB" altLang="en-US" sz="1800">
                <a:latin typeface="Verdana" panose="020B0604030504040204" pitchFamily="34" charset="0"/>
              </a:rPr>
              <a:t> </a:t>
            </a:r>
          </a:p>
          <a:p>
            <a:pPr>
              <a:spcBef>
                <a:spcPct val="0"/>
              </a:spcBef>
              <a:buFontTx/>
              <a:buNone/>
            </a:pPr>
            <a:endParaRPr lang="en-GB" altLang="en-US" sz="1800">
              <a:latin typeface="Arial" panose="020B0604020202020204" pitchFamily="34" charset="0"/>
            </a:endParaRPr>
          </a:p>
        </p:txBody>
      </p:sp>
    </p:spTree>
    <p:extLst>
      <p:ext uri="{BB962C8B-B14F-4D97-AF65-F5344CB8AC3E}">
        <p14:creationId xmlns:p14="http://schemas.microsoft.com/office/powerpoint/2010/main" val="2800912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TextBox 7">
            <a:extLst>
              <a:ext uri="{FF2B5EF4-FFF2-40B4-BE49-F238E27FC236}">
                <a16:creationId xmlns:a16="http://schemas.microsoft.com/office/drawing/2014/main" id="{B1809DD6-0749-460A-8EA4-7AD23BADEF30}"/>
              </a:ext>
            </a:extLst>
          </p:cNvPr>
          <p:cNvSpPr txBox="1">
            <a:spLocks noChangeArrowheads="1"/>
          </p:cNvSpPr>
          <p:nvPr/>
        </p:nvSpPr>
        <p:spPr bwMode="auto">
          <a:xfrm>
            <a:off x="179388" y="1196975"/>
            <a:ext cx="8785225"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b="1" dirty="0">
                <a:latin typeface="Verdana" panose="020B0604030504040204" pitchFamily="34" charset="0"/>
              </a:rPr>
              <a:t>Thank you for attending!</a:t>
            </a:r>
          </a:p>
          <a:p>
            <a:pPr algn="ctr">
              <a:spcBef>
                <a:spcPct val="0"/>
              </a:spcBef>
              <a:buFontTx/>
              <a:buNone/>
            </a:pPr>
            <a:endParaRPr lang="en-US" altLang="en-US" sz="1800" dirty="0">
              <a:latin typeface="Verdana" panose="020B0604030504040204" pitchFamily="34" charset="0"/>
            </a:endParaRPr>
          </a:p>
          <a:p>
            <a:pPr algn="ctr">
              <a:spcBef>
                <a:spcPct val="0"/>
              </a:spcBef>
              <a:buFontTx/>
              <a:buNone/>
            </a:pPr>
            <a:endParaRPr lang="en-US" altLang="en-US" sz="2400" dirty="0">
              <a:latin typeface="Verdana" panose="020B0604030504040204" pitchFamily="34" charset="0"/>
            </a:endParaRPr>
          </a:p>
          <a:p>
            <a:pPr algn="ctr">
              <a:spcBef>
                <a:spcPct val="0"/>
              </a:spcBef>
              <a:buFontTx/>
              <a:buNone/>
            </a:pPr>
            <a:endParaRPr lang="en-US" altLang="en-US" sz="2400" dirty="0">
              <a:latin typeface="Verdana" panose="020B0604030504040204" pitchFamily="34" charset="0"/>
            </a:endParaRPr>
          </a:p>
          <a:p>
            <a:pPr algn="ctr">
              <a:spcBef>
                <a:spcPct val="0"/>
              </a:spcBef>
              <a:buFontTx/>
              <a:buNone/>
            </a:pPr>
            <a:r>
              <a:rPr lang="en-US" altLang="en-US" sz="2400" dirty="0">
                <a:latin typeface="Verdana" panose="020B0604030504040204" pitchFamily="34" charset="0"/>
              </a:rPr>
              <a:t>If you are interested in presenting a webinar for QED, please email us at </a:t>
            </a:r>
            <a:r>
              <a:rPr lang="en-US" altLang="en-US" sz="2400" dirty="0">
                <a:latin typeface="Verdana" panose="020B0604030504040204" pitchFamily="34" charset="0"/>
                <a:hlinkClick r:id="rId3"/>
              </a:rPr>
              <a:t>qed@rcpsych.ac.uk</a:t>
            </a:r>
            <a:r>
              <a:rPr lang="en-US" altLang="en-US" sz="2400" dirty="0">
                <a:latin typeface="Verdana" panose="020B0604030504040204" pitchFamily="34" charset="0"/>
              </a:rPr>
              <a:t> </a:t>
            </a:r>
          </a:p>
          <a:p>
            <a:pPr algn="ctr">
              <a:spcBef>
                <a:spcPct val="0"/>
              </a:spcBef>
              <a:buFontTx/>
              <a:buNone/>
            </a:pPr>
            <a:endParaRPr lang="en-US" altLang="en-US" sz="2400" dirty="0">
              <a:latin typeface="Verdana" panose="020B0604030504040204" pitchFamily="34" charset="0"/>
            </a:endParaRPr>
          </a:p>
          <a:p>
            <a:pPr algn="ctr">
              <a:spcBef>
                <a:spcPct val="0"/>
              </a:spcBef>
              <a:buFontTx/>
              <a:buNone/>
            </a:pPr>
            <a:r>
              <a:rPr lang="en-US" altLang="en-US" sz="2400" dirty="0">
                <a:latin typeface="Verdana" panose="020B0604030504040204" pitchFamily="34" charset="0"/>
              </a:rPr>
              <a:t>This webinar will be uploaded to the following webpage shortly: </a:t>
            </a:r>
          </a:p>
          <a:p>
            <a:pPr algn="ctr">
              <a:spcBef>
                <a:spcPct val="0"/>
              </a:spcBef>
              <a:buFontTx/>
              <a:buNone/>
            </a:pPr>
            <a:r>
              <a:rPr lang="en-GB" altLang="en-US" sz="2400" dirty="0">
                <a:latin typeface="Verdana" panose="020B0604030504040204" pitchFamily="34" charset="0"/>
                <a:hlinkClick r:id="rId4"/>
              </a:rPr>
              <a:t>https://www.rcpsych.ac.uk/improving-care/ccqi/resources/ccqi-webinars/</a:t>
            </a:r>
            <a:endParaRPr lang="en-GB" altLang="en-US" sz="2400" dirty="0">
              <a:latin typeface="Verdana" panose="020B0604030504040204" pitchFamily="34" charset="0"/>
            </a:endParaRPr>
          </a:p>
          <a:p>
            <a:pPr algn="ctr">
              <a:spcBef>
                <a:spcPct val="0"/>
              </a:spcBef>
              <a:buFontTx/>
              <a:buNone/>
            </a:pPr>
            <a:endParaRPr lang="en-US" altLang="en-US" sz="2400" dirty="0">
              <a:latin typeface="Verdana" panose="020B0604030504040204" pitchFamily="34" charset="0"/>
            </a:endParaRPr>
          </a:p>
          <a:p>
            <a:pPr algn="ctr">
              <a:spcBef>
                <a:spcPct val="0"/>
              </a:spcBef>
              <a:buFontTx/>
              <a:buNone/>
            </a:pPr>
            <a:endParaRPr lang="en-US" altLang="en-US" sz="2400" dirty="0">
              <a:latin typeface="Verdana" panose="020B0604030504040204" pitchFamily="34" charset="0"/>
            </a:endParaRPr>
          </a:p>
          <a:p>
            <a:pPr>
              <a:spcBef>
                <a:spcPct val="0"/>
              </a:spcBef>
              <a:buFontTx/>
              <a:buNone/>
            </a:pPr>
            <a:endParaRPr lang="en-US" altLang="en-US" sz="1800" dirty="0">
              <a:latin typeface="Verdana" panose="020B0604030504040204" pitchFamily="34" charset="0"/>
            </a:endParaRPr>
          </a:p>
        </p:txBody>
      </p:sp>
    </p:spTree>
    <p:extLst>
      <p:ext uri="{BB962C8B-B14F-4D97-AF65-F5344CB8AC3E}">
        <p14:creationId xmlns:p14="http://schemas.microsoft.com/office/powerpoint/2010/main" val="3222124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6F65470-0812-4D3B-B2B8-B0328F8BC4A5}"/>
              </a:ext>
            </a:extLst>
          </p:cNvPr>
          <p:cNvSpPr>
            <a:spLocks noGrp="1"/>
          </p:cNvSpPr>
          <p:nvPr>
            <p:ph type="title"/>
          </p:nvPr>
        </p:nvSpPr>
        <p:spPr>
          <a:xfrm>
            <a:off x="2647950" y="498475"/>
            <a:ext cx="3848100" cy="1027113"/>
          </a:xfrm>
        </p:spPr>
        <p:txBody>
          <a:bodyPr/>
          <a:lstStyle/>
          <a:p>
            <a:pPr algn="l"/>
            <a:r>
              <a:rPr lang="en-GB" altLang="en-US" sz="3600" b="1">
                <a:latin typeface="Verdana" panose="020B0604030504040204" pitchFamily="34" charset="0"/>
                <a:ea typeface="ＭＳ Ｐゴシック" panose="020B0600070205080204" pitchFamily="34" charset="-128"/>
              </a:rPr>
              <a:t>Housekeeping</a:t>
            </a:r>
            <a:endParaRPr lang="en-GB" altLang="en-US" sz="2800">
              <a:latin typeface="Verdana" panose="020B0604030504040204" pitchFamily="34" charset="0"/>
              <a:ea typeface="ＭＳ Ｐゴシック" panose="020B0600070205080204" pitchFamily="34" charset="-128"/>
            </a:endParaRPr>
          </a:p>
        </p:txBody>
      </p:sp>
      <p:sp>
        <p:nvSpPr>
          <p:cNvPr id="6147" name="Rectangle 2">
            <a:extLst>
              <a:ext uri="{FF2B5EF4-FFF2-40B4-BE49-F238E27FC236}">
                <a16:creationId xmlns:a16="http://schemas.microsoft.com/office/drawing/2014/main" id="{BD432A2C-8C7F-49B6-ABD0-B3461B8EB550}"/>
              </a:ext>
            </a:extLst>
          </p:cNvPr>
          <p:cNvSpPr txBox="1">
            <a:spLocks noChangeArrowheads="1"/>
          </p:cNvSpPr>
          <p:nvPr/>
        </p:nvSpPr>
        <p:spPr bwMode="auto">
          <a:xfrm>
            <a:off x="265113" y="2060575"/>
            <a:ext cx="871378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50000"/>
              </a:lnSpc>
              <a:spcBef>
                <a:spcPct val="0"/>
              </a:spcBef>
            </a:pPr>
            <a:r>
              <a:rPr lang="en-GB" altLang="en-US" sz="2000">
                <a:latin typeface="Verdana" panose="020B0604030504040204" pitchFamily="34" charset="0"/>
                <a:ea typeface="Verdana" panose="020B0604030504040204" pitchFamily="34" charset="0"/>
                <a:cs typeface="Utsaah" panose="020B0604020202020204" pitchFamily="34" charset="0"/>
              </a:rPr>
              <a:t>This session is a live event and your microphone and camera will be turned off</a:t>
            </a:r>
          </a:p>
          <a:p>
            <a:pPr>
              <a:lnSpc>
                <a:spcPct val="150000"/>
              </a:lnSpc>
              <a:spcBef>
                <a:spcPct val="0"/>
              </a:spcBef>
            </a:pPr>
            <a:r>
              <a:rPr lang="en-GB" altLang="en-US" sz="2000">
                <a:latin typeface="Verdana" panose="020B0604030504040204" pitchFamily="34" charset="0"/>
                <a:ea typeface="Verdana" panose="020B0604030504040204" pitchFamily="34" charset="0"/>
                <a:cs typeface="Utsaah" panose="020B0604020202020204" pitchFamily="34" charset="0"/>
              </a:rPr>
              <a:t>The webinar will be recorded and uploaded on the CCQI Webinars webpage</a:t>
            </a:r>
          </a:p>
          <a:p>
            <a:pPr>
              <a:lnSpc>
                <a:spcPct val="150000"/>
              </a:lnSpc>
              <a:spcBef>
                <a:spcPct val="0"/>
              </a:spcBef>
            </a:pPr>
            <a:r>
              <a:rPr lang="en-GB" altLang="en-US" sz="2000">
                <a:latin typeface="Verdana" panose="020B0604030504040204" pitchFamily="34" charset="0"/>
                <a:ea typeface="Verdana" panose="020B0604030504040204" pitchFamily="34" charset="0"/>
                <a:cs typeface="Utsaah" panose="020B0604020202020204" pitchFamily="34" charset="0"/>
              </a:rPr>
              <a:t>Please use the Q&amp;A function to ask questions</a:t>
            </a:r>
          </a:p>
          <a:p>
            <a:pPr>
              <a:lnSpc>
                <a:spcPct val="150000"/>
              </a:lnSpc>
              <a:spcBef>
                <a:spcPct val="0"/>
              </a:spcBef>
            </a:pPr>
            <a:r>
              <a:rPr lang="en-GB" altLang="en-US" sz="2000">
                <a:latin typeface="Verdana" panose="020B0604030504040204" pitchFamily="34" charset="0"/>
                <a:ea typeface="Verdana" panose="020B0604030504040204" pitchFamily="34" charset="0"/>
                <a:cs typeface="Utsaah" panose="020B0604020202020204" pitchFamily="34" charset="0"/>
              </a:rPr>
              <a:t>If you are having any tech issues or would like to chat to other attendees, please use the chat function and ensure that your comments are going to ‘all panellists and attendees’</a:t>
            </a:r>
          </a:p>
          <a:p>
            <a:pPr>
              <a:lnSpc>
                <a:spcPct val="150000"/>
              </a:lnSpc>
              <a:spcBef>
                <a:spcPct val="0"/>
              </a:spcBef>
            </a:pPr>
            <a:r>
              <a:rPr lang="en-GB" altLang="en-US" sz="2000">
                <a:latin typeface="Verdana" panose="020B0604030504040204" pitchFamily="34" charset="0"/>
                <a:ea typeface="Verdana" panose="020B0604030504040204" pitchFamily="34" charset="0"/>
                <a:cs typeface="Utsaah" panose="020B0604020202020204" pitchFamily="34" charset="0"/>
              </a:rPr>
              <a:t>Email us at </a:t>
            </a:r>
            <a:r>
              <a:rPr lang="en-GB" altLang="en-US" sz="2000">
                <a:latin typeface="Verdana" panose="020B0604030504040204" pitchFamily="34" charset="0"/>
                <a:ea typeface="Verdana" panose="020B0604030504040204" pitchFamily="34" charset="0"/>
                <a:cs typeface="Utsaah" panose="020B0604020202020204" pitchFamily="34" charset="0"/>
                <a:hlinkClick r:id="rId3"/>
              </a:rPr>
              <a:t>qed@rcpsych.ac.uk</a:t>
            </a:r>
            <a:r>
              <a:rPr lang="en-GB" altLang="en-US" sz="2000">
                <a:latin typeface="Verdana" panose="020B0604030504040204" pitchFamily="34" charset="0"/>
                <a:ea typeface="Verdana" panose="020B0604030504040204" pitchFamily="34" charset="0"/>
                <a:cs typeface="Utsaah" panose="020B0604020202020204" pitchFamily="34" charset="0"/>
              </a:rPr>
              <a:t> if you would like to present at one of our webinars or if you have a suggestion for a webinar</a:t>
            </a:r>
            <a:endParaRPr lang="en-US" altLang="en-US" sz="2000">
              <a:latin typeface="Verdana" panose="020B0604030504040204" pitchFamily="34" charset="0"/>
              <a:ea typeface="Verdana" panose="020B0604030504040204" pitchFamily="34" charset="0"/>
              <a:cs typeface="Utsaah" panose="020B0604020202020204" pitchFamily="34" charset="0"/>
            </a:endParaRPr>
          </a:p>
        </p:txBody>
      </p:sp>
    </p:spTree>
    <p:extLst>
      <p:ext uri="{BB962C8B-B14F-4D97-AF65-F5344CB8AC3E}">
        <p14:creationId xmlns:p14="http://schemas.microsoft.com/office/powerpoint/2010/main" val="2461376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194" name="Picture 3">
            <a:extLst>
              <a:ext uri="{FF2B5EF4-FFF2-40B4-BE49-F238E27FC236}">
                <a16:creationId xmlns:a16="http://schemas.microsoft.com/office/drawing/2014/main" id="{A4D0719A-D2E8-4925-81CB-5F9DCD1F9E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688" r="75987" b="92020"/>
          <a:stretch>
            <a:fillRect/>
          </a:stretch>
        </p:blipFill>
        <p:spPr bwMode="auto">
          <a:xfrm>
            <a:off x="2833688" y="836613"/>
            <a:ext cx="347662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4">
            <a:extLst>
              <a:ext uri="{FF2B5EF4-FFF2-40B4-BE49-F238E27FC236}">
                <a16:creationId xmlns:a16="http://schemas.microsoft.com/office/drawing/2014/main" id="{14BD9C83-98FF-44FB-965E-5F2CBD567BC3}"/>
              </a:ext>
            </a:extLst>
          </p:cNvPr>
          <p:cNvSpPr>
            <a:spLocks noChangeArrowheads="1"/>
          </p:cNvSpPr>
          <p:nvPr/>
        </p:nvSpPr>
        <p:spPr bwMode="auto">
          <a:xfrm>
            <a:off x="107950" y="2349500"/>
            <a:ext cx="1109345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GB" altLang="en-US" sz="2600">
                <a:solidFill>
                  <a:srgbClr val="000000"/>
                </a:solidFill>
                <a:latin typeface="Verdana" panose="020B0604030504040204" pitchFamily="34" charset="0"/>
                <a:hlinkClick r:id="rId4"/>
              </a:rPr>
              <a:t>www.khub.net</a:t>
            </a:r>
            <a:r>
              <a:rPr lang="en-GB" altLang="en-US" sz="2600">
                <a:solidFill>
                  <a:srgbClr val="000000"/>
                </a:solidFill>
                <a:latin typeface="Verdana" panose="020B0604030504040204" pitchFamily="34" charset="0"/>
              </a:rPr>
              <a:t> </a:t>
            </a:r>
          </a:p>
          <a:p>
            <a:pPr>
              <a:spcBef>
                <a:spcPct val="0"/>
              </a:spcBef>
              <a:buFontTx/>
              <a:buNone/>
            </a:pPr>
            <a:br>
              <a:rPr lang="en-GB" altLang="en-US" sz="2600">
                <a:solidFill>
                  <a:srgbClr val="000000"/>
                </a:solidFill>
                <a:latin typeface="Verdana" panose="020B0604030504040204" pitchFamily="34" charset="0"/>
              </a:rPr>
            </a:br>
            <a:r>
              <a:rPr lang="en-GB" altLang="en-US" sz="2600">
                <a:solidFill>
                  <a:srgbClr val="000000"/>
                </a:solidFill>
                <a:latin typeface="Verdana" panose="020B0604030504040204" pitchFamily="34" charset="0"/>
              </a:rPr>
              <a:t>Sign-up and access the group for more information:</a:t>
            </a:r>
          </a:p>
          <a:p>
            <a:pPr>
              <a:spcBef>
                <a:spcPct val="0"/>
              </a:spcBef>
              <a:buFontTx/>
              <a:buNone/>
            </a:pPr>
            <a:br>
              <a:rPr lang="en-GB" altLang="en-US" sz="2600">
                <a:solidFill>
                  <a:srgbClr val="000000"/>
                </a:solidFill>
                <a:latin typeface="Verdana" panose="020B0604030504040204" pitchFamily="34" charset="0"/>
              </a:rPr>
            </a:br>
            <a:r>
              <a:rPr lang="en-GB" altLang="en-US" sz="2600" b="1">
                <a:solidFill>
                  <a:srgbClr val="000000"/>
                </a:solidFill>
                <a:latin typeface="Verdana" panose="020B0604030504040204" pitchFamily="34" charset="0"/>
              </a:rPr>
              <a:t>COVID-19 Mental Health Improvement Network</a:t>
            </a:r>
            <a:br>
              <a:rPr lang="en-GB" altLang="en-US" sz="2600">
                <a:solidFill>
                  <a:srgbClr val="000000"/>
                </a:solidFill>
                <a:latin typeface="Verdana" panose="020B0604030504040204" pitchFamily="34" charset="0"/>
              </a:rPr>
            </a:br>
            <a:r>
              <a:rPr lang="en-GB" altLang="en-US" sz="2400">
                <a:solidFill>
                  <a:srgbClr val="000000"/>
                </a:solidFill>
                <a:latin typeface="Verdana" panose="020B0604030504040204" pitchFamily="34" charset="0"/>
                <a:sym typeface="Wingdings" panose="05000000000000000000" pitchFamily="2" charset="2"/>
              </a:rPr>
              <a:t></a:t>
            </a:r>
            <a:r>
              <a:rPr lang="en-GB" altLang="en-US" sz="2400">
                <a:solidFill>
                  <a:srgbClr val="000000"/>
                </a:solidFill>
                <a:latin typeface="Verdana" panose="020B0604030504040204" pitchFamily="34" charset="0"/>
              </a:rPr>
              <a:t> Eating Disorder Quality Network (QED)</a:t>
            </a:r>
            <a:endParaRPr lang="en-US" altLang="en-US" sz="2400">
              <a:latin typeface="Arial" panose="020B0604020202020204" pitchFamily="34" charset="0"/>
            </a:endParaRPr>
          </a:p>
        </p:txBody>
      </p:sp>
    </p:spTree>
    <p:extLst>
      <p:ext uri="{BB962C8B-B14F-4D97-AF65-F5344CB8AC3E}">
        <p14:creationId xmlns:p14="http://schemas.microsoft.com/office/powerpoint/2010/main" val="4228321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29" name="Group 136">
            <a:extLst>
              <a:ext uri="{FF2B5EF4-FFF2-40B4-BE49-F238E27FC236}">
                <a16:creationId xmlns:a16="http://schemas.microsoft.com/office/drawing/2014/main" id="{BBBE71B7-604F-4EE5-A1D6-8BF54379E9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714" cy="6858000"/>
            <a:chOff x="651279" y="598259"/>
            <a:chExt cx="10889442" cy="5680742"/>
          </a:xfrm>
        </p:grpSpPr>
        <p:sp>
          <p:nvSpPr>
            <p:cNvPr id="138" name="Color">
              <a:extLst>
                <a:ext uri="{FF2B5EF4-FFF2-40B4-BE49-F238E27FC236}">
                  <a16:creationId xmlns:a16="http://schemas.microsoft.com/office/drawing/2014/main" id="{69286C48-991E-4090-987B-591B2F2D0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0" name="Color">
              <a:extLst>
                <a:ext uri="{FF2B5EF4-FFF2-40B4-BE49-F238E27FC236}">
                  <a16:creationId xmlns:a16="http://schemas.microsoft.com/office/drawing/2014/main" id="{3EFE3706-E3FA-4FDF-8CE3-8D95E5909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5F9EFB72-B60F-422D-971E-C24825AEE8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717" cy="6858000"/>
            <a:chOff x="0" y="0"/>
            <a:chExt cx="12188952" cy="6858000"/>
          </a:xfrm>
        </p:grpSpPr>
        <p:sp>
          <p:nvSpPr>
            <p:cNvPr id="142" name="Freeform: Shape 141">
              <a:extLst>
                <a:ext uri="{FF2B5EF4-FFF2-40B4-BE49-F238E27FC236}">
                  <a16:creationId xmlns:a16="http://schemas.microsoft.com/office/drawing/2014/main" id="{96AC91B1-DA8F-4B7C-8F19-EAD0230FD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F574F99F-B751-4D87-BA11-3C46B23284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E2689BC8-34CD-4994-A63C-303D060D3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4FB58919-6D82-4792-A54B-25087F08E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96C7E2AA-81C6-4D67-A16D-5D4951FE78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05C699FD-2DD5-457C-A3C3-C5644B193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6C2D6726-764D-4E53-A647-ED320297A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drawing of a cartoon character&#10;&#10;Description automatically generated">
            <a:extLst>
              <a:ext uri="{FF2B5EF4-FFF2-40B4-BE49-F238E27FC236}">
                <a16:creationId xmlns:a16="http://schemas.microsoft.com/office/drawing/2014/main" id="{B48B2E93-2D60-44A6-9205-5E5170648683}"/>
              </a:ext>
            </a:extLst>
          </p:cNvPr>
          <p:cNvPicPr>
            <a:picLocks noChangeAspect="1"/>
          </p:cNvPicPr>
          <p:nvPr/>
        </p:nvPicPr>
        <p:blipFill>
          <a:blip r:embed="rId2">
            <a:alphaModFix amt="57000"/>
            <a:extLst>
              <a:ext uri="{28A0092B-C50C-407E-A947-70E740481C1C}">
                <a14:useLocalDpi xmlns:a14="http://schemas.microsoft.com/office/drawing/2010/main" val="0"/>
              </a:ext>
            </a:extLst>
          </a:blip>
          <a:stretch>
            <a:fillRect/>
          </a:stretch>
        </p:blipFill>
        <p:spPr>
          <a:xfrm>
            <a:off x="1280846" y="2846198"/>
            <a:ext cx="6580017" cy="3067496"/>
          </a:xfrm>
          <a:prstGeom prst="rect">
            <a:avLst/>
          </a:prstGeom>
          <a:ln>
            <a:noFill/>
          </a:ln>
        </p:spPr>
      </p:pic>
      <p:sp>
        <p:nvSpPr>
          <p:cNvPr id="5" name="Rectangle 4">
            <a:extLst>
              <a:ext uri="{FF2B5EF4-FFF2-40B4-BE49-F238E27FC236}">
                <a16:creationId xmlns:a16="http://schemas.microsoft.com/office/drawing/2014/main" id="{71A2BB04-F094-417E-BA09-7247D124396E}"/>
              </a:ext>
            </a:extLst>
          </p:cNvPr>
          <p:cNvSpPr/>
          <p:nvPr/>
        </p:nvSpPr>
        <p:spPr>
          <a:xfrm>
            <a:off x="566160" y="594757"/>
            <a:ext cx="8192635" cy="1938992"/>
          </a:xfrm>
          <a:prstGeom prst="rect">
            <a:avLst/>
          </a:prstGeom>
          <a:noFill/>
        </p:spPr>
        <p:txBody>
          <a:bodyPr wrap="square" lIns="91440" tIns="45720" rIns="91440" bIns="45720">
            <a:spAutoFit/>
          </a:bodyPr>
          <a:lstStyle/>
          <a:p>
            <a:pPr algn="ctr"/>
            <a:r>
              <a:rPr lang="en-GB" sz="4000" b="1" cap="none" spc="50" dirty="0">
                <a:ln w="0"/>
                <a:solidFill>
                  <a:schemeClr val="bg2"/>
                </a:solidFill>
                <a:effectLst>
                  <a:innerShdw blurRad="63500" dist="50800" dir="13500000">
                    <a:srgbClr val="000000">
                      <a:alpha val="50000"/>
                    </a:srgbClr>
                  </a:innerShdw>
                </a:effectLst>
              </a:rPr>
              <a:t>Lessons learnt from supporting a</a:t>
            </a:r>
          </a:p>
          <a:p>
            <a:pPr algn="ctr"/>
            <a:r>
              <a:rPr lang="en-GB" sz="4000" b="1" cap="none" spc="50" dirty="0">
                <a:ln w="0"/>
                <a:solidFill>
                  <a:schemeClr val="bg2"/>
                </a:solidFill>
                <a:effectLst>
                  <a:innerShdw blurRad="63500" dist="50800" dir="13500000">
                    <a:srgbClr val="000000">
                      <a:alpha val="50000"/>
                    </a:srgbClr>
                  </a:innerShdw>
                </a:effectLst>
              </a:rPr>
              <a:t> loved one with an eating disorder through a global pandemic</a:t>
            </a:r>
          </a:p>
        </p:txBody>
      </p:sp>
    </p:spTree>
    <p:extLst>
      <p:ext uri="{BB962C8B-B14F-4D97-AF65-F5344CB8AC3E}">
        <p14:creationId xmlns:p14="http://schemas.microsoft.com/office/powerpoint/2010/main" val="1977460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background</a:t>
            </a:r>
          </a:p>
        </p:txBody>
      </p:sp>
      <p:sp>
        <p:nvSpPr>
          <p:cNvPr id="3" name="Content Placeholder 2"/>
          <p:cNvSpPr>
            <a:spLocks noGrp="1"/>
          </p:cNvSpPr>
          <p:nvPr>
            <p:ph idx="1"/>
          </p:nvPr>
        </p:nvSpPr>
        <p:spPr/>
        <p:txBody>
          <a:bodyPr/>
          <a:lstStyle/>
          <a:p>
            <a:r>
              <a:rPr lang="en-GB" dirty="0"/>
              <a:t>The fast growing spread of COVID-19 and the uncertainty is creating global anxiety</a:t>
            </a:r>
          </a:p>
          <a:p>
            <a:r>
              <a:rPr lang="en-GB" dirty="0"/>
              <a:t>This has had a profound impact on all of our lives and has exacerbated anxiety and fear for not just those with a eating disorder but for their carers and families  </a:t>
            </a:r>
          </a:p>
          <a:p>
            <a:pPr marL="0" indent="0">
              <a:buNone/>
            </a:pP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450" y="4725144"/>
            <a:ext cx="270510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6072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4005453" cy="1146176"/>
          </a:xfrm>
        </p:spPr>
        <p:txBody>
          <a:bodyPr>
            <a:normAutofit/>
          </a:bodyPr>
          <a:lstStyle/>
          <a:p>
            <a:pPr>
              <a:lnSpc>
                <a:spcPct val="90000"/>
              </a:lnSpc>
            </a:pPr>
            <a:r>
              <a:rPr lang="en-GB" sz="3700"/>
              <a:t>What am I going to talk about</a:t>
            </a:r>
          </a:p>
        </p:txBody>
      </p:sp>
      <p:sp>
        <p:nvSpPr>
          <p:cNvPr id="72" name="Freeform: Shape 71">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103" y="-2"/>
            <a:ext cx="4509896"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0597" y="1690688"/>
            <a:ext cx="65334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4448591"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28650" y="2173288"/>
            <a:ext cx="2702378" cy="3639684"/>
          </a:xfrm>
        </p:spPr>
        <p:txBody>
          <a:bodyPr anchor="ctr">
            <a:normAutofit/>
          </a:bodyPr>
          <a:lstStyle/>
          <a:p>
            <a:r>
              <a:rPr lang="en-GB" sz="1700">
                <a:solidFill>
                  <a:srgbClr val="FFFFFF"/>
                </a:solidFill>
              </a:rPr>
              <a:t>The challenges faced supporting loved ones with an eating disorder</a:t>
            </a:r>
          </a:p>
          <a:p>
            <a:r>
              <a:rPr lang="en-GB" sz="1700">
                <a:solidFill>
                  <a:srgbClr val="FFFFFF"/>
                </a:solidFill>
              </a:rPr>
              <a:t>The difficulties my daughters faced</a:t>
            </a:r>
          </a:p>
          <a:p>
            <a:r>
              <a:rPr lang="en-GB" sz="1700">
                <a:solidFill>
                  <a:srgbClr val="FFFFFF"/>
                </a:solidFill>
              </a:rPr>
              <a:t>What helped me/ worked well</a:t>
            </a:r>
          </a:p>
          <a:p>
            <a:r>
              <a:rPr lang="en-GB" sz="1700">
                <a:solidFill>
                  <a:srgbClr val="FFFFFF"/>
                </a:solidFill>
              </a:rPr>
              <a:t>Suggestions for services/ adaptations to support carers                    </a:t>
            </a:r>
          </a:p>
          <a:p>
            <a:endParaRPr lang="en-GB" sz="1700">
              <a:solidFill>
                <a:srgbClr val="FFFFFF"/>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37316" y="2236108"/>
            <a:ext cx="3878033" cy="3878033"/>
          </a:xfrm>
          <a:custGeom>
            <a:avLst/>
            <a:gdLst/>
            <a:ahLst/>
            <a:cxnLst/>
            <a:rect l="l" t="t" r="r" b="b"/>
            <a:pathLst>
              <a:path w="4636009" h="5032375">
                <a:moveTo>
                  <a:pt x="0" y="0"/>
                </a:moveTo>
                <a:lnTo>
                  <a:pt x="4636009" y="0"/>
                </a:lnTo>
                <a:lnTo>
                  <a:pt x="4636009" y="5032375"/>
                </a:lnTo>
                <a:lnTo>
                  <a:pt x="0" y="5032375"/>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064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18B8860-EC79-4181-910F-EC59B33FDB43}"/>
              </a:ext>
            </a:extLst>
          </p:cNvPr>
          <p:cNvPicPr>
            <a:picLocks noGrp="1" noChangeAspect="1"/>
          </p:cNvPicPr>
          <p:nvPr>
            <p:ph idx="1"/>
          </p:nvPr>
        </p:nvPicPr>
        <p:blipFill>
          <a:blip r:embed="rId2"/>
          <a:stretch>
            <a:fillRect/>
          </a:stretch>
        </p:blipFill>
        <p:spPr>
          <a:xfrm>
            <a:off x="934173" y="836712"/>
            <a:ext cx="7275653" cy="5456740"/>
          </a:xfrm>
          <a:prstGeom prst="rect">
            <a:avLst/>
          </a:prstGeom>
        </p:spPr>
      </p:pic>
    </p:spTree>
    <p:extLst>
      <p:ext uri="{BB962C8B-B14F-4D97-AF65-F5344CB8AC3E}">
        <p14:creationId xmlns:p14="http://schemas.microsoft.com/office/powerpoint/2010/main" val="124681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lstStyle/>
          <a:p>
            <a:r>
              <a:rPr lang="en-GB" dirty="0"/>
              <a:t>Difficulties faced</a:t>
            </a:r>
          </a:p>
        </p:txBody>
      </p:sp>
      <p:sp>
        <p:nvSpPr>
          <p:cNvPr id="3" name="Content Placeholder 2"/>
          <p:cNvSpPr>
            <a:spLocks noGrp="1"/>
          </p:cNvSpPr>
          <p:nvPr>
            <p:ph idx="1"/>
          </p:nvPr>
        </p:nvSpPr>
        <p:spPr>
          <a:xfrm>
            <a:off x="611560" y="764704"/>
            <a:ext cx="8229600" cy="5328592"/>
          </a:xfrm>
        </p:spPr>
        <p:txBody>
          <a:bodyPr>
            <a:normAutofit/>
          </a:bodyPr>
          <a:lstStyle/>
          <a:p>
            <a:r>
              <a:rPr lang="en-GB" dirty="0"/>
              <a:t>OCD behaviours, germ phobia  coupled with a lack of anxiety and availability of hand sanitiser/ anti- bacterial wipes</a:t>
            </a:r>
          </a:p>
          <a:p>
            <a:r>
              <a:rPr lang="en-GB" dirty="0"/>
              <a:t>Availability of food  supplies and limitations in supermarket quantities</a:t>
            </a:r>
          </a:p>
          <a:p>
            <a:r>
              <a:rPr lang="en-GB" dirty="0"/>
              <a:t>Increase in social anxiety with panic buying</a:t>
            </a:r>
          </a:p>
          <a:p>
            <a:r>
              <a:rPr lang="en-GB" dirty="0"/>
              <a:t>Travel and movement restrictions- impact on physical and mental health </a:t>
            </a:r>
          </a:p>
          <a:p>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5229200"/>
            <a:ext cx="1653390" cy="1532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6286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Difficulties continued</a:t>
            </a:r>
          </a:p>
        </p:txBody>
      </p:sp>
      <p:sp>
        <p:nvSpPr>
          <p:cNvPr id="3" name="Content Placeholder 2"/>
          <p:cNvSpPr>
            <a:spLocks noGrp="1"/>
          </p:cNvSpPr>
          <p:nvPr>
            <p:ph idx="1"/>
          </p:nvPr>
        </p:nvSpPr>
        <p:spPr/>
        <p:txBody>
          <a:bodyPr>
            <a:normAutofit fontScale="92500"/>
          </a:bodyPr>
          <a:lstStyle/>
          <a:p>
            <a:r>
              <a:rPr lang="en-GB" dirty="0"/>
              <a:t>Disruption to services- stopping face to face contact /therapy sessions ( increased isolation)</a:t>
            </a:r>
          </a:p>
          <a:p>
            <a:r>
              <a:rPr lang="en-GB" dirty="0"/>
              <a:t>Family uncertainty , anxiety around redundancy, job losses, hours reduction overnight</a:t>
            </a:r>
          </a:p>
          <a:p>
            <a:r>
              <a:rPr lang="en-GB" dirty="0"/>
              <a:t>Loss of work and its associated purpose</a:t>
            </a:r>
          </a:p>
          <a:p>
            <a:r>
              <a:rPr lang="en-GB" dirty="0"/>
              <a:t>Balancing needs of the loved one(s) with the needs of the whole family </a:t>
            </a:r>
            <a:br>
              <a:rPr lang="en-GB" dirty="0"/>
            </a:br>
            <a:endParaRPr lang="en-GB" dirty="0"/>
          </a:p>
          <a:p>
            <a:endParaRPr lang="en-GB"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4725144"/>
            <a:ext cx="1841999" cy="1707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7479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B99D2FDD2B8D40A2B8D15AEBBD445A" ma:contentTypeVersion="12" ma:contentTypeDescription="Create a new document." ma:contentTypeScope="" ma:versionID="66be6dfb51c5cf2b36b40fadf239b772">
  <xsd:schema xmlns:xsd="http://www.w3.org/2001/XMLSchema" xmlns:xs="http://www.w3.org/2001/XMLSchema" xmlns:p="http://schemas.microsoft.com/office/2006/metadata/properties" xmlns:ns2="10604273-abb8-458e-952b-26d8490418dd" xmlns:ns3="c5d74bbe-5b5e-4d9d-937e-39bcabebf877" targetNamespace="http://schemas.microsoft.com/office/2006/metadata/properties" ma:root="true" ma:fieldsID="e970cc463d301b05f39e694ff70be3bb" ns2:_="" ns3:_="">
    <xsd:import namespace="10604273-abb8-458e-952b-26d8490418dd"/>
    <xsd:import namespace="c5d74bbe-5b5e-4d9d-937e-39bcabebf87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ServiceAutoTags" minOccurs="0"/>
                <xsd:element ref="ns2:MediaServiceOCR"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604273-abb8-458e-952b-26d8490418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5d74bbe-5b5e-4d9d-937e-39bcabebf87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957773-4D6D-4665-882C-8479C8DF5FBA}">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2E53E4D4-E772-46EB-BDF2-74D9DAFB5472}">
  <ds:schemaRefs>
    <ds:schemaRef ds:uri="http://schemas.microsoft.com/sharepoint/v3/contenttype/forms"/>
  </ds:schemaRefs>
</ds:datastoreItem>
</file>

<file path=customXml/itemProps3.xml><?xml version="1.0" encoding="utf-8"?>
<ds:datastoreItem xmlns:ds="http://schemas.openxmlformats.org/officeDocument/2006/customXml" ds:itemID="{40C5B7F7-39DD-40D2-B649-F66BA191EE9B}"/>
</file>

<file path=docProps/app.xml><?xml version="1.0" encoding="utf-8"?>
<Properties xmlns="http://schemas.openxmlformats.org/officeDocument/2006/extended-properties" xmlns:vt="http://schemas.openxmlformats.org/officeDocument/2006/docPropsVTypes">
  <TotalTime>0</TotalTime>
  <Words>849</Words>
  <Application>Microsoft Office PowerPoint</Application>
  <PresentationFormat>On-screen Show (4:3)</PresentationFormat>
  <Paragraphs>89</Paragraphs>
  <Slides>18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Verdana</vt:lpstr>
      <vt:lpstr>Office Theme</vt:lpstr>
      <vt:lpstr> Welcome to  Eating Disorder Quality Network COVID-19 Webinar   Tuesday 14 July 2020 </vt:lpstr>
      <vt:lpstr>Housekeeping</vt:lpstr>
      <vt:lpstr>PowerPoint Presentation</vt:lpstr>
      <vt:lpstr>PowerPoint Presentation</vt:lpstr>
      <vt:lpstr>The background</vt:lpstr>
      <vt:lpstr>What am I going to talk about</vt:lpstr>
      <vt:lpstr>PowerPoint Presentation</vt:lpstr>
      <vt:lpstr>Difficulties faced</vt:lpstr>
      <vt:lpstr>Difficulties continued</vt:lpstr>
      <vt:lpstr>What helped</vt:lpstr>
      <vt:lpstr>What helped….</vt:lpstr>
      <vt:lpstr>Suggestions for services</vt:lpstr>
      <vt:lpstr>Suggestions for services</vt:lpstr>
      <vt:lpstr>In a nutshell</vt:lpstr>
      <vt:lpstr>What I have talked about…….</vt:lpstr>
      <vt:lpstr>Any questions?</vt:lpstr>
      <vt:lpstr>RCPsych, King’s College London &amp; Beat Carer’s Survey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learnt from supporting a loved one with an eating disorder through a global pandemic</dc:title>
  <dc:creator>julie salt</dc:creator>
  <cp:lastModifiedBy>Karishma Talwar</cp:lastModifiedBy>
  <cp:revision>5</cp:revision>
  <dcterms:created xsi:type="dcterms:W3CDTF">2020-07-14T05:35:53Z</dcterms:created>
  <dcterms:modified xsi:type="dcterms:W3CDTF">2020-07-14T08:53:56Z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d238a98-5de3-4afa-b492-e6339810853c_Enabled">
    <vt:lpwstr>True</vt:lpwstr>
  </property>
  <property fmtid="{D5CDD505-2E9C-101B-9397-08002B2CF9AE}" pid="3" name="MSIP_Label_bd238a98-5de3-4afa-b492-e6339810853c_SiteId">
    <vt:lpwstr>75aac48a-29ab-4230-adac-69d3e7ed3e77</vt:lpwstr>
  </property>
  <property fmtid="{D5CDD505-2E9C-101B-9397-08002B2CF9AE}" pid="4" name="MSIP_Label_bd238a98-5de3-4afa-b492-e6339810853c_Owner">
    <vt:lpwstr>Karishma.Talwar@rcpsych.ac.uk</vt:lpwstr>
  </property>
  <property fmtid="{D5CDD505-2E9C-101B-9397-08002B2CF9AE}" pid="5" name="MSIP_Label_bd238a98-5de3-4afa-b492-e6339810853c_SetDate">
    <vt:lpwstr>2020-07-14T08:42:02.6138217Z</vt:lpwstr>
  </property>
  <property fmtid="{D5CDD505-2E9C-101B-9397-08002B2CF9AE}" pid="6" name="MSIP_Label_bd238a98-5de3-4afa-b492-e6339810853c_Name">
    <vt:lpwstr>General</vt:lpwstr>
  </property>
  <property fmtid="{D5CDD505-2E9C-101B-9397-08002B2CF9AE}" pid="7" name="MSIP_Label_bd238a98-5de3-4afa-b492-e6339810853c_Application">
    <vt:lpwstr>Microsoft Azure Information Protection</vt:lpwstr>
  </property>
  <property fmtid="{D5CDD505-2E9C-101B-9397-08002B2CF9AE}" pid="8" name="MSIP_Label_bd238a98-5de3-4afa-b492-e6339810853c_ActionId">
    <vt:lpwstr>248b5519-3e6e-4c81-9013-d2e14565f018</vt:lpwstr>
  </property>
  <property fmtid="{D5CDD505-2E9C-101B-9397-08002B2CF9AE}" pid="9" name="MSIP_Label_bd238a98-5de3-4afa-b492-e6339810853c_Extended_MSFT_Method">
    <vt:lpwstr>Automatic</vt:lpwstr>
  </property>
  <property fmtid="{D5CDD505-2E9C-101B-9397-08002B2CF9AE}" pid="10" name="Sensitivity">
    <vt:lpwstr>General</vt:lpwstr>
  </property>
  <property fmtid="{D5CDD505-2E9C-101B-9397-08002B2CF9AE}" pid="11" name="ContentTypeId">
    <vt:lpwstr>0x0101001DB99D2FDD2B8D40A2B8D15AEBBD445A</vt:lpwstr>
  </property>
</Properties>
</file>