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59" r:id="rId3"/>
    <p:sldId id="260" r:id="rId4"/>
    <p:sldId id="265" r:id="rId5"/>
    <p:sldId id="261" r:id="rId6"/>
    <p:sldId id="262" r:id="rId7"/>
    <p:sldId id="266" r:id="rId8"/>
    <p:sldId id="267" r:id="rId9"/>
    <p:sldId id="268" r:id="rId10"/>
    <p:sldId id="270" r:id="rId11"/>
    <p:sldId id="263" r:id="rId12"/>
    <p:sldId id="264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71001" autoAdjust="0"/>
  </p:normalViewPr>
  <p:slideViewPr>
    <p:cSldViewPr snapToGrid="0">
      <p:cViewPr varScale="1">
        <p:scale>
          <a:sx n="71" d="100"/>
          <a:sy n="71" d="100"/>
        </p:scale>
        <p:origin x="12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Staff Confidence in using non pharmacological approaches</a:t>
            </a:r>
          </a:p>
        </c:rich>
      </c:tx>
      <c:layout>
        <c:manualLayout>
          <c:xMode val="edge"/>
          <c:yMode val="edge"/>
          <c:x val="0.15422900262467193"/>
          <c:y val="4.1666666666666664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Sheet3!$C$9:$D$9</c:f>
              <c:strCache>
                <c:ptCount val="2"/>
                <c:pt idx="0">
                  <c:v>Pre </c:v>
                </c:pt>
                <c:pt idx="1">
                  <c:v>I feel confident in using non-pharm approaches when a patient has behave symptoms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Sheet3!$E$8:$J$8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Sheet3!$E$9:$J$9</c:f>
              <c:numCache>
                <c:formatCode>General</c:formatCode>
                <c:ptCount val="6"/>
                <c:pt idx="2">
                  <c:v>6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C1-4D8D-9BC9-69830A6E8BA1}"/>
            </c:ext>
          </c:extLst>
        </c:ser>
        <c:ser>
          <c:idx val="1"/>
          <c:order val="1"/>
          <c:tx>
            <c:strRef>
              <c:f>Sheet3!$C$10:$D$10</c:f>
              <c:strCache>
                <c:ptCount val="2"/>
                <c:pt idx="0">
                  <c:v>Post</c:v>
                </c:pt>
                <c:pt idx="1">
                  <c:v>I feel confident in using non-pharm approaches when a patient has behave symptoms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Sheet3!$E$8:$J$8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Sheet3!$E$10:$J$10</c:f>
              <c:numCache>
                <c:formatCode>General</c:formatCode>
                <c:ptCount val="6"/>
                <c:pt idx="2">
                  <c:v>1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C1-4D8D-9BC9-69830A6E8B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48420192"/>
        <c:axId val="248420752"/>
      </c:barChart>
      <c:catAx>
        <c:axId val="248420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420752"/>
        <c:crosses val="autoZero"/>
        <c:auto val="1"/>
        <c:lblAlgn val="ctr"/>
        <c:lblOffset val="100"/>
        <c:noMultiLvlLbl val="0"/>
      </c:catAx>
      <c:valAx>
        <c:axId val="248420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842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Staff confidence</a:t>
            </a:r>
            <a:r>
              <a:rPr lang="en-GB" baseline="0"/>
              <a:t> in completing behaviour charts</a:t>
            </a:r>
            <a:endParaRPr lang="en-GB"/>
          </a:p>
        </c:rich>
      </c:tx>
      <c:layout>
        <c:manualLayout>
          <c:xMode val="edge"/>
          <c:yMode val="edge"/>
          <c:x val="0.14927077865266841"/>
          <c:y val="2.7777777777777776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Sheet3!$F$29:$G$29</c:f>
              <c:strCache>
                <c:ptCount val="2"/>
                <c:pt idx="0">
                  <c:v>Pre </c:v>
                </c:pt>
                <c:pt idx="1">
                  <c:v>I feel confident in completing behaviour charts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Sheet3!$H$28:$L$28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Sheet3!$H$29:$L$29</c:f>
              <c:numCache>
                <c:formatCode>General</c:formatCode>
                <c:ptCount val="5"/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0C-4DEC-9B75-FE44180C6915}"/>
            </c:ext>
          </c:extLst>
        </c:ser>
        <c:ser>
          <c:idx val="1"/>
          <c:order val="1"/>
          <c:tx>
            <c:strRef>
              <c:f>Sheet3!$F$30:$G$30</c:f>
              <c:strCache>
                <c:ptCount val="2"/>
                <c:pt idx="0">
                  <c:v>Post </c:v>
                </c:pt>
                <c:pt idx="1">
                  <c:v>I feel confident in completing behaviour charts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Sheet3!$H$28:$L$28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Sheet3!$H$30:$L$30</c:f>
              <c:numCache>
                <c:formatCode>General</c:formatCode>
                <c:ptCount val="5"/>
                <c:pt idx="2">
                  <c:v>1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0C-4DEC-9B75-FE44180C69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05395360"/>
        <c:axId val="305395920"/>
      </c:barChart>
      <c:catAx>
        <c:axId val="305395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395920"/>
        <c:crosses val="autoZero"/>
        <c:auto val="1"/>
        <c:lblAlgn val="ctr"/>
        <c:lblOffset val="100"/>
        <c:noMultiLvlLbl val="0"/>
      </c:catAx>
      <c:valAx>
        <c:axId val="305395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539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ln>
                  <a:solidFill>
                    <a:schemeClr val="tx1"/>
                  </a:solidFill>
                </a:ln>
              </a:rPr>
              <a:t>Staff confidence in exploring communication difficulties  </a:t>
            </a:r>
          </a:p>
        </c:rich>
      </c:tx>
      <c:layout>
        <c:manualLayout>
          <c:xMode val="edge"/>
          <c:yMode val="edge"/>
          <c:x val="0.20967105308188572"/>
          <c:y val="0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Sheet3!$A$79:$B$79</c:f>
              <c:strCache>
                <c:ptCount val="2"/>
                <c:pt idx="0">
                  <c:v>Pre </c:v>
                </c:pt>
                <c:pt idx="1">
                  <c:v>I feel confident in exploring needs of patients who have difficulties communicating due to a 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Sheet3!$C$78:$G$78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Sheet3!$C$79:$G$79</c:f>
              <c:numCache>
                <c:formatCode>General</c:formatCode>
                <c:ptCount val="5"/>
                <c:pt idx="2">
                  <c:v>5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3-4207-8B0A-2780D4C150B7}"/>
            </c:ext>
          </c:extLst>
        </c:ser>
        <c:ser>
          <c:idx val="1"/>
          <c:order val="1"/>
          <c:tx>
            <c:strRef>
              <c:f>Sheet3!$A$80:$B$80</c:f>
              <c:strCache>
                <c:ptCount val="2"/>
                <c:pt idx="0">
                  <c:v>Post</c:v>
                </c:pt>
                <c:pt idx="1">
                  <c:v>I feel confident in exploring needs of patients who have difficulties communicating due to a CI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Sheet3!$C$78:$G$78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Sheet3!$C$80:$G$80</c:f>
              <c:numCache>
                <c:formatCode>General</c:formatCode>
                <c:ptCount val="5"/>
                <c:pt idx="2">
                  <c:v>2</c:v>
                </c:pt>
                <c:pt idx="3">
                  <c:v>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3-4207-8B0A-2780D4C150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05398720"/>
        <c:axId val="305399280"/>
      </c:barChart>
      <c:catAx>
        <c:axId val="305398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399280"/>
        <c:crosses val="autoZero"/>
        <c:auto val="1"/>
        <c:lblAlgn val="ctr"/>
        <c:lblOffset val="100"/>
        <c:noMultiLvlLbl val="0"/>
      </c:catAx>
      <c:valAx>
        <c:axId val="305399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539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Sheet8!$U$5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Sheet8!$T$6:$T$11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Sheet8!$U$6:$U$11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98-4922-912D-FDD25ED8184A}"/>
            </c:ext>
          </c:extLst>
        </c:ser>
        <c:ser>
          <c:idx val="1"/>
          <c:order val="1"/>
          <c:tx>
            <c:strRef>
              <c:f>Sheet8!$V$5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Sheet8!$T$6:$T$11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Sheet8!$V$6:$V$11</c:f>
              <c:numCache>
                <c:formatCode>General</c:formatCode>
                <c:ptCount val="6"/>
                <c:pt idx="3">
                  <c:v>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8-4922-912D-FDD25ED81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554688"/>
        <c:axId val="304555248"/>
        <c:axId val="0"/>
      </c:bar3DChart>
      <c:catAx>
        <c:axId val="30455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4555248"/>
        <c:crosses val="autoZero"/>
        <c:auto val="1"/>
        <c:lblAlgn val="ctr"/>
        <c:lblOffset val="100"/>
        <c:noMultiLvlLbl val="0"/>
      </c:catAx>
      <c:valAx>
        <c:axId val="304555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5546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Sheet5!$U$5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Sheet5!$T$6:$T$11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Sheet5!$U$6:$U$11</c:f>
              <c:numCache>
                <c:formatCode>General</c:formatCode>
                <c:ptCount val="6"/>
                <c:pt idx="2">
                  <c:v>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0-4EEB-B9A6-BF8E48FE92CD}"/>
            </c:ext>
          </c:extLst>
        </c:ser>
        <c:ser>
          <c:idx val="1"/>
          <c:order val="1"/>
          <c:tx>
            <c:strRef>
              <c:f>Sheet5!$V$5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Sheet5!$T$6:$T$11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Sheet5!$V$6:$V$11</c:f>
              <c:numCache>
                <c:formatCode>General</c:formatCode>
                <c:ptCount val="6"/>
                <c:pt idx="2">
                  <c:v>2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0-4EEB-B9A6-BF8E48FE9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558048"/>
        <c:axId val="304558608"/>
        <c:axId val="0"/>
      </c:bar3DChart>
      <c:catAx>
        <c:axId val="30455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4558608"/>
        <c:crosses val="autoZero"/>
        <c:auto val="1"/>
        <c:lblAlgn val="ctr"/>
        <c:lblOffset val="100"/>
        <c:noMultiLvlLbl val="0"/>
      </c:catAx>
      <c:valAx>
        <c:axId val="30455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55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38035870516187"/>
          <c:y val="0.33959071251797684"/>
          <c:w val="0.33736038203557889"/>
          <c:h val="0.43717633188646909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Sheet3!$R$5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Sheet3!$Q$6:$Q$12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Sheet3!$R$6:$R$12</c:f>
              <c:numCache>
                <c:formatCode>General</c:formatCode>
                <c:ptCount val="7"/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5B-4397-9CFB-DF00CC1C8B01}"/>
            </c:ext>
          </c:extLst>
        </c:ser>
        <c:ser>
          <c:idx val="1"/>
          <c:order val="1"/>
          <c:tx>
            <c:strRef>
              <c:f>Sheet3!$S$5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Sheet3!$Q$6:$Q$12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Sheet3!$S$6:$S$12</c:f>
              <c:numCache>
                <c:formatCode>General</c:formatCode>
                <c:ptCount val="7"/>
                <c:pt idx="3">
                  <c:v>4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5B-4397-9CFB-DF00CC1C8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783952"/>
        <c:axId val="304784512"/>
        <c:axId val="0"/>
      </c:bar3DChart>
      <c:catAx>
        <c:axId val="30478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4784512"/>
        <c:crosses val="autoZero"/>
        <c:auto val="1"/>
        <c:lblAlgn val="ctr"/>
        <c:lblOffset val="100"/>
        <c:noMultiLvlLbl val="0"/>
      </c:catAx>
      <c:valAx>
        <c:axId val="304784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78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829901867404729"/>
          <c:y val="0.46310766683848109"/>
          <c:w val="0.3217009813259526"/>
          <c:h val="0.3475635287273249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Sheet7!$U$7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Sheet7!$T$8:$T$13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Sheet7!$U$8:$U$13</c:f>
              <c:numCache>
                <c:formatCode>General</c:formatCode>
                <c:ptCount val="6"/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4-4898-9EBA-28A51B953A90}"/>
            </c:ext>
          </c:extLst>
        </c:ser>
        <c:ser>
          <c:idx val="1"/>
          <c:order val="1"/>
          <c:tx>
            <c:strRef>
              <c:f>Sheet7!$V$7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Sheet7!$T$8:$T$13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Sheet7!$V$8:$V$13</c:f>
              <c:numCache>
                <c:formatCode>General</c:formatCode>
                <c:ptCount val="6"/>
                <c:pt idx="2">
                  <c:v>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64-4898-9EBA-28A51B953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787312"/>
        <c:axId val="304787872"/>
        <c:axId val="0"/>
      </c:bar3DChart>
      <c:catAx>
        <c:axId val="30478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4787872"/>
        <c:crosses val="autoZero"/>
        <c:auto val="1"/>
        <c:lblAlgn val="ctr"/>
        <c:lblOffset val="100"/>
        <c:noMultiLvlLbl val="0"/>
      </c:catAx>
      <c:valAx>
        <c:axId val="304787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7873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Sheet6!$T$6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Sheet6!$S$7:$S$12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Sheet6!$T$7:$T$12</c:f>
              <c:numCache>
                <c:formatCode>General</c:formatCode>
                <c:ptCount val="6"/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A-48EC-95E5-5EE69EE84161}"/>
            </c:ext>
          </c:extLst>
        </c:ser>
        <c:ser>
          <c:idx val="1"/>
          <c:order val="1"/>
          <c:tx>
            <c:strRef>
              <c:f>Sheet6!$U$6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Sheet6!$S$7:$S$12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Sheet6!$U$7:$U$12</c:f>
              <c:numCache>
                <c:formatCode>General</c:formatCode>
                <c:ptCount val="6"/>
                <c:pt idx="3">
                  <c:v>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8A-48EC-95E5-5EE69EE84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9060384"/>
        <c:axId val="409060944"/>
        <c:axId val="0"/>
      </c:bar3DChart>
      <c:catAx>
        <c:axId val="40906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09060944"/>
        <c:crosses val="autoZero"/>
        <c:auto val="1"/>
        <c:lblAlgn val="ctr"/>
        <c:lblOffset val="100"/>
        <c:noMultiLvlLbl val="0"/>
      </c:catAx>
      <c:valAx>
        <c:axId val="409060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90603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Sheet2!$T$2</c:f>
              <c:strCache>
                <c:ptCount val="1"/>
                <c:pt idx="0">
                  <c:v>Pre my ability to apply knowledge of this topic in practice is satisfactory</c:v>
                </c:pt>
              </c:strCache>
            </c:strRef>
          </c:tx>
          <c:invertIfNegative val="0"/>
          <c:cat>
            <c:strRef>
              <c:f>Sheet2!$S$3:$S$8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Sheet2!$T$3:$T$8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D8-4CA5-93EC-C4F08B317259}"/>
            </c:ext>
          </c:extLst>
        </c:ser>
        <c:ser>
          <c:idx val="1"/>
          <c:order val="1"/>
          <c:tx>
            <c:strRef>
              <c:f>Sheet2!$U$2</c:f>
              <c:strCache>
                <c:ptCount val="1"/>
                <c:pt idx="0">
                  <c:v>Post my ability to apply knowledge of this topic in practice is satisfactory</c:v>
                </c:pt>
              </c:strCache>
            </c:strRef>
          </c:tx>
          <c:invertIfNegative val="0"/>
          <c:cat>
            <c:strRef>
              <c:f>Sheet2!$S$3:$S$8</c:f>
              <c:strCache>
                <c:ptCount val="6"/>
                <c:pt idx="0">
                  <c:v>Strongly disagree</c:v>
                </c:pt>
                <c:pt idx="1">
                  <c:v>Disagree</c:v>
                </c:pt>
                <c:pt idx="2">
                  <c:v>Neutral</c:v>
                </c:pt>
                <c:pt idx="3">
                  <c:v>Agree</c:v>
                </c:pt>
                <c:pt idx="4">
                  <c:v>Strongly agree</c:v>
                </c:pt>
                <c:pt idx="5">
                  <c:v>Blank</c:v>
                </c:pt>
              </c:strCache>
            </c:strRef>
          </c:cat>
          <c:val>
            <c:numRef>
              <c:f>Sheet2!$U$3:$U$8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3">
                  <c:v>6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D8-4CA5-93EC-C4F08B317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5647632"/>
        <c:axId val="405648192"/>
        <c:axId val="0"/>
      </c:bar3DChart>
      <c:catAx>
        <c:axId val="40564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05648192"/>
        <c:crosses val="autoZero"/>
        <c:auto val="1"/>
        <c:lblAlgn val="ctr"/>
        <c:lblOffset val="100"/>
        <c:noMultiLvlLbl val="0"/>
      </c:catAx>
      <c:valAx>
        <c:axId val="40564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647632"/>
        <c:crosses val="autoZero"/>
        <c:crossBetween val="between"/>
      </c:valAx>
    </c:plotArea>
    <c:legend>
      <c:legendPos val="r"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0.68895</cdr:x>
      <cdr:y>0.06132</cdr:y>
    </cdr:from>
    <cdr:to>
      <cdr:x>0.87534</cdr:x>
      <cdr:y>0.17245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4707" y="170122"/>
          <a:ext cx="839973" cy="308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22A8C-E37E-432D-82A6-FC333414A594}" type="datetimeFigureOut">
              <a:rPr lang="en-GB" smtClean="0"/>
              <a:t>10/09/2019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00DED-F3A5-4693-881E-16A3A1BE9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090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6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1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017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86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138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96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305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0DED-F3A5-4693-881E-16A3A1BE98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67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0B35-D00B-4347-9EEF-B5DD3BD78CE1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0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B265-5D27-413A-B513-4A2637FDDAE7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5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FCF8-14B7-4E8D-835E-F31C2F881448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1859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18AB-2CC2-4AA2-A5F4-5897B217F70E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5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5104-251E-4D02-92AA-82691335D4CE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367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EDDB-CCD0-48E3-AD63-939C007DD723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29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5C27-5EFD-484D-B546-85B5E001F410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5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5D34-9FC3-4987-AA01-02B532A051F4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4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8CFB-099C-4F80-B6B2-7A759975DC72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1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C947-4C66-454B-8E50-596E899BAF21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4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61A4-D692-4D19-A847-26B007E47CCA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483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E9E-48EB-47D3-992D-F4822E8F5346}" type="datetime1">
              <a:rPr lang="en-GB" smtClean="0"/>
              <a:t>10/09/2019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54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018-387E-4106-9E8B-807F22CAE57B}" type="datetime1">
              <a:rPr lang="en-GB" smtClean="0"/>
              <a:t>10/09/2019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7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7BFF-8D73-4074-9C90-47F44C3974A6}" type="datetime1">
              <a:rPr lang="en-GB" smtClean="0"/>
              <a:t>10/09/2019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4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11BE-3E52-4A79-B5B3-83ED7F5AED1F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8089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B7B1-1911-4059-A896-1B962B59BE97}" type="datetime1">
              <a:rPr lang="en-GB" smtClean="0"/>
              <a:t>10/09/2019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26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2D76F-03AA-4EBA-8C67-A8486B0B70B1}" type="datetime1">
              <a:rPr lang="en-GB" smtClean="0"/>
              <a:t>10/09/2019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0A65ED-DFAD-4A6E-9113-7551A98ABC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8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3.jpeg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3.jpeg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3.jpeg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6873" y="1427901"/>
            <a:ext cx="10102757" cy="2193809"/>
          </a:xfrm>
        </p:spPr>
        <p:txBody>
          <a:bodyPr>
            <a:normAutofit fontScale="90000"/>
          </a:bodyPr>
          <a:lstStyle/>
          <a:p>
            <a:r>
              <a:rPr lang="en-GB" dirty="0"/>
              <a:t>‘Bite size teaching’ to improve dementia care on general wards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7047" y="4126523"/>
            <a:ext cx="9347566" cy="1777139"/>
          </a:xfrm>
        </p:spPr>
        <p:txBody>
          <a:bodyPr>
            <a:normAutofit/>
          </a:bodyPr>
          <a:lstStyle/>
          <a:p>
            <a:r>
              <a:rPr lang="en-GB" dirty="0"/>
              <a:t>Liaison Psychiatry for Older people team ( LPOP)&amp; Geriatric Medicine team</a:t>
            </a:r>
          </a:p>
          <a:p>
            <a:r>
              <a:rPr lang="en-GB" sz="1800" dirty="0"/>
              <a:t>Presenter: Dr Radhika Oruganti , Consultant Psychiatrist </a:t>
            </a:r>
          </a:p>
          <a:p>
            <a:r>
              <a:rPr lang="en-GB" dirty="0"/>
              <a:t>				</a:t>
            </a:r>
            <a:r>
              <a:rPr lang="en-GB" sz="1800" dirty="0"/>
              <a:t>&amp; </a:t>
            </a:r>
          </a:p>
          <a:p>
            <a:r>
              <a:rPr lang="en-GB" dirty="0"/>
              <a:t>      		  Dr Fernandez, Consultant Geriatrician</a:t>
            </a:r>
          </a:p>
          <a:p>
            <a:endParaRPr lang="en-GB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93" y="0"/>
            <a:ext cx="7073704" cy="977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39231"/>
            <a:ext cx="2400300" cy="88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41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070978"/>
              </p:ext>
            </p:extLst>
          </p:nvPr>
        </p:nvGraphicFramePr>
        <p:xfrm>
          <a:off x="515815" y="2212847"/>
          <a:ext cx="5298831" cy="3285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450122" y="228600"/>
            <a:ext cx="2719755" cy="758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73723" y="1579684"/>
            <a:ext cx="4161691" cy="5627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Communication Approaches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886330"/>
              </p:ext>
            </p:extLst>
          </p:nvPr>
        </p:nvGraphicFramePr>
        <p:xfrm>
          <a:off x="6600091" y="3516923"/>
          <a:ext cx="4904521" cy="321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6893168" y="3080239"/>
            <a:ext cx="4318366" cy="436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Natural waking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0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Best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Shift in culture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Improved staff confidence and morale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Staff spending more time with patients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Increased awareness and better management of patients with challenging behaviours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45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are we now and what are our future plans?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dirty="0"/>
              <a:t>Implementing training sessions regularly</a:t>
            </a:r>
          </a:p>
          <a:p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dirty="0"/>
              <a:t>Implement similar projects on other wards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dirty="0"/>
              <a:t>Modelling approaches 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GB" dirty="0"/>
              <a:t>Signpost staff to available training resources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3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941" y="2406017"/>
            <a:ext cx="8911687" cy="1280890"/>
          </a:xfrm>
        </p:spPr>
        <p:txBody>
          <a:bodyPr/>
          <a:lstStyle/>
          <a:p>
            <a:r>
              <a:rPr lang="en-GB" b="1" dirty="0"/>
              <a:t>Any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9168" y="4947138"/>
            <a:ext cx="2325443" cy="964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/>
              <a:t>Thank you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7599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889" y="6053169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6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was in our team?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2" y="2137697"/>
            <a:ext cx="10515600" cy="4720303"/>
          </a:xfrm>
        </p:spPr>
        <p:txBody>
          <a:bodyPr>
            <a:normAutofit/>
          </a:bodyPr>
          <a:lstStyle/>
          <a:p>
            <a:r>
              <a:rPr lang="en-GB" dirty="0"/>
              <a:t>Joint venture by Geriatricians and Liaison Psychiatry for Older people’s (LPOP) team</a:t>
            </a:r>
          </a:p>
          <a:p>
            <a:endParaRPr lang="en-GB" dirty="0"/>
          </a:p>
          <a:p>
            <a:r>
              <a:rPr lang="en-GB" dirty="0"/>
              <a:t>LPOP team: Dr Radhika Oruganti , Dr </a:t>
            </a:r>
            <a:r>
              <a:rPr lang="en-GB" dirty="0" err="1"/>
              <a:t>Rugi</a:t>
            </a:r>
            <a:r>
              <a:rPr lang="en-GB" dirty="0"/>
              <a:t> Saeed, Stephanie James, Alana Fowler, Lana Garlick, Emma Murdoch, Jade, Katie, Emma Roberts </a:t>
            </a:r>
          </a:p>
          <a:p>
            <a:endParaRPr lang="en-GB" dirty="0"/>
          </a:p>
          <a:p>
            <a:r>
              <a:rPr lang="en-GB" dirty="0"/>
              <a:t>Geriatrics team: Dr Fernandez, Dr O’Mahony &amp; East 8 Staff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630" y="39231"/>
            <a:ext cx="2016369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6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86154"/>
            <a:ext cx="8760875" cy="1032486"/>
          </a:xfrm>
        </p:spPr>
        <p:txBody>
          <a:bodyPr/>
          <a:lstStyle/>
          <a:p>
            <a:r>
              <a:rPr lang="en-GB" dirty="0"/>
              <a:t>How we identified our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708" y="1371600"/>
            <a:ext cx="10515600" cy="5486400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sz="2100" dirty="0"/>
              <a:t>A short survey revealed that general medical staff feel they do not have enough training to manage dementia patients when they present with challenging behaviours</a:t>
            </a:r>
          </a:p>
          <a:p>
            <a:endParaRPr lang="en-GB" sz="2100" dirty="0"/>
          </a:p>
          <a:p>
            <a:r>
              <a:rPr lang="en-GB" sz="2100" dirty="0"/>
              <a:t>General ward staff were offered a list of topics - 6 topics chosen by ward staff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Behaviour charts – Right way of completing them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Care Plans – What should a care plan look like  &amp; Read About 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Wandering behaviour management strategies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Communication approaches ( meds compliance, engagement with therapies, redirection and management of unmet needs)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Natural waking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100" dirty="0">
                <a:solidFill>
                  <a:srgbClr val="0070C0"/>
                </a:solidFill>
              </a:rPr>
              <a:t>Identifying carers’ stress</a:t>
            </a:r>
          </a:p>
          <a:p>
            <a:pPr lvl="0"/>
            <a:endParaRPr lang="en-GB" sz="2100" dirty="0"/>
          </a:p>
          <a:p>
            <a:pPr lvl="0"/>
            <a:r>
              <a:rPr lang="en-GB" sz="2100" dirty="0"/>
              <a:t>LPOP presenters /trainers allocated</a:t>
            </a:r>
          </a:p>
          <a:p>
            <a:pPr lvl="0"/>
            <a:r>
              <a:rPr lang="en-GB" sz="2100" dirty="0"/>
              <a:t>Training offered in bite size 15min back to back sessions (30min for communication approaches )</a:t>
            </a:r>
          </a:p>
          <a:p>
            <a:pPr lvl="0"/>
            <a:r>
              <a:rPr lang="en-GB" sz="2100" dirty="0"/>
              <a:t>The time in between the sessions used for the taught interventions to be put into practice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54" y="39231"/>
            <a:ext cx="1699846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6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215" y="776510"/>
            <a:ext cx="8911687" cy="1280890"/>
          </a:xfrm>
        </p:spPr>
        <p:txBody>
          <a:bodyPr/>
          <a:lstStyle/>
          <a:p>
            <a:r>
              <a:rPr lang="en-GB" dirty="0"/>
              <a:t>List of topics given to ward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2215" y="1641231"/>
            <a:ext cx="9312397" cy="493541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Barbara’s Story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Behaviour charts – Right way of completing 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Care Plans – What should a care plan look like  &amp; Read About 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Mental Health Act and </a:t>
            </a:r>
            <a:r>
              <a:rPr lang="en-GB" dirty="0" err="1"/>
              <a:t>DoLS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Validation Therapy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How to manage resistance to personal care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Oral intake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Wandering behaviour management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Communication approaches ( meds compliance, engagement with therapies, redirection and management of unmet needs)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Natural waking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Purposeful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Pharmacological management of challenging behaviours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Identifying carers’ stress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LPOP RAID role and the mental health conditions that we can help with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538" y="39231"/>
            <a:ext cx="175846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3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change ideas did we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323" y="1629508"/>
            <a:ext cx="9359289" cy="44899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Enhance staff training in</a:t>
            </a:r>
          </a:p>
          <a:p>
            <a:pPr lvl="2"/>
            <a:r>
              <a:rPr lang="en-GB" dirty="0"/>
              <a:t>identification of triggers and approaches to manage challenging behaviours</a:t>
            </a:r>
          </a:p>
          <a:p>
            <a:pPr lvl="2"/>
            <a:r>
              <a:rPr lang="en-GB" dirty="0"/>
              <a:t>Improve completion of care plans</a:t>
            </a:r>
          </a:p>
          <a:p>
            <a:pPr lvl="2"/>
            <a:r>
              <a:rPr lang="en-GB" dirty="0"/>
              <a:t>Accurate completion of behaviour charts as an aid to identify triggers and approaches that help the patient</a:t>
            </a:r>
          </a:p>
          <a:p>
            <a:pPr lvl="2"/>
            <a:endParaRPr lang="en-GB" dirty="0"/>
          </a:p>
          <a:p>
            <a:r>
              <a:rPr lang="en-GB" dirty="0"/>
              <a:t>Engagement of senior ward staff- Consultants and Ward managers</a:t>
            </a:r>
          </a:p>
          <a:p>
            <a:r>
              <a:rPr lang="en-GB" dirty="0"/>
              <a:t>Ward staff keen to learn</a:t>
            </a:r>
          </a:p>
          <a:p>
            <a:r>
              <a:rPr lang="en-GB" dirty="0"/>
              <a:t>LPOP took training  to their door step</a:t>
            </a:r>
          </a:p>
          <a:p>
            <a:r>
              <a:rPr lang="en-GB" dirty="0"/>
              <a:t>Trainings sessions offered in bitesize </a:t>
            </a:r>
          </a:p>
          <a:p>
            <a:r>
              <a:rPr lang="en-GB" dirty="0"/>
              <a:t>Training topics chosen by ward staff</a:t>
            </a:r>
          </a:p>
          <a:p>
            <a:r>
              <a:rPr lang="en-GB" dirty="0"/>
              <a:t>LPOP - team work and flexibility</a:t>
            </a:r>
          </a:p>
          <a:p>
            <a:r>
              <a:rPr lang="en-GB" dirty="0"/>
              <a:t>LPOP HCSW presence on East 8 during these sessions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we measured our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3" y="1629508"/>
            <a:ext cx="9582027" cy="4337538"/>
          </a:xfrm>
        </p:spPr>
        <p:txBody>
          <a:bodyPr>
            <a:normAutofit/>
          </a:bodyPr>
          <a:lstStyle/>
          <a:p>
            <a:r>
              <a:rPr lang="en-GB" dirty="0"/>
              <a:t>LPOP met with Geriatrics team to discuss the training goals prior to the start of the programme</a:t>
            </a:r>
          </a:p>
          <a:p>
            <a:endParaRPr lang="en-GB" dirty="0"/>
          </a:p>
          <a:p>
            <a:r>
              <a:rPr lang="en-GB" dirty="0"/>
              <a:t>Pre and post training feedback for each teaching session was collected</a:t>
            </a:r>
          </a:p>
          <a:p>
            <a:endParaRPr lang="en-GB" dirty="0"/>
          </a:p>
          <a:p>
            <a:r>
              <a:rPr lang="en-GB" dirty="0"/>
              <a:t>Scrutiny of Case notes  for completed care plans, behaviour charts and ‘Read about me’ document – Pre and post training programme</a:t>
            </a:r>
          </a:p>
          <a:p>
            <a:endParaRPr lang="en-GB" dirty="0"/>
          </a:p>
          <a:p>
            <a:r>
              <a:rPr lang="en-GB" dirty="0"/>
              <a:t>Post programme meeting to seek  feedback about the training as well as the notable changes in patient care on the ward.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52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23" y="74428"/>
            <a:ext cx="7866185" cy="903768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Results- Staff feedback Pre and post training programme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436581"/>
              </p:ext>
            </p:extLst>
          </p:nvPr>
        </p:nvGraphicFramePr>
        <p:xfrm>
          <a:off x="104553" y="1128122"/>
          <a:ext cx="3946451" cy="3232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634150"/>
              </p:ext>
            </p:extLst>
          </p:nvPr>
        </p:nvGraphicFramePr>
        <p:xfrm>
          <a:off x="4134292" y="2517258"/>
          <a:ext cx="3905693" cy="288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680514"/>
              </p:ext>
            </p:extLst>
          </p:nvPr>
        </p:nvGraphicFramePr>
        <p:xfrm>
          <a:off x="8123273" y="3493477"/>
          <a:ext cx="3944679" cy="306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Individual teaching session feedback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038287"/>
              </p:ext>
            </p:extLst>
          </p:nvPr>
        </p:nvGraphicFramePr>
        <p:xfrm>
          <a:off x="6940062" y="3376246"/>
          <a:ext cx="5017475" cy="3259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7934545" y="2963485"/>
            <a:ext cx="3028507" cy="318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Carer stress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752063"/>
              </p:ext>
            </p:extLst>
          </p:nvPr>
        </p:nvGraphicFramePr>
        <p:xfrm>
          <a:off x="917947" y="1885506"/>
          <a:ext cx="5348177" cy="361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1905537" y="1558813"/>
            <a:ext cx="1998920" cy="297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 plans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9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158206"/>
              </p:ext>
            </p:extLst>
          </p:nvPr>
        </p:nvGraphicFramePr>
        <p:xfrm>
          <a:off x="611127" y="1225662"/>
          <a:ext cx="5883458" cy="382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638776" y="844062"/>
            <a:ext cx="3460761" cy="381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Completing Behaviour charts 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571278"/>
              </p:ext>
            </p:extLst>
          </p:nvPr>
        </p:nvGraphicFramePr>
        <p:xfrm>
          <a:off x="6822831" y="3046797"/>
          <a:ext cx="5036016" cy="3571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311389" y="2250012"/>
            <a:ext cx="2860704" cy="451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Wandering behaviours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" y="0"/>
            <a:ext cx="2428802" cy="624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708" y="39230"/>
            <a:ext cx="1723292" cy="58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173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443</TotalTime>
  <Words>599</Words>
  <Application>Microsoft Office PowerPoint</Application>
  <PresentationFormat>Widescreen</PresentationFormat>
  <Paragraphs>100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Wisp</vt:lpstr>
      <vt:lpstr>‘Bite size teaching’ to improve dementia care on general wards</vt:lpstr>
      <vt:lpstr>Who was in our team? </vt:lpstr>
      <vt:lpstr>How we identified our problem</vt:lpstr>
      <vt:lpstr>List of topics given to ward staff</vt:lpstr>
      <vt:lpstr>What change ideas did we apply?</vt:lpstr>
      <vt:lpstr>How we measured our change</vt:lpstr>
      <vt:lpstr>Results- Staff feedback Pre and post training programme </vt:lpstr>
      <vt:lpstr>Individual teaching session feedback</vt:lpstr>
      <vt:lpstr>PowerPoint Presentation</vt:lpstr>
      <vt:lpstr>PowerPoint Presentation</vt:lpstr>
      <vt:lpstr>Best outcomes</vt:lpstr>
      <vt:lpstr>Where are we now and what are our future plans?</vt:lpstr>
      <vt:lpstr>Any Questions </vt:lpstr>
    </vt:vector>
  </TitlesOfParts>
  <Company>C&amp;VUHB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‘Bite size teaching’ to improve dementia care on general wards</dc:title>
  <dc:creator>Radhika Oruganti (Cardiff and Vale UHB - Mhsop Liaison Psychiatry)</dc:creator>
  <cp:lastModifiedBy>Chloe Hood</cp:lastModifiedBy>
  <cp:revision>21</cp:revision>
  <dcterms:created xsi:type="dcterms:W3CDTF">2019-08-21T14:24:06Z</dcterms:created>
  <dcterms:modified xsi:type="dcterms:W3CDTF">2019-09-10T12:38:28Z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238a98-5de3-4afa-b492-e6339810853c_Enabled">
    <vt:lpwstr>True</vt:lpwstr>
  </property>
  <property fmtid="{D5CDD505-2E9C-101B-9397-08002B2CF9AE}" pid="3" name="MSIP_Label_bd238a98-5de3-4afa-b492-e6339810853c_SiteId">
    <vt:lpwstr>75aac48a-29ab-4230-adac-69d3e7ed3e77</vt:lpwstr>
  </property>
  <property fmtid="{D5CDD505-2E9C-101B-9397-08002B2CF9AE}" pid="4" name="MSIP_Label_bd238a98-5de3-4afa-b492-e6339810853c_Owner">
    <vt:lpwstr>Chloe.Hood@rcpsych.ac.uk</vt:lpwstr>
  </property>
  <property fmtid="{D5CDD505-2E9C-101B-9397-08002B2CF9AE}" pid="5" name="MSIP_Label_bd238a98-5de3-4afa-b492-e6339810853c_SetDate">
    <vt:lpwstr>2019-09-10T12:37:34.5992208Z</vt:lpwstr>
  </property>
  <property fmtid="{D5CDD505-2E9C-101B-9397-08002B2CF9AE}" pid="6" name="MSIP_Label_bd238a98-5de3-4afa-b492-e6339810853c_Name">
    <vt:lpwstr>General</vt:lpwstr>
  </property>
  <property fmtid="{D5CDD505-2E9C-101B-9397-08002B2CF9AE}" pid="7" name="MSIP_Label_bd238a98-5de3-4afa-b492-e6339810853c_Application">
    <vt:lpwstr>Microsoft Azure Information Protection</vt:lpwstr>
  </property>
  <property fmtid="{D5CDD505-2E9C-101B-9397-08002B2CF9AE}" pid="8" name="MSIP_Label_bd238a98-5de3-4afa-b492-e6339810853c_Extended_MSFT_Method">
    <vt:lpwstr>Automatic</vt:lpwstr>
  </property>
  <property fmtid="{D5CDD505-2E9C-101B-9397-08002B2CF9AE}" pid="9" name="Sensitivity">
    <vt:lpwstr>General</vt:lpwstr>
  </property>
</Properties>
</file>