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7" r:id="rId2"/>
    <p:sldId id="273" r:id="rId3"/>
    <p:sldId id="274" r:id="rId4"/>
    <p:sldId id="275" r:id="rId5"/>
    <p:sldId id="276" r:id="rId6"/>
    <p:sldId id="277" r:id="rId7"/>
    <p:sldId id="279" r:id="rId8"/>
    <p:sldId id="272" r:id="rId9"/>
    <p:sldId id="280" r:id="rId1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570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EC9BA-E750-4241-B7C3-71A85CD01569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E1169-99A0-4E9D-B0AB-1A9D6872E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64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46A10-5359-43FD-B2BB-B58B26399093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DAFF3-2C3F-4B74-A186-8D92C8F122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061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86855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FF0000"/>
              </a:solidFill>
            </a:endParaRPr>
          </a:p>
          <a:p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2E92C-2EE6-4896-AA2D-3A0729EBA662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979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2533" y="4891311"/>
            <a:ext cx="5438140" cy="446698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2E92C-2EE6-4896-AA2D-3A0729EBA662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382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856678"/>
          </a:xfrm>
        </p:spPr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2E92C-2EE6-4896-AA2D-3A0729EBA662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382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2E92C-2EE6-4896-AA2D-3A0729EBA662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382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4541" y="4747295"/>
            <a:ext cx="5438140" cy="4466987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2E92C-2EE6-4896-AA2D-3A0729EBA662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382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2E92C-2EE6-4896-AA2D-3A0729EBA662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382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2713" y="714375"/>
            <a:ext cx="3921125" cy="2941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2533" y="3955207"/>
            <a:ext cx="5438140" cy="4466987"/>
          </a:xfrm>
        </p:spPr>
        <p:txBody>
          <a:bodyPr/>
          <a:lstStyle/>
          <a:p>
            <a:pPr lv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2E92C-2EE6-4896-AA2D-3A0729EBA662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382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2E92C-2EE6-4896-AA2D-3A0729EBA662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382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2E92C-2EE6-4896-AA2D-3A0729EBA66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430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4C1DD7D-8924-404D-8758-CC0E6A2F8EA7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D12C538-2570-4C40-BA14-9AC44AC39ADD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DD7D-8924-404D-8758-CC0E6A2F8EA7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C538-2570-4C40-BA14-9AC44AC39A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DD7D-8924-404D-8758-CC0E6A2F8EA7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C538-2570-4C40-BA14-9AC44AC39A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4C1DD7D-8924-404D-8758-CC0E6A2F8EA7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D12C538-2570-4C40-BA14-9AC44AC39AD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4C1DD7D-8924-404D-8758-CC0E6A2F8EA7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D12C538-2570-4C40-BA14-9AC44AC39ADD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DD7D-8924-404D-8758-CC0E6A2F8EA7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C538-2570-4C40-BA14-9AC44AC39AD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DD7D-8924-404D-8758-CC0E6A2F8EA7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C538-2570-4C40-BA14-9AC44AC39AD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C1DD7D-8924-404D-8758-CC0E6A2F8EA7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D12C538-2570-4C40-BA14-9AC44AC39AD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DD7D-8924-404D-8758-CC0E6A2F8EA7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C538-2570-4C40-BA14-9AC44AC39A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4C1DD7D-8924-404D-8758-CC0E6A2F8EA7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D12C538-2570-4C40-BA14-9AC44AC39ADD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C1DD7D-8924-404D-8758-CC0E6A2F8EA7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D12C538-2570-4C40-BA14-9AC44AC39ADD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4C1DD7D-8924-404D-8758-CC0E6A2F8EA7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D12C538-2570-4C40-BA14-9AC44AC39AD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www.youtube.com/watch?v=4kEvhkzH27w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3728" y="1628800"/>
            <a:ext cx="6172200" cy="2470426"/>
          </a:xfrm>
        </p:spPr>
        <p:txBody>
          <a:bodyPr>
            <a:normAutofit/>
          </a:bodyPr>
          <a:lstStyle/>
          <a:p>
            <a:pPr lvl="0" algn="ctr">
              <a:spcBef>
                <a:spcPts val="600"/>
              </a:spcBef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1800" cap="none" dirty="0">
                <a:solidFill>
                  <a:srgbClr val="575F6D"/>
                </a:solidFill>
                <a:ea typeface="+mn-ea"/>
                <a:cs typeface="+mn-cs"/>
              </a:rPr>
              <a:t/>
            </a:r>
            <a:br>
              <a:rPr lang="en-GB" sz="1800" cap="none" dirty="0">
                <a:solidFill>
                  <a:srgbClr val="575F6D"/>
                </a:solidFill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760" y="4869160"/>
            <a:ext cx="6172200" cy="1371600"/>
          </a:xfrm>
        </p:spPr>
        <p:txBody>
          <a:bodyPr>
            <a:normAutofit/>
          </a:bodyPr>
          <a:lstStyle/>
          <a:p>
            <a:r>
              <a:rPr lang="en-GB" sz="1600" dirty="0" smtClean="0"/>
              <a:t>Julie Willoughby</a:t>
            </a:r>
          </a:p>
          <a:p>
            <a:r>
              <a:rPr lang="en-GB" sz="1600" dirty="0" smtClean="0"/>
              <a:t>Consultant Nurse – Dementia Services</a:t>
            </a:r>
          </a:p>
          <a:p>
            <a:r>
              <a:rPr lang="en-GB" sz="1600" dirty="0" smtClean="0"/>
              <a:t>Mobile: 07770800959</a:t>
            </a:r>
          </a:p>
          <a:p>
            <a:r>
              <a:rPr lang="en-GB" sz="1600" dirty="0" smtClean="0"/>
              <a:t>Email: j.willoughby@nhs.net</a:t>
            </a:r>
            <a:endParaRPr lang="en-GB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19335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40290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1902839"/>
            <a:ext cx="3514303" cy="207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50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Team….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7632848" cy="4873752"/>
          </a:xfrm>
        </p:spPr>
        <p:txBody>
          <a:bodyPr>
            <a:normAutofit/>
          </a:bodyPr>
          <a:lstStyle/>
          <a:p>
            <a:endParaRPr lang="en-GB" sz="1600" dirty="0"/>
          </a:p>
          <a:p>
            <a:pPr lvl="0"/>
            <a:endParaRPr lang="en-GB" sz="1600" dirty="0" smtClean="0"/>
          </a:p>
          <a:p>
            <a:pPr lvl="0"/>
            <a:endParaRPr lang="en-GB" sz="16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3823"/>
            <a:ext cx="19335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4322"/>
            <a:ext cx="40290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5256584" cy="4222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45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Problem….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2348880"/>
            <a:ext cx="7632848" cy="403244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GB" sz="1600" dirty="0" smtClean="0"/>
              <a:t>Evidence from research and clinical practice reveals </a:t>
            </a:r>
            <a:r>
              <a:rPr lang="en-GB" sz="1600" dirty="0"/>
              <a:t>that </a:t>
            </a:r>
            <a:r>
              <a:rPr lang="en-GB" sz="1600" dirty="0" smtClean="0"/>
              <a:t>pain </a:t>
            </a:r>
            <a:r>
              <a:rPr lang="en-GB" sz="1600" dirty="0"/>
              <a:t>is often under recognised and under treated in people with </a:t>
            </a:r>
            <a:r>
              <a:rPr lang="en-GB" sz="1600" dirty="0" smtClean="0"/>
              <a:t>dementia.</a:t>
            </a:r>
          </a:p>
          <a:p>
            <a:pPr marL="0" lvl="0" indent="0">
              <a:buNone/>
            </a:pPr>
            <a:endParaRPr lang="en-GB" sz="1600" dirty="0"/>
          </a:p>
          <a:p>
            <a:pPr marL="0" lvl="0" indent="0" algn="ctr">
              <a:buNone/>
            </a:pPr>
            <a:r>
              <a:rPr lang="en-GB" sz="3000" b="1" cap="small" dirty="0" smtClean="0">
                <a:solidFill>
                  <a:srgbClr val="575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Aims….</a:t>
            </a:r>
          </a:p>
          <a:p>
            <a:pPr marL="0" lvl="0" indent="0" algn="ctr">
              <a:buClr>
                <a:srgbClr val="FE8637"/>
              </a:buClr>
              <a:buNone/>
            </a:pPr>
            <a:r>
              <a:rPr lang="en-GB" sz="1600" dirty="0" smtClean="0">
                <a:solidFill>
                  <a:prstClr val="black"/>
                </a:solidFill>
              </a:rPr>
              <a:t>Raise awareness and understanding amongst staff in relation to pain in dementia care.</a:t>
            </a:r>
          </a:p>
          <a:p>
            <a:pPr marL="0" lvl="0" indent="0" algn="ctr">
              <a:buClr>
                <a:srgbClr val="FE8637"/>
              </a:buClr>
              <a:buNone/>
            </a:pPr>
            <a:endParaRPr lang="en-GB" sz="1600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FE8637"/>
              </a:buClr>
              <a:buNone/>
            </a:pPr>
            <a:r>
              <a:rPr lang="en-GB" sz="1600" dirty="0" smtClean="0">
                <a:solidFill>
                  <a:prstClr val="black"/>
                </a:solidFill>
              </a:rPr>
              <a:t>Reduce unnecessary discomfort and distress for patients with dementia. </a:t>
            </a:r>
            <a:endParaRPr lang="en-GB" sz="16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en-GB" sz="3000" b="1" cap="small" dirty="0" smtClean="0">
              <a:solidFill>
                <a:srgbClr val="575F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lvl="0" indent="0" algn="ctr">
              <a:buNone/>
            </a:pPr>
            <a:endParaRPr lang="en-GB" sz="16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3823"/>
            <a:ext cx="19335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4322"/>
            <a:ext cx="40290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23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3823"/>
            <a:ext cx="19335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4322"/>
            <a:ext cx="40290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617" y="812947"/>
            <a:ext cx="1800200" cy="1062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02" y="1988840"/>
            <a:ext cx="6132230" cy="4454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57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824" y="431948"/>
            <a:ext cx="7467600" cy="1143000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575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Raising </a:t>
            </a:r>
            <a:r>
              <a:rPr lang="en-GB" b="1" dirty="0" smtClean="0">
                <a:solidFill>
                  <a:srgbClr val="575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Awareness….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3823"/>
            <a:ext cx="19335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4322"/>
            <a:ext cx="40290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3826">
            <a:off x="484261" y="1880398"/>
            <a:ext cx="1351854" cy="1795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1086">
            <a:off x="6694117" y="1732224"/>
            <a:ext cx="1746556" cy="2468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6933">
            <a:off x="508390" y="4631865"/>
            <a:ext cx="2310009" cy="1854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2776">
            <a:off x="3669476" y="4653658"/>
            <a:ext cx="1256977" cy="1944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8411">
            <a:off x="5505305" y="4712511"/>
            <a:ext cx="2367865" cy="1826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550">
            <a:off x="4399402" y="1662389"/>
            <a:ext cx="1945160" cy="2754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9574">
            <a:off x="2337290" y="1688906"/>
            <a:ext cx="1895933" cy="2679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39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39" y="1957541"/>
            <a:ext cx="8280921" cy="4873752"/>
          </a:xfrm>
        </p:spPr>
        <p:txBody>
          <a:bodyPr>
            <a:normAutofit/>
          </a:bodyPr>
          <a:lstStyle/>
          <a:p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3823"/>
            <a:ext cx="19335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4322"/>
            <a:ext cx="40290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670" y="4509120"/>
            <a:ext cx="6571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www.youtube.com/watch?v=4kEvhkzH27w</a:t>
            </a:r>
            <a:endParaRPr lang="en-GB" dirty="0" smtClean="0"/>
          </a:p>
          <a:p>
            <a:pPr algn="ctr"/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100915" cy="2233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68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Results….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3823"/>
            <a:ext cx="19335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4322"/>
            <a:ext cx="40290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2348880"/>
            <a:ext cx="7467600" cy="4341096"/>
          </a:xfrm>
        </p:spPr>
        <p:txBody>
          <a:bodyPr/>
          <a:lstStyle/>
          <a:p>
            <a:r>
              <a:rPr lang="en-GB" dirty="0" smtClean="0"/>
              <a:t>Positive feedback locally and nationally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Case Studies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24">
            <a:off x="6579151" y="1609844"/>
            <a:ext cx="1968271" cy="27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594545"/>
            <a:ext cx="2814957" cy="1471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441">
            <a:off x="6012161" y="4677763"/>
            <a:ext cx="1698005" cy="1588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8212">
            <a:off x="674370" y="4669237"/>
            <a:ext cx="1584176" cy="1591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81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319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Next?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8064896" cy="4873752"/>
          </a:xfrm>
        </p:spPr>
        <p:txBody>
          <a:bodyPr>
            <a:normAutofit/>
          </a:bodyPr>
          <a:lstStyle/>
          <a:p>
            <a:r>
              <a:rPr lang="en-GB" sz="1800" dirty="0" smtClean="0"/>
              <a:t>Quantitative evaluation of effect in clinical practice</a:t>
            </a:r>
          </a:p>
          <a:p>
            <a:pPr marL="0" indent="0">
              <a:buNone/>
            </a:pPr>
            <a:endParaRPr lang="en-GB" sz="1800" dirty="0" smtClean="0"/>
          </a:p>
          <a:p>
            <a:r>
              <a:rPr lang="en-GB" sz="1800" dirty="0" smtClean="0"/>
              <a:t>Further qualitative evidence of positive outcomes</a:t>
            </a:r>
          </a:p>
          <a:p>
            <a:endParaRPr lang="en-GB" sz="1800" dirty="0"/>
          </a:p>
          <a:p>
            <a:r>
              <a:rPr lang="en-GB" sz="1800" dirty="0" smtClean="0"/>
              <a:t>Continue to advocate the approach through clinical practice</a:t>
            </a:r>
          </a:p>
          <a:p>
            <a:endParaRPr lang="en-GB" sz="1800" dirty="0" smtClean="0"/>
          </a:p>
          <a:p>
            <a:r>
              <a:rPr lang="en-GB" sz="1800" dirty="0" smtClean="0"/>
              <a:t>Continue to include the approach </a:t>
            </a:r>
            <a:r>
              <a:rPr lang="en-GB" sz="1800" dirty="0"/>
              <a:t>in Dementia Training </a:t>
            </a:r>
            <a:r>
              <a:rPr lang="en-GB" sz="1800" dirty="0" smtClean="0"/>
              <a:t>Programmes</a:t>
            </a:r>
          </a:p>
          <a:p>
            <a:pPr marL="0" indent="0">
              <a:buNone/>
            </a:pPr>
            <a:endParaRPr lang="en-GB" sz="1800" dirty="0" smtClean="0"/>
          </a:p>
          <a:p>
            <a:r>
              <a:rPr lang="en-GB" sz="1800" dirty="0" smtClean="0"/>
              <a:t>Development of a package for family &amp; informal carers</a:t>
            </a:r>
          </a:p>
          <a:p>
            <a:endParaRPr lang="en-GB" sz="1800" dirty="0" smtClean="0"/>
          </a:p>
          <a:p>
            <a:r>
              <a:rPr lang="en-GB" sz="1800" dirty="0" smtClean="0"/>
              <a:t>Development of ‘Dementia Friendly’ Prescribing Guidance</a:t>
            </a:r>
          </a:p>
          <a:p>
            <a:endParaRPr lang="en-GB" sz="1800" dirty="0"/>
          </a:p>
          <a:p>
            <a:r>
              <a:rPr lang="en-GB" sz="1800" dirty="0" smtClean="0"/>
              <a:t>Promote the approach locally and nationally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3823"/>
            <a:ext cx="19335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4322"/>
            <a:ext cx="40290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54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“Thank you for listening”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3140968"/>
            <a:ext cx="7467600" cy="3549008"/>
          </a:xfrm>
        </p:spPr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 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uestions?</a:t>
            </a:r>
            <a:endParaRPr lang="en-GB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3823"/>
            <a:ext cx="19335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4322"/>
            <a:ext cx="40290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92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1242</TotalTime>
  <Words>155</Words>
  <Application>Microsoft Office PowerPoint</Application>
  <PresentationFormat>On-screen Show (4:3)</PresentationFormat>
  <Paragraphs>47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Oriel</vt:lpstr>
      <vt:lpstr>   </vt:lpstr>
      <vt:lpstr>Our Team….</vt:lpstr>
      <vt:lpstr>The Problem….</vt:lpstr>
      <vt:lpstr>PowerPoint Presentation</vt:lpstr>
      <vt:lpstr>Raising Awareness….</vt:lpstr>
      <vt:lpstr>PowerPoint Presentation</vt:lpstr>
      <vt:lpstr>Results….</vt:lpstr>
      <vt:lpstr>What Next?</vt:lpstr>
      <vt:lpstr>“Thank you for listening”</vt:lpstr>
    </vt:vector>
  </TitlesOfParts>
  <Company>Royal Wolverhampton Hospital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Evidence to Inform Practice</dc:title>
  <dc:creator>Willoughby Julie</dc:creator>
  <cp:lastModifiedBy>Willoughby Julie</cp:lastModifiedBy>
  <cp:revision>66</cp:revision>
  <cp:lastPrinted>2018-10-09T14:59:26Z</cp:lastPrinted>
  <dcterms:created xsi:type="dcterms:W3CDTF">2018-10-01T08:02:12Z</dcterms:created>
  <dcterms:modified xsi:type="dcterms:W3CDTF">2019-09-13T14:36:43Z</dcterms:modified>
</cp:coreProperties>
</file>