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6" r:id="rId6"/>
    <p:sldMasterId id="2147483688" r:id="rId7"/>
  </p:sldMasterIdLst>
  <p:notesMasterIdLst>
    <p:notesMasterId r:id="rId60"/>
  </p:notesMasterIdLst>
  <p:sldIdLst>
    <p:sldId id="1304" r:id="rId8"/>
    <p:sldId id="1306" r:id="rId9"/>
    <p:sldId id="257" r:id="rId10"/>
    <p:sldId id="256" r:id="rId11"/>
    <p:sldId id="1307" r:id="rId12"/>
    <p:sldId id="258" r:id="rId13"/>
    <p:sldId id="259" r:id="rId14"/>
    <p:sldId id="264" r:id="rId15"/>
    <p:sldId id="265" r:id="rId16"/>
    <p:sldId id="266" r:id="rId17"/>
    <p:sldId id="261" r:id="rId18"/>
    <p:sldId id="260" r:id="rId19"/>
    <p:sldId id="262" r:id="rId20"/>
    <p:sldId id="263" r:id="rId21"/>
    <p:sldId id="1308" r:id="rId22"/>
    <p:sldId id="1309" r:id="rId23"/>
    <p:sldId id="1310" r:id="rId24"/>
    <p:sldId id="1311" r:id="rId25"/>
    <p:sldId id="1312" r:id="rId26"/>
    <p:sldId id="1313" r:id="rId27"/>
    <p:sldId id="1314" r:id="rId28"/>
    <p:sldId id="1315" r:id="rId29"/>
    <p:sldId id="1316" r:id="rId30"/>
    <p:sldId id="1317" r:id="rId31"/>
    <p:sldId id="1318" r:id="rId32"/>
    <p:sldId id="1319" r:id="rId33"/>
    <p:sldId id="1320" r:id="rId34"/>
    <p:sldId id="1321" r:id="rId35"/>
    <p:sldId id="1322" r:id="rId36"/>
    <p:sldId id="1323" r:id="rId37"/>
    <p:sldId id="1324" r:id="rId38"/>
    <p:sldId id="1325" r:id="rId39"/>
    <p:sldId id="1326" r:id="rId40"/>
    <p:sldId id="1327" r:id="rId41"/>
    <p:sldId id="1328" r:id="rId42"/>
    <p:sldId id="1329" r:id="rId43"/>
    <p:sldId id="1334" r:id="rId44"/>
    <p:sldId id="1202" r:id="rId45"/>
    <p:sldId id="354" r:id="rId46"/>
    <p:sldId id="1159" r:id="rId47"/>
    <p:sldId id="1115" r:id="rId48"/>
    <p:sldId id="1226" r:id="rId49"/>
    <p:sldId id="575" r:id="rId50"/>
    <p:sldId id="1301" r:id="rId51"/>
    <p:sldId id="1330" r:id="rId52"/>
    <p:sldId id="1331" r:id="rId53"/>
    <p:sldId id="453" r:id="rId54"/>
    <p:sldId id="1332" r:id="rId55"/>
    <p:sldId id="1199" r:id="rId56"/>
    <p:sldId id="1234" r:id="rId57"/>
    <p:sldId id="1182" r:id="rId58"/>
    <p:sldId id="133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oleObject" Target="file:///\\WAVY-FP02\shared\PATH\PATH%20Leadership%20Team\KPIs%20&amp;%20Performance\Team%20level%20monthly%20KPI%20performance%20tracker%20June%202023%20onward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Family Intervention take up %s &amp; FI waiting list %s
</a:t>
            </a:r>
            <a:r>
              <a:rPr lang="en-US" sz="1200"/>
              <a:t>Both are a % of total team caseload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401134914001666E-2"/>
          <c:y val="0.15557178565167964"/>
          <c:w val="0.86265971641812933"/>
          <c:h val="0.66511856005037007"/>
        </c:manualLayout>
      </c:layout>
      <c:lineChart>
        <c:grouping val="standard"/>
        <c:varyColors val="0"/>
        <c:ser>
          <c:idx val="10"/>
          <c:order val="14"/>
          <c:tx>
            <c:strRef>
              <c:f>'Combined teams % for graphs'!$A$16</c:f>
              <c:strCache>
                <c:ptCount val="1"/>
                <c:pt idx="0">
                  <c:v>FI Take up E&amp;N</c:v>
                </c:pt>
              </c:strCache>
            </c:strRef>
          </c:tx>
          <c:spPr>
            <a:ln w="28575" cap="rnd">
              <a:solidFill>
                <a:schemeClr val="accent4"/>
              </a:solid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1"/>
              <c:layout>
                <c:manualLayout>
                  <c:x val="-3.3146672038606468E-17"/>
                  <c:y val="3.8186496232616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E1-4516-8518-CEC217F07EF1}"/>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 teams % for graphs'!$B$1:$N$1</c:f>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f>'Combined teams % for graphs'!$B$16:$N$16</c:f>
              <c:numCache>
                <c:formatCode>0.00%</c:formatCode>
                <c:ptCount val="13"/>
                <c:pt idx="0">
                  <c:v>8.1000000000000003E-2</c:v>
                </c:pt>
                <c:pt idx="1">
                  <c:v>6.2E-2</c:v>
                </c:pt>
                <c:pt idx="2">
                  <c:v>6.6000000000000003E-2</c:v>
                </c:pt>
                <c:pt idx="3">
                  <c:v>6.5000000000000002E-2</c:v>
                </c:pt>
                <c:pt idx="4">
                  <c:v>6.8000000000000005E-2</c:v>
                </c:pt>
                <c:pt idx="5">
                  <c:v>6.9000000000000006E-2</c:v>
                </c:pt>
                <c:pt idx="6">
                  <c:v>7.1999999999999995E-2</c:v>
                </c:pt>
                <c:pt idx="7">
                  <c:v>7.2999999999999995E-2</c:v>
                </c:pt>
                <c:pt idx="8">
                  <c:v>7.2999999999999995E-2</c:v>
                </c:pt>
                <c:pt idx="9">
                  <c:v>7.2000000000000008E-2</c:v>
                </c:pt>
                <c:pt idx="10">
                  <c:v>7.2000000000000008E-2</c:v>
                </c:pt>
                <c:pt idx="11">
                  <c:v>7.4999999999999997E-2</c:v>
                </c:pt>
                <c:pt idx="12">
                  <c:v>7.400000000000001E-2</c:v>
                </c:pt>
              </c:numCache>
            </c:numRef>
          </c:val>
          <c:smooth val="0"/>
          <c:extLst>
            <c:ext xmlns:c16="http://schemas.microsoft.com/office/drawing/2014/chart" uri="{C3380CC4-5D6E-409C-BE32-E72D297353CC}">
              <c16:uniqueId val="{00000001-12E1-4516-8518-CEC217F07EF1}"/>
            </c:ext>
          </c:extLst>
        </c:ser>
        <c:ser>
          <c:idx val="11"/>
          <c:order val="15"/>
          <c:tx>
            <c:strRef>
              <c:f>'Combined teams % for graphs'!$A$17</c:f>
              <c:strCache>
                <c:ptCount val="1"/>
                <c:pt idx="0">
                  <c:v>FI Take up West</c:v>
                </c:pt>
              </c:strCache>
            </c:strRef>
          </c:tx>
          <c:spPr>
            <a:ln w="28575" cap="rnd">
              <a:solidFill>
                <a:srgbClr val="00B0F0"/>
              </a:solidFill>
              <a:round/>
            </a:ln>
            <a:effectLst/>
          </c:spPr>
          <c:marker>
            <c:symbol val="circle"/>
            <c:size val="5"/>
            <c:spPr>
              <a:solidFill>
                <a:schemeClr val="accent6">
                  <a:lumMod val="60000"/>
                </a:schemeClr>
              </a:solidFill>
              <a:ln w="9525">
                <a:solidFill>
                  <a:srgbClr val="00B0F0"/>
                </a:solidFill>
              </a:ln>
              <a:effectLst/>
            </c:spPr>
          </c:marker>
          <c:dLbls>
            <c:dLbl>
              <c:idx val="2"/>
              <c:layout>
                <c:manualLayout>
                  <c:x val="-1.8621973929236499E-3"/>
                  <c:y val="-7.63729695013280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E1-4516-8518-CEC217F07EF1}"/>
                </c:ext>
              </c:extLst>
            </c:dLbl>
            <c:dLbl>
              <c:idx val="6"/>
              <c:layout>
                <c:manualLayout>
                  <c:x val="0"/>
                  <c:y val="-2.6730539325464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E1-4516-8518-CEC217F07EF1}"/>
                </c:ext>
              </c:extLst>
            </c:dLbl>
            <c:dLbl>
              <c:idx val="7"/>
              <c:layout>
                <c:manualLayout>
                  <c:x val="-3.7243947858472998E-3"/>
                  <c:y val="-3.4367836275597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E1-4516-8518-CEC217F07EF1}"/>
                </c:ext>
              </c:extLst>
            </c:dLbl>
            <c:dLbl>
              <c:idx val="8"/>
              <c:layout>
                <c:manualLayout>
                  <c:x val="-3.7243947858472998E-3"/>
                  <c:y val="-2.6730539325464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E1-4516-8518-CEC217F07EF1}"/>
                </c:ext>
              </c:extLst>
            </c:dLbl>
            <c:dLbl>
              <c:idx val="9"/>
              <c:layout>
                <c:manualLayout>
                  <c:x val="3.7243947858471632E-3"/>
                  <c:y val="-3.4367846609354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E1-4516-8518-CEC217F07EF1}"/>
                </c:ext>
              </c:extLst>
            </c:dLbl>
            <c:dLbl>
              <c:idx val="10"/>
              <c:layout>
                <c:manualLayout>
                  <c:x val="0"/>
                  <c:y val="-3.8186496232616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E1-4516-8518-CEC217F07EF1}"/>
                </c:ext>
              </c:extLst>
            </c:dLbl>
            <c:dLbl>
              <c:idx val="11"/>
              <c:layout>
                <c:manualLayout>
                  <c:x val="-1.3655956459999099E-16"/>
                  <c:y val="-4.2005145855878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E1-4516-8518-CEC217F07EF1}"/>
                </c:ext>
              </c:extLst>
            </c:dLbl>
            <c:dLbl>
              <c:idx val="12"/>
              <c:layout>
                <c:manualLayout>
                  <c:x val="-1.3655956459999099E-16"/>
                  <c:y val="-4.200514585587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E1-4516-8518-CEC217F07EF1}"/>
                </c:ext>
              </c:extLst>
            </c:dLbl>
            <c:spPr>
              <a:solidFill>
                <a:srgbClr val="00B0F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'Combined teams % for graphs'!$B$1:$N$1</c:f>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f>'Combined teams % for graphs'!$B$17:$N$17</c:f>
              <c:numCache>
                <c:formatCode>0.00%</c:formatCode>
                <c:ptCount val="13"/>
                <c:pt idx="0">
                  <c:v>0.10299999999999999</c:v>
                </c:pt>
                <c:pt idx="1">
                  <c:v>8.4000000000000005E-2</c:v>
                </c:pt>
                <c:pt idx="2">
                  <c:v>8.5999999999999993E-2</c:v>
                </c:pt>
                <c:pt idx="3">
                  <c:v>8.8999999999999996E-2</c:v>
                </c:pt>
                <c:pt idx="4">
                  <c:v>0.09</c:v>
                </c:pt>
                <c:pt idx="5">
                  <c:v>9.0999999999999998E-2</c:v>
                </c:pt>
                <c:pt idx="6">
                  <c:v>8.7999999999999995E-2</c:v>
                </c:pt>
                <c:pt idx="7">
                  <c:v>8.2000000000000003E-2</c:v>
                </c:pt>
                <c:pt idx="8">
                  <c:v>8.6999999999999994E-2</c:v>
                </c:pt>
                <c:pt idx="9">
                  <c:v>9.0999999999999998E-2</c:v>
                </c:pt>
                <c:pt idx="10">
                  <c:v>8.4000000000000005E-2</c:v>
                </c:pt>
                <c:pt idx="11">
                  <c:v>8.1000000000000003E-2</c:v>
                </c:pt>
                <c:pt idx="12">
                  <c:v>7.9000000000000001E-2</c:v>
                </c:pt>
              </c:numCache>
            </c:numRef>
          </c:val>
          <c:smooth val="0"/>
          <c:extLst>
            <c:ext xmlns:c16="http://schemas.microsoft.com/office/drawing/2014/chart" uri="{C3380CC4-5D6E-409C-BE32-E72D297353CC}">
              <c16:uniqueId val="{0000000A-12E1-4516-8518-CEC217F07EF1}"/>
            </c:ext>
          </c:extLst>
        </c:ser>
        <c:ser>
          <c:idx val="12"/>
          <c:order val="16"/>
          <c:tx>
            <c:strRef>
              <c:f>'Combined teams % for graphs'!$A$18</c:f>
              <c:strCache>
                <c:ptCount val="1"/>
                <c:pt idx="0">
                  <c:v>FI waiting list E&amp;N</c:v>
                </c:pt>
              </c:strCache>
            </c:strRef>
          </c:tx>
          <c:spPr>
            <a:ln w="28575" cap="rnd">
              <a:solidFill>
                <a:srgbClr val="C00000"/>
              </a:solidFill>
              <a:round/>
            </a:ln>
            <a:effectLst/>
          </c:spPr>
          <c:marker>
            <c:symbol val="circle"/>
            <c:size val="5"/>
            <c:spPr>
              <a:solidFill>
                <a:schemeClr val="accent1">
                  <a:lumMod val="80000"/>
                  <a:lumOff val="20000"/>
                </a:schemeClr>
              </a:solidFill>
              <a:ln w="9525">
                <a:solidFill>
                  <a:srgbClr val="C00000"/>
                </a:solidFill>
              </a:ln>
              <a:effectLst/>
            </c:spPr>
          </c:marker>
          <c:dLbls>
            <c:dLbl>
              <c:idx val="6"/>
              <c:layout>
                <c:manualLayout>
                  <c:x val="0"/>
                  <c:y val="-1.527459390026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E1-4516-8518-CEC217F07EF1}"/>
                </c:ext>
              </c:extLst>
            </c:dLbl>
            <c:dLbl>
              <c:idx val="7"/>
              <c:layout>
                <c:manualLayout>
                  <c:x val="-1.8621973929236499E-3"/>
                  <c:y val="-2.2911890850397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E1-4516-8518-CEC217F07EF1}"/>
                </c:ext>
              </c:extLst>
            </c:dLbl>
            <c:dLbl>
              <c:idx val="8"/>
              <c:layout>
                <c:manualLayout>
                  <c:x val="-1.8621973929236499E-3"/>
                  <c:y val="4.5823781700795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E1-4516-8518-CEC217F07EF1}"/>
                </c:ext>
              </c:extLst>
            </c:dLbl>
            <c:dLbl>
              <c:idx val="9"/>
              <c:layout>
                <c:manualLayout>
                  <c:x val="0"/>
                  <c:y val="3.4367836275596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E1-4516-8518-CEC217F07EF1}"/>
                </c:ext>
              </c:extLst>
            </c:dLbl>
            <c:dLbl>
              <c:idx val="10"/>
              <c:layout>
                <c:manualLayout>
                  <c:x val="-9.31098696461825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E1-4516-8518-CEC217F07EF1}"/>
                </c:ext>
              </c:extLst>
            </c:dLbl>
            <c:dLbl>
              <c:idx val="11"/>
              <c:layout>
                <c:manualLayout>
                  <c:x val="-1.0848127075131395E-2"/>
                  <c:y val="3.0549196986093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2E1-4516-8518-CEC217F07EF1}"/>
                </c:ext>
              </c:extLst>
            </c:dLbl>
            <c:dLbl>
              <c:idx val="12"/>
              <c:layout>
                <c:manualLayout>
                  <c:x val="-1.3258668815442587E-16"/>
                  <c:y val="-3.4367846609354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2E1-4516-8518-CEC217F07EF1}"/>
                </c:ext>
              </c:extLst>
            </c:dLbl>
            <c:spPr>
              <a:solidFill>
                <a:srgbClr val="C0000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'Combined teams % for graphs'!$B$1:$N$1</c:f>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f>'Combined teams % for graphs'!$B$18:$N$18</c:f>
              <c:numCache>
                <c:formatCode>0.00%</c:formatCode>
                <c:ptCount val="13"/>
                <c:pt idx="0">
                  <c:v>0.14399999999999999</c:v>
                </c:pt>
                <c:pt idx="1">
                  <c:v>0.16</c:v>
                </c:pt>
                <c:pt idx="2">
                  <c:v>0.184</c:v>
                </c:pt>
                <c:pt idx="3">
                  <c:v>0.192</c:v>
                </c:pt>
                <c:pt idx="4">
                  <c:v>0.20200000000000001</c:v>
                </c:pt>
                <c:pt idx="5">
                  <c:v>0.22700000000000001</c:v>
                </c:pt>
                <c:pt idx="6">
                  <c:v>0.26600000000000001</c:v>
                </c:pt>
                <c:pt idx="7">
                  <c:v>0.26800000000000002</c:v>
                </c:pt>
                <c:pt idx="8">
                  <c:v>0.28699999999999998</c:v>
                </c:pt>
                <c:pt idx="9">
                  <c:v>0.28100000000000003</c:v>
                </c:pt>
                <c:pt idx="10">
                  <c:v>0.28800000000000003</c:v>
                </c:pt>
                <c:pt idx="11">
                  <c:v>0.33300000000000002</c:v>
                </c:pt>
                <c:pt idx="12">
                  <c:v>0.36599999999999999</c:v>
                </c:pt>
              </c:numCache>
            </c:numRef>
          </c:val>
          <c:smooth val="0"/>
          <c:extLst>
            <c:ext xmlns:c16="http://schemas.microsoft.com/office/drawing/2014/chart" uri="{C3380CC4-5D6E-409C-BE32-E72D297353CC}">
              <c16:uniqueId val="{00000012-12E1-4516-8518-CEC217F07EF1}"/>
            </c:ext>
          </c:extLst>
        </c:ser>
        <c:ser>
          <c:idx val="13"/>
          <c:order val="17"/>
          <c:tx>
            <c:strRef>
              <c:f>'Combined teams % for graphs'!$A$19</c:f>
              <c:strCache>
                <c:ptCount val="1"/>
                <c:pt idx="0">
                  <c:v>FI waiting list West</c:v>
                </c:pt>
              </c:strCache>
            </c:strRef>
          </c:tx>
          <c:spPr>
            <a:ln w="28575" cap="rnd">
              <a:solidFill>
                <a:srgbClr val="7030A0"/>
              </a:solidFill>
              <a:round/>
            </a:ln>
            <a:effectLst/>
          </c:spPr>
          <c:marker>
            <c:symbol val="circle"/>
            <c:size val="5"/>
            <c:spPr>
              <a:solidFill>
                <a:schemeClr val="accent2">
                  <a:lumMod val="80000"/>
                  <a:lumOff val="20000"/>
                </a:schemeClr>
              </a:solidFill>
              <a:ln w="9525">
                <a:solidFill>
                  <a:srgbClr val="7030A0"/>
                </a:solidFill>
              </a:ln>
              <a:effectLst/>
            </c:spPr>
          </c:marker>
          <c:dLbls>
            <c:dLbl>
              <c:idx val="6"/>
              <c:layout>
                <c:manualLayout>
                  <c:x val="1.8621973929236499E-3"/>
                  <c:y val="2.673053932546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2E1-4516-8518-CEC217F07EF1}"/>
                </c:ext>
              </c:extLst>
            </c:dLbl>
            <c:dLbl>
              <c:idx val="7"/>
              <c:layout>
                <c:manualLayout>
                  <c:x val="0"/>
                  <c:y val="2.2911890850397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2E1-4516-8518-CEC217F07EF1}"/>
                </c:ext>
              </c:extLst>
            </c:dLbl>
            <c:dLbl>
              <c:idx val="9"/>
              <c:layout>
                <c:manualLayout>
                  <c:x val="-9.31098696461838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2E1-4516-8518-CEC217F07EF1}"/>
                </c:ext>
              </c:extLst>
            </c:dLbl>
            <c:dLbl>
              <c:idx val="10"/>
              <c:layout>
                <c:manualLayout>
                  <c:x val="-9.31098696461825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2E1-4516-8518-CEC217F07EF1}"/>
                </c:ext>
              </c:extLst>
            </c:dLbl>
            <c:dLbl>
              <c:idx val="11"/>
              <c:layout>
                <c:manualLayout>
                  <c:x val="-1.08481270751313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2E1-4516-8518-CEC217F07EF1}"/>
                </c:ext>
              </c:extLst>
            </c:dLbl>
            <c:dLbl>
              <c:idx val="12"/>
              <c:layout>
                <c:manualLayout>
                  <c:x val="-1.8080211791886983E-3"/>
                  <c:y val="7.63729924652326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2E1-4516-8518-CEC217F07EF1}"/>
                </c:ext>
              </c:extLst>
            </c:dLbl>
            <c:spPr>
              <a:solidFill>
                <a:srgbClr val="7030A0"/>
              </a:solidFill>
              <a:ln>
                <a:solidFill>
                  <a:srgbClr val="7030A0"/>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'Combined teams % for graphs'!$B$1:$N$1</c:f>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f>'Combined teams % for graphs'!$B$19:$N$19</c:f>
              <c:numCache>
                <c:formatCode>0.00%</c:formatCode>
                <c:ptCount val="13"/>
                <c:pt idx="0">
                  <c:v>0.20200000000000001</c:v>
                </c:pt>
                <c:pt idx="1">
                  <c:v>0.217</c:v>
                </c:pt>
                <c:pt idx="2">
                  <c:v>0.24</c:v>
                </c:pt>
                <c:pt idx="3">
                  <c:v>0.26700000000000002</c:v>
                </c:pt>
                <c:pt idx="4">
                  <c:v>0.254</c:v>
                </c:pt>
                <c:pt idx="5">
                  <c:v>0.25800000000000001</c:v>
                </c:pt>
                <c:pt idx="6">
                  <c:v>0.26200000000000001</c:v>
                </c:pt>
                <c:pt idx="7">
                  <c:v>0.26400000000000001</c:v>
                </c:pt>
                <c:pt idx="8">
                  <c:v>0.28999999999999998</c:v>
                </c:pt>
                <c:pt idx="9">
                  <c:v>0.29199999999999998</c:v>
                </c:pt>
                <c:pt idx="10">
                  <c:v>0.35299999999999998</c:v>
                </c:pt>
                <c:pt idx="11">
                  <c:v>0.34699999999999998</c:v>
                </c:pt>
                <c:pt idx="12">
                  <c:v>0.36099999999999999</c:v>
                </c:pt>
              </c:numCache>
            </c:numRef>
          </c:val>
          <c:smooth val="0"/>
          <c:extLst>
            <c:ext xmlns:c16="http://schemas.microsoft.com/office/drawing/2014/chart" uri="{C3380CC4-5D6E-409C-BE32-E72D297353CC}">
              <c16:uniqueId val="{00000019-12E1-4516-8518-CEC217F07EF1}"/>
            </c:ext>
          </c:extLst>
        </c:ser>
        <c:dLbls>
          <c:showLegendKey val="0"/>
          <c:showVal val="0"/>
          <c:showCatName val="0"/>
          <c:showSerName val="0"/>
          <c:showPercent val="0"/>
          <c:showBubbleSize val="0"/>
        </c:dLbls>
        <c:marker val="1"/>
        <c:smooth val="0"/>
        <c:axId val="642285216"/>
        <c:axId val="1241395776"/>
        <c:extLst>
          <c:ext xmlns:c15="http://schemas.microsoft.com/office/drawing/2012/chart" uri="{02D57815-91ED-43cb-92C2-25804820EDAC}">
            <c15:filteredLineSeries>
              <c15:ser>
                <c:idx val="17"/>
                <c:order val="0"/>
                <c:tx>
                  <c:strRef>
                    <c:extLst>
                      <c:ext uri="{02D57815-91ED-43cb-92C2-25804820EDAC}">
                        <c15:formulaRef>
                          <c15:sqref>'Combined teams % for graphs'!$A$2</c15:sqref>
                        </c15:formulaRef>
                      </c:ext>
                    </c:extLst>
                    <c:strCache>
                      <c:ptCount val="1"/>
                      <c:pt idx="0">
                        <c:v>PH Checks E&amp;N</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numRef>
                    <c:extLst>
                      <c:ex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c:ext uri="{02D57815-91ED-43cb-92C2-25804820EDAC}">
                        <c15:formulaRef>
                          <c15:sqref>'Combined teams % for graphs'!$B$2:$N$2</c15:sqref>
                        </c15:formulaRef>
                      </c:ext>
                    </c:extLst>
                    <c:numCache>
                      <c:formatCode>0.00%</c:formatCode>
                      <c:ptCount val="13"/>
                      <c:pt idx="0">
                        <c:v>0.76539999999999997</c:v>
                      </c:pt>
                      <c:pt idx="1">
                        <c:v>0.80879999999999996</c:v>
                      </c:pt>
                      <c:pt idx="2">
                        <c:v>0.79920000000000002</c:v>
                      </c:pt>
                      <c:pt idx="3">
                        <c:v>0.78759999999999997</c:v>
                      </c:pt>
                      <c:pt idx="4">
                        <c:v>0.77910000000000001</c:v>
                      </c:pt>
                      <c:pt idx="5">
                        <c:v>0.80169999999999997</c:v>
                      </c:pt>
                      <c:pt idx="6">
                        <c:v>0.83260000000000001</c:v>
                      </c:pt>
                      <c:pt idx="7">
                        <c:v>0.8034</c:v>
                      </c:pt>
                      <c:pt idx="8">
                        <c:v>0.7702</c:v>
                      </c:pt>
                      <c:pt idx="9">
                        <c:v>0.85109999999999997</c:v>
                      </c:pt>
                      <c:pt idx="10">
                        <c:v>0.82200000000000006</c:v>
                      </c:pt>
                      <c:pt idx="11">
                        <c:v>0.87170000000000003</c:v>
                      </c:pt>
                      <c:pt idx="12">
                        <c:v>0.83409999999999995</c:v>
                      </c:pt>
                    </c:numCache>
                  </c:numRef>
                </c:val>
                <c:smooth val="0"/>
                <c:extLst>
                  <c:ext xmlns:c16="http://schemas.microsoft.com/office/drawing/2014/chart" uri="{C3380CC4-5D6E-409C-BE32-E72D297353CC}">
                    <c16:uniqueId val="{0000001A-12E1-4516-8518-CEC217F07EF1}"/>
                  </c:ext>
                </c:extLst>
              </c15:ser>
            </c15:filteredLineSeries>
            <c15:filteredLineSeries>
              <c15:ser>
                <c:idx val="18"/>
                <c:order val="1"/>
                <c:tx>
                  <c:strRef>
                    <c:extLst xmlns:c15="http://schemas.microsoft.com/office/drawing/2012/chart">
                      <c:ext xmlns:c15="http://schemas.microsoft.com/office/drawing/2012/chart" uri="{02D57815-91ED-43cb-92C2-25804820EDAC}">
                        <c15:formulaRef>
                          <c15:sqref>'Combined teams % for graphs'!$A$3</c15:sqref>
                        </c15:formulaRef>
                      </c:ext>
                    </c:extLst>
                    <c:strCache>
                      <c:ptCount val="1"/>
                      <c:pt idx="0">
                        <c:v>PH Checks West</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rgbClr val="00B0F0"/>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graphs'!$B$3:$N$3</c15:sqref>
                        </c15:formulaRef>
                      </c:ext>
                    </c:extLst>
                    <c:numCache>
                      <c:formatCode>0.00%</c:formatCode>
                      <c:ptCount val="13"/>
                      <c:pt idx="0">
                        <c:v>0.76870000000000005</c:v>
                      </c:pt>
                      <c:pt idx="1">
                        <c:v>0.83960000000000001</c:v>
                      </c:pt>
                      <c:pt idx="2">
                        <c:v>0.88480000000000003</c:v>
                      </c:pt>
                      <c:pt idx="3">
                        <c:v>0.90300000000000002</c:v>
                      </c:pt>
                      <c:pt idx="4">
                        <c:v>0.90900000000000003</c:v>
                      </c:pt>
                      <c:pt idx="5">
                        <c:v>0.95860000000000001</c:v>
                      </c:pt>
                      <c:pt idx="6">
                        <c:v>0.94540000000000002</c:v>
                      </c:pt>
                      <c:pt idx="7">
                        <c:v>0.94359999999999999</c:v>
                      </c:pt>
                      <c:pt idx="8">
                        <c:v>0.94630000000000003</c:v>
                      </c:pt>
                      <c:pt idx="9">
                        <c:v>0.93019999999999992</c:v>
                      </c:pt>
                      <c:pt idx="10">
                        <c:v>0.90769999999999995</c:v>
                      </c:pt>
                      <c:pt idx="11">
                        <c:v>0.89959999999999996</c:v>
                      </c:pt>
                      <c:pt idx="12">
                        <c:v>0.9526</c:v>
                      </c:pt>
                    </c:numCache>
                  </c:numRef>
                </c:val>
                <c:smooth val="0"/>
                <c:extLst xmlns:c15="http://schemas.microsoft.com/office/drawing/2012/chart">
                  <c:ext xmlns:c16="http://schemas.microsoft.com/office/drawing/2014/chart" uri="{C3380CC4-5D6E-409C-BE32-E72D297353CC}">
                    <c16:uniqueId val="{0000001B-12E1-4516-8518-CEC217F07EF1}"/>
                  </c:ext>
                </c:extLst>
              </c15:ser>
            </c15:filteredLineSeries>
            <c15:filteredLineSeries>
              <c15:ser>
                <c:idx val="19"/>
                <c:order val="2"/>
                <c:tx>
                  <c:strRef>
                    <c:extLst xmlns:c15="http://schemas.microsoft.com/office/drawing/2012/chart">
                      <c:ext xmlns:c15="http://schemas.microsoft.com/office/drawing/2012/chart" uri="{02D57815-91ED-43cb-92C2-25804820EDAC}">
                        <c15:formulaRef>
                          <c15:sqref>'Combined teams % for graphs'!$A$4</c15:sqref>
                        </c15:formulaRef>
                      </c:ext>
                    </c:extLst>
                    <c:strCache>
                      <c:ptCount val="1"/>
                      <c:pt idx="0">
                        <c:v>CBTp take up E&amp;N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rgbClr val="C00000"/>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graphs'!$B$4:$N$4</c15:sqref>
                        </c15:formulaRef>
                      </c:ext>
                    </c:extLst>
                    <c:numCache>
                      <c:formatCode>0.00%</c:formatCode>
                      <c:ptCount val="13"/>
                      <c:pt idx="0">
                        <c:v>0.04</c:v>
                      </c:pt>
                      <c:pt idx="1">
                        <c:v>7.2999999999999995E-2</c:v>
                      </c:pt>
                      <c:pt idx="2">
                        <c:v>7.0000000000000007E-2</c:v>
                      </c:pt>
                      <c:pt idx="3">
                        <c:v>6.5000000000000002E-2</c:v>
                      </c:pt>
                      <c:pt idx="4">
                        <c:v>0.06</c:v>
                      </c:pt>
                      <c:pt idx="5">
                        <c:v>6.5000000000000002E-2</c:v>
                      </c:pt>
                      <c:pt idx="6">
                        <c:v>7.5999999999999998E-2</c:v>
                      </c:pt>
                      <c:pt idx="7">
                        <c:v>7.2999999999999995E-2</c:v>
                      </c:pt>
                      <c:pt idx="8">
                        <c:v>8.5000000000000006E-2</c:v>
                      </c:pt>
                      <c:pt idx="9">
                        <c:v>0.10800000000000001</c:v>
                      </c:pt>
                      <c:pt idx="10">
                        <c:v>0.124</c:v>
                      </c:pt>
                      <c:pt idx="11">
                        <c:v>0.125</c:v>
                      </c:pt>
                      <c:pt idx="12">
                        <c:v>0.11699999999999999</c:v>
                      </c:pt>
                    </c:numCache>
                  </c:numRef>
                </c:val>
                <c:smooth val="0"/>
                <c:extLst xmlns:c15="http://schemas.microsoft.com/office/drawing/2012/chart">
                  <c:ext xmlns:c16="http://schemas.microsoft.com/office/drawing/2014/chart" uri="{C3380CC4-5D6E-409C-BE32-E72D297353CC}">
                    <c16:uniqueId val="{0000001C-12E1-4516-8518-CEC217F07EF1}"/>
                  </c:ext>
                </c:extLst>
              </c15:ser>
            </c15:filteredLineSeries>
            <c15:filteredLineSeries>
              <c15:ser>
                <c:idx val="20"/>
                <c:order val="3"/>
                <c:tx>
                  <c:strRef>
                    <c:extLst xmlns:c15="http://schemas.microsoft.com/office/drawing/2012/chart">
                      <c:ext xmlns:c15="http://schemas.microsoft.com/office/drawing/2012/chart" uri="{02D57815-91ED-43cb-92C2-25804820EDAC}">
                        <c15:formulaRef>
                          <c15:sqref>'Combined teams % for graphs'!$A$5</c15:sqref>
                        </c15:formulaRef>
                      </c:ext>
                    </c:extLst>
                    <c:strCache>
                      <c:ptCount val="1"/>
                      <c:pt idx="0">
                        <c:v>CBTp take up West</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rgbClr val="7030A0"/>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graphs'!$B$5:$N$5</c15:sqref>
                        </c15:formulaRef>
                      </c:ext>
                    </c:extLst>
                    <c:numCache>
                      <c:formatCode>0.00%</c:formatCode>
                      <c:ptCount val="13"/>
                      <c:pt idx="0">
                        <c:v>7.3999999999999996E-2</c:v>
                      </c:pt>
                      <c:pt idx="1">
                        <c:v>8.6999999999999994E-2</c:v>
                      </c:pt>
                      <c:pt idx="2">
                        <c:v>8.8999999999999996E-2</c:v>
                      </c:pt>
                      <c:pt idx="3">
                        <c:v>9.9000000000000005E-2</c:v>
                      </c:pt>
                      <c:pt idx="4">
                        <c:v>0.107</c:v>
                      </c:pt>
                      <c:pt idx="5">
                        <c:v>0.112</c:v>
                      </c:pt>
                      <c:pt idx="6">
                        <c:v>0.11600000000000001</c:v>
                      </c:pt>
                      <c:pt idx="7">
                        <c:v>0.114</c:v>
                      </c:pt>
                      <c:pt idx="8">
                        <c:v>0.109</c:v>
                      </c:pt>
                      <c:pt idx="9">
                        <c:v>0.14499999999999999</c:v>
                      </c:pt>
                      <c:pt idx="10">
                        <c:v>0.17100000000000001</c:v>
                      </c:pt>
                      <c:pt idx="11">
                        <c:v>0.17199999999999999</c:v>
                      </c:pt>
                      <c:pt idx="12">
                        <c:v>0.17</c:v>
                      </c:pt>
                    </c:numCache>
                  </c:numRef>
                </c:val>
                <c:smooth val="0"/>
                <c:extLst xmlns:c15="http://schemas.microsoft.com/office/drawing/2012/chart">
                  <c:ext xmlns:c16="http://schemas.microsoft.com/office/drawing/2014/chart" uri="{C3380CC4-5D6E-409C-BE32-E72D297353CC}">
                    <c16:uniqueId val="{0000001D-12E1-4516-8518-CEC217F07EF1}"/>
                  </c:ext>
                </c:extLst>
              </c15:ser>
            </c15:filteredLineSeries>
            <c15:filteredLineSeries>
              <c15:ser>
                <c:idx val="0"/>
                <c:order val="4"/>
                <c:tx>
                  <c:strRef>
                    <c:extLst xmlns:c15="http://schemas.microsoft.com/office/drawing/2012/chart">
                      <c:ext xmlns:c15="http://schemas.microsoft.com/office/drawing/2012/chart" uri="{02D57815-91ED-43cb-92C2-25804820EDAC}">
                        <c15:formulaRef>
                          <c15:sqref>'Combined teams % for graphs'!$A$6</c15:sqref>
                        </c15:formulaRef>
                      </c:ext>
                    </c:extLst>
                    <c:strCache>
                      <c:ptCount val="1"/>
                      <c:pt idx="0">
                        <c:v>CBTp waiting list E&amp;N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graphs'!$B$6:$N$6</c15:sqref>
                        </c15:formulaRef>
                      </c:ext>
                    </c:extLst>
                    <c:numCache>
                      <c:formatCode>0.00%</c:formatCode>
                      <c:ptCount val="13"/>
                      <c:pt idx="0">
                        <c:v>0.372</c:v>
                      </c:pt>
                      <c:pt idx="1">
                        <c:v>0.379</c:v>
                      </c:pt>
                      <c:pt idx="2">
                        <c:v>0.40899999999999997</c:v>
                      </c:pt>
                      <c:pt idx="3">
                        <c:v>0.40200000000000002</c:v>
                      </c:pt>
                      <c:pt idx="4">
                        <c:v>0.42399999999999999</c:v>
                      </c:pt>
                      <c:pt idx="5">
                        <c:v>0.45700000000000002</c:v>
                      </c:pt>
                      <c:pt idx="6">
                        <c:v>0.504</c:v>
                      </c:pt>
                      <c:pt idx="7">
                        <c:v>0.51800000000000002</c:v>
                      </c:pt>
                      <c:pt idx="8">
                        <c:v>0.48499999999999999</c:v>
                      </c:pt>
                      <c:pt idx="9">
                        <c:v>0.46799999999999997</c:v>
                      </c:pt>
                      <c:pt idx="10">
                        <c:v>0.53200000000000003</c:v>
                      </c:pt>
                      <c:pt idx="11">
                        <c:v>0.59499999999999997</c:v>
                      </c:pt>
                      <c:pt idx="12">
                        <c:v>0.61599999999999999</c:v>
                      </c:pt>
                    </c:numCache>
                  </c:numRef>
                </c:val>
                <c:smooth val="0"/>
                <c:extLst xmlns:c15="http://schemas.microsoft.com/office/drawing/2012/chart">
                  <c:ext xmlns:c16="http://schemas.microsoft.com/office/drawing/2014/chart" uri="{C3380CC4-5D6E-409C-BE32-E72D297353CC}">
                    <c16:uniqueId val="{0000001E-12E1-4516-8518-CEC217F07EF1}"/>
                  </c:ext>
                </c:extLst>
              </c15:ser>
            </c15:filteredLineSeries>
            <c15:filteredLineSeries>
              <c15:ser>
                <c:idx val="1"/>
                <c:order val="5"/>
                <c:tx>
                  <c:strRef>
                    <c:extLst xmlns:c15="http://schemas.microsoft.com/office/drawing/2012/chart">
                      <c:ext xmlns:c15="http://schemas.microsoft.com/office/drawing/2012/chart" uri="{02D57815-91ED-43cb-92C2-25804820EDAC}">
                        <c15:formulaRef>
                          <c15:sqref>'Combined teams % for graphs'!$A$7</c15:sqref>
                        </c15:formulaRef>
                      </c:ext>
                    </c:extLst>
                    <c:strCache>
                      <c:ptCount val="1"/>
                      <c:pt idx="0">
                        <c:v>CBTp waiting list West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graphs'!$B$7:$N$7</c15:sqref>
                        </c15:formulaRef>
                      </c:ext>
                    </c:extLst>
                    <c:numCache>
                      <c:formatCode>0.00%</c:formatCode>
                      <c:ptCount val="13"/>
                      <c:pt idx="0">
                        <c:v>0.49399999999999999</c:v>
                      </c:pt>
                      <c:pt idx="1">
                        <c:v>0.45800000000000002</c:v>
                      </c:pt>
                      <c:pt idx="2">
                        <c:v>0.496</c:v>
                      </c:pt>
                      <c:pt idx="3">
                        <c:v>0.55100000000000005</c:v>
                      </c:pt>
                      <c:pt idx="4">
                        <c:v>0.52100000000000002</c:v>
                      </c:pt>
                      <c:pt idx="5">
                        <c:v>0.51600000000000001</c:v>
                      </c:pt>
                      <c:pt idx="6">
                        <c:v>0.51200000000000001</c:v>
                      </c:pt>
                      <c:pt idx="7">
                        <c:v>0.51400000000000001</c:v>
                      </c:pt>
                      <c:pt idx="8">
                        <c:v>0.57699999999999996</c:v>
                      </c:pt>
                      <c:pt idx="9">
                        <c:v>0.56999999999999995</c:v>
                      </c:pt>
                      <c:pt idx="10">
                        <c:v>0.59599999999999997</c:v>
                      </c:pt>
                      <c:pt idx="11">
                        <c:v>0.55800000000000005</c:v>
                      </c:pt>
                      <c:pt idx="12">
                        <c:v>0.55500000000000005</c:v>
                      </c:pt>
                    </c:numCache>
                  </c:numRef>
                </c:val>
                <c:smooth val="0"/>
                <c:extLst xmlns:c15="http://schemas.microsoft.com/office/drawing/2012/chart">
                  <c:ext xmlns:c16="http://schemas.microsoft.com/office/drawing/2014/chart" uri="{C3380CC4-5D6E-409C-BE32-E72D297353CC}">
                    <c16:uniqueId val="{0000001F-12E1-4516-8518-CEC217F07EF1}"/>
                  </c:ext>
                </c:extLst>
              </c15:ser>
            </c15:filteredLineSeries>
            <c15:filteredLineSeries>
              <c15:ser>
                <c:idx val="2"/>
                <c:order val="6"/>
                <c:tx>
                  <c:strRef>
                    <c:extLst xmlns:c15="http://schemas.microsoft.com/office/drawing/2012/chart">
                      <c:ext xmlns:c15="http://schemas.microsoft.com/office/drawing/2012/chart" uri="{02D57815-91ED-43cb-92C2-25804820EDAC}">
                        <c15:formulaRef>
                          <c15:sqref>'Combined teams % for graphs'!$A$8</c15:sqref>
                        </c15:formulaRef>
                      </c:ext>
                    </c:extLst>
                    <c:strCache>
                      <c:ptCount val="1"/>
                      <c:pt idx="0">
                        <c:v>CBT take up E&amp;N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graphs'!$B$8:$N$8</c15:sqref>
                        </c15:formulaRef>
                      </c:ext>
                    </c:extLst>
                    <c:numCache>
                      <c:formatCode>0.00%</c:formatCode>
                      <c:ptCount val="13"/>
                      <c:pt idx="0">
                        <c:v>5.1999999999999998E-2</c:v>
                      </c:pt>
                      <c:pt idx="1">
                        <c:v>9.5000000000000001E-2</c:v>
                      </c:pt>
                      <c:pt idx="2">
                        <c:v>0.10199999999999999</c:v>
                      </c:pt>
                      <c:pt idx="3">
                        <c:v>0.1</c:v>
                      </c:pt>
                      <c:pt idx="4">
                        <c:v>0.108</c:v>
                      </c:pt>
                      <c:pt idx="5">
                        <c:v>0.123</c:v>
                      </c:pt>
                      <c:pt idx="6">
                        <c:v>0.13800000000000001</c:v>
                      </c:pt>
                      <c:pt idx="7">
                        <c:v>0.13200000000000001</c:v>
                      </c:pt>
                      <c:pt idx="8">
                        <c:v>0.128</c:v>
                      </c:pt>
                      <c:pt idx="9">
                        <c:v>0.126</c:v>
                      </c:pt>
                      <c:pt idx="10">
                        <c:v>0.109</c:v>
                      </c:pt>
                      <c:pt idx="11">
                        <c:v>8.5999999999999993E-2</c:v>
                      </c:pt>
                      <c:pt idx="12">
                        <c:v>8.4000000000000005E-2</c:v>
                      </c:pt>
                    </c:numCache>
                  </c:numRef>
                </c:val>
                <c:smooth val="0"/>
                <c:extLst xmlns:c15="http://schemas.microsoft.com/office/drawing/2012/chart">
                  <c:ext xmlns:c16="http://schemas.microsoft.com/office/drawing/2014/chart" uri="{C3380CC4-5D6E-409C-BE32-E72D297353CC}">
                    <c16:uniqueId val="{00000020-12E1-4516-8518-CEC217F07EF1}"/>
                  </c:ext>
                </c:extLst>
              </c15:ser>
            </c15:filteredLineSeries>
            <c15:filteredLineSeries>
              <c15:ser>
                <c:idx val="3"/>
                <c:order val="7"/>
                <c:tx>
                  <c:strRef>
                    <c:extLst xmlns:c15="http://schemas.microsoft.com/office/drawing/2012/chart">
                      <c:ext xmlns:c15="http://schemas.microsoft.com/office/drawing/2012/chart" uri="{02D57815-91ED-43cb-92C2-25804820EDAC}">
                        <c15:formulaRef>
                          <c15:sqref>'Combined teams % for graphs'!$A$9</c15:sqref>
                        </c15:formulaRef>
                      </c:ext>
                    </c:extLst>
                    <c:strCache>
                      <c:ptCount val="1"/>
                      <c:pt idx="0">
                        <c:v>CBT take up West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graphs'!$B$9:$N$9</c15:sqref>
                        </c15:formulaRef>
                      </c:ext>
                    </c:extLst>
                    <c:numCache>
                      <c:formatCode>0.00%</c:formatCode>
                      <c:ptCount val="13"/>
                      <c:pt idx="0">
                        <c:v>7.3999999999999996E-2</c:v>
                      </c:pt>
                      <c:pt idx="1">
                        <c:v>9.9000000000000005E-2</c:v>
                      </c:pt>
                      <c:pt idx="2">
                        <c:v>9.8000000000000004E-2</c:v>
                      </c:pt>
                      <c:pt idx="3">
                        <c:v>9.9000000000000005E-2</c:v>
                      </c:pt>
                      <c:pt idx="4">
                        <c:v>9.4E-2</c:v>
                      </c:pt>
                      <c:pt idx="5">
                        <c:v>7.4999999999999997E-2</c:v>
                      </c:pt>
                      <c:pt idx="6">
                        <c:v>7.9000000000000001E-2</c:v>
                      </c:pt>
                      <c:pt idx="7">
                        <c:v>6.8000000000000005E-2</c:v>
                      </c:pt>
                      <c:pt idx="8">
                        <c:v>0.13200000000000001</c:v>
                      </c:pt>
                      <c:pt idx="9">
                        <c:v>6.4000000000000001E-2</c:v>
                      </c:pt>
                      <c:pt idx="10">
                        <c:v>5.2999999999999999E-2</c:v>
                      </c:pt>
                      <c:pt idx="11">
                        <c:v>4.9000000000000002E-2</c:v>
                      </c:pt>
                      <c:pt idx="12">
                        <c:v>0.05</c:v>
                      </c:pt>
                    </c:numCache>
                  </c:numRef>
                </c:val>
                <c:smooth val="0"/>
                <c:extLst xmlns:c15="http://schemas.microsoft.com/office/drawing/2012/chart">
                  <c:ext xmlns:c16="http://schemas.microsoft.com/office/drawing/2014/chart" uri="{C3380CC4-5D6E-409C-BE32-E72D297353CC}">
                    <c16:uniqueId val="{00000021-12E1-4516-8518-CEC217F07EF1}"/>
                  </c:ext>
                </c:extLst>
              </c15:ser>
            </c15:filteredLineSeries>
            <c15:filteredLineSeries>
              <c15:ser>
                <c:idx val="4"/>
                <c:order val="8"/>
                <c:tx>
                  <c:strRef>
                    <c:extLst xmlns:c15="http://schemas.microsoft.com/office/drawing/2012/chart">
                      <c:ext xmlns:c15="http://schemas.microsoft.com/office/drawing/2012/chart" uri="{02D57815-91ED-43cb-92C2-25804820EDAC}">
                        <c15:formulaRef>
                          <c15:sqref>'Combined teams % for graphs'!$A$10</c15:sqref>
                        </c15:formulaRef>
                      </c:ext>
                    </c:extLst>
                    <c:strCache>
                      <c:ptCount val="1"/>
                      <c:pt idx="0">
                        <c:v>CBTp offer in last 6 months E&amp;N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graphs'!$B$10:$N$10</c15:sqref>
                        </c15:formulaRef>
                      </c:ext>
                    </c:extLst>
                    <c:numCache>
                      <c:formatCode>0.00%</c:formatCode>
                      <c:ptCount val="13"/>
                      <c:pt idx="0">
                        <c:v>0.27</c:v>
                      </c:pt>
                      <c:pt idx="1">
                        <c:v>0.35899999999999999</c:v>
                      </c:pt>
                      <c:pt idx="2">
                        <c:v>0.51800000000000002</c:v>
                      </c:pt>
                      <c:pt idx="3">
                        <c:v>0.64100000000000001</c:v>
                      </c:pt>
                      <c:pt idx="4">
                        <c:v>0.70799999999999996</c:v>
                      </c:pt>
                      <c:pt idx="5">
                        <c:v>0.66700000000000004</c:v>
                      </c:pt>
                      <c:pt idx="6">
                        <c:v>0.72499999999999998</c:v>
                      </c:pt>
                      <c:pt idx="7">
                        <c:v>0.59799999999999998</c:v>
                      </c:pt>
                      <c:pt idx="8">
                        <c:v>0.67</c:v>
                      </c:pt>
                      <c:pt idx="9">
                        <c:v>0.65300000000000002</c:v>
                      </c:pt>
                      <c:pt idx="10">
                        <c:v>0.58099999999999996</c:v>
                      </c:pt>
                      <c:pt idx="11">
                        <c:v>0.52700000000000002</c:v>
                      </c:pt>
                      <c:pt idx="12">
                        <c:v>0.57399999999999995</c:v>
                      </c:pt>
                    </c:numCache>
                  </c:numRef>
                </c:val>
                <c:smooth val="0"/>
                <c:extLst xmlns:c15="http://schemas.microsoft.com/office/drawing/2012/chart">
                  <c:ext xmlns:c16="http://schemas.microsoft.com/office/drawing/2014/chart" uri="{C3380CC4-5D6E-409C-BE32-E72D297353CC}">
                    <c16:uniqueId val="{00000022-12E1-4516-8518-CEC217F07EF1}"/>
                  </c:ext>
                </c:extLst>
              </c15:ser>
            </c15:filteredLineSeries>
            <c15:filteredLineSeries>
              <c15:ser>
                <c:idx val="5"/>
                <c:order val="9"/>
                <c:tx>
                  <c:strRef>
                    <c:extLst xmlns:c15="http://schemas.microsoft.com/office/drawing/2012/chart">
                      <c:ext xmlns:c15="http://schemas.microsoft.com/office/drawing/2012/chart" uri="{02D57815-91ED-43cb-92C2-25804820EDAC}">
                        <c15:formulaRef>
                          <c15:sqref>'Combined teams % for graphs'!$A$11</c15:sqref>
                        </c15:formulaRef>
                      </c:ext>
                    </c:extLst>
                    <c:strCache>
                      <c:ptCount val="1"/>
                      <c:pt idx="0">
                        <c:v>CBTp offer in last 6 months West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graphs'!$B$11:$N$11</c15:sqref>
                        </c15:formulaRef>
                      </c:ext>
                    </c:extLst>
                    <c:numCache>
                      <c:formatCode>0.00%</c:formatCode>
                      <c:ptCount val="13"/>
                      <c:pt idx="0">
                        <c:v>0.125</c:v>
                      </c:pt>
                      <c:pt idx="1">
                        <c:v>0.16500000000000001</c:v>
                      </c:pt>
                      <c:pt idx="2">
                        <c:v>0.17199999999999999</c:v>
                      </c:pt>
                      <c:pt idx="3">
                        <c:v>0.39600000000000002</c:v>
                      </c:pt>
                      <c:pt idx="4">
                        <c:v>0.44</c:v>
                      </c:pt>
                      <c:pt idx="5">
                        <c:v>0.41199999999999998</c:v>
                      </c:pt>
                      <c:pt idx="6">
                        <c:v>0.442</c:v>
                      </c:pt>
                      <c:pt idx="7">
                        <c:v>0.42899999999999999</c:v>
                      </c:pt>
                      <c:pt idx="8">
                        <c:v>0.56299999999999994</c:v>
                      </c:pt>
                      <c:pt idx="9">
                        <c:v>0.60399999999999998</c:v>
                      </c:pt>
                      <c:pt idx="10">
                        <c:v>0.55399999999999994</c:v>
                      </c:pt>
                      <c:pt idx="11">
                        <c:v>0.45700000000000002</c:v>
                      </c:pt>
                      <c:pt idx="12">
                        <c:v>0.56700000000000006</c:v>
                      </c:pt>
                    </c:numCache>
                  </c:numRef>
                </c:val>
                <c:smooth val="0"/>
                <c:extLst xmlns:c15="http://schemas.microsoft.com/office/drawing/2012/chart">
                  <c:ext xmlns:c16="http://schemas.microsoft.com/office/drawing/2014/chart" uri="{C3380CC4-5D6E-409C-BE32-E72D297353CC}">
                    <c16:uniqueId val="{00000023-12E1-4516-8518-CEC217F07EF1}"/>
                  </c:ext>
                </c:extLst>
              </c15:ser>
            </c15:filteredLineSeries>
            <c15:filteredLineSeries>
              <c15:ser>
                <c:idx val="6"/>
                <c:order val="10"/>
                <c:tx>
                  <c:strRef>
                    <c:extLst xmlns:c15="http://schemas.microsoft.com/office/drawing/2012/chart">
                      <c:ext xmlns:c15="http://schemas.microsoft.com/office/drawing/2012/chart" uri="{02D57815-91ED-43cb-92C2-25804820EDAC}">
                        <c15:formulaRef>
                          <c15:sqref>'Combined teams % for graphs'!$A$12</c15:sqref>
                        </c15:formulaRef>
                      </c:ext>
                    </c:extLst>
                    <c:strCache>
                      <c:ptCount val="1"/>
                      <c:pt idx="0">
                        <c:v>CBTp offer over 6 months E&amp;N</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graphs'!$B$12:$N$12</c15:sqref>
                        </c15:formulaRef>
                      </c:ext>
                    </c:extLst>
                    <c:numCache>
                      <c:formatCode>0.00%</c:formatCode>
                      <c:ptCount val="13"/>
                      <c:pt idx="0">
                        <c:v>0.125</c:v>
                      </c:pt>
                      <c:pt idx="1">
                        <c:v>0.193</c:v>
                      </c:pt>
                      <c:pt idx="2">
                        <c:v>0.124</c:v>
                      </c:pt>
                      <c:pt idx="3">
                        <c:v>6.3E-2</c:v>
                      </c:pt>
                      <c:pt idx="4">
                        <c:v>3.7999999999999999E-2</c:v>
                      </c:pt>
                      <c:pt idx="5">
                        <c:v>4.2999999999999997E-2</c:v>
                      </c:pt>
                      <c:pt idx="6">
                        <c:v>8.7999999999999995E-2</c:v>
                      </c:pt>
                      <c:pt idx="7">
                        <c:v>0.20599999999999999</c:v>
                      </c:pt>
                      <c:pt idx="8">
                        <c:v>0.13400000000000001</c:v>
                      </c:pt>
                      <c:pt idx="9">
                        <c:v>0.16800000000000001</c:v>
                      </c:pt>
                      <c:pt idx="10">
                        <c:v>0.19800000000000001</c:v>
                      </c:pt>
                      <c:pt idx="11">
                        <c:v>0.27</c:v>
                      </c:pt>
                      <c:pt idx="12">
                        <c:v>0.26500000000000001</c:v>
                      </c:pt>
                    </c:numCache>
                  </c:numRef>
                </c:val>
                <c:smooth val="0"/>
                <c:extLst xmlns:c15="http://schemas.microsoft.com/office/drawing/2012/chart">
                  <c:ext xmlns:c16="http://schemas.microsoft.com/office/drawing/2014/chart" uri="{C3380CC4-5D6E-409C-BE32-E72D297353CC}">
                    <c16:uniqueId val="{00000024-12E1-4516-8518-CEC217F07EF1}"/>
                  </c:ext>
                </c:extLst>
              </c15:ser>
            </c15:filteredLineSeries>
            <c15:filteredLineSeries>
              <c15:ser>
                <c:idx val="7"/>
                <c:order val="11"/>
                <c:tx>
                  <c:strRef>
                    <c:extLst xmlns:c15="http://schemas.microsoft.com/office/drawing/2012/chart">
                      <c:ext xmlns:c15="http://schemas.microsoft.com/office/drawing/2012/chart" uri="{02D57815-91ED-43cb-92C2-25804820EDAC}">
                        <c15:formulaRef>
                          <c15:sqref>'Combined teams % for graphs'!$A$13</c15:sqref>
                        </c15:formulaRef>
                      </c:ext>
                    </c:extLst>
                    <c:strCache>
                      <c:ptCount val="1"/>
                      <c:pt idx="0">
                        <c:v>CBTp offer over 6 months West</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graphs'!$B$13:$N$13</c15:sqref>
                        </c15:formulaRef>
                      </c:ext>
                    </c:extLst>
                    <c:numCache>
                      <c:formatCode>0.00%</c:formatCode>
                      <c:ptCount val="13"/>
                      <c:pt idx="0">
                        <c:v>0.14299999999999999</c:v>
                      </c:pt>
                      <c:pt idx="1">
                        <c:v>0.14299999999999999</c:v>
                      </c:pt>
                      <c:pt idx="2">
                        <c:v>0.17199999999999999</c:v>
                      </c:pt>
                      <c:pt idx="3">
                        <c:v>0.104</c:v>
                      </c:pt>
                      <c:pt idx="4">
                        <c:v>7.8E-2</c:v>
                      </c:pt>
                      <c:pt idx="5">
                        <c:v>0.114</c:v>
                      </c:pt>
                      <c:pt idx="6">
                        <c:v>0.13300000000000001</c:v>
                      </c:pt>
                      <c:pt idx="7">
                        <c:v>0.14299999999999999</c:v>
                      </c:pt>
                      <c:pt idx="8">
                        <c:v>0.13500000000000001</c:v>
                      </c:pt>
                      <c:pt idx="9">
                        <c:v>0.14300000000000002</c:v>
                      </c:pt>
                      <c:pt idx="10">
                        <c:v>0.22899999999999998</c:v>
                      </c:pt>
                      <c:pt idx="11">
                        <c:v>0.217</c:v>
                      </c:pt>
                      <c:pt idx="12">
                        <c:v>0.23300000000000001</c:v>
                      </c:pt>
                    </c:numCache>
                  </c:numRef>
                </c:val>
                <c:smooth val="0"/>
                <c:extLst xmlns:c15="http://schemas.microsoft.com/office/drawing/2012/chart">
                  <c:ext xmlns:c16="http://schemas.microsoft.com/office/drawing/2014/chart" uri="{C3380CC4-5D6E-409C-BE32-E72D297353CC}">
                    <c16:uniqueId val="{00000025-12E1-4516-8518-CEC217F07EF1}"/>
                  </c:ext>
                </c:extLst>
              </c15:ser>
            </c15:filteredLineSeries>
            <c15:filteredLineSeries>
              <c15:ser>
                <c:idx val="8"/>
                <c:order val="12"/>
                <c:tx>
                  <c:strRef>
                    <c:extLst xmlns:c15="http://schemas.microsoft.com/office/drawing/2012/chart">
                      <c:ext xmlns:c15="http://schemas.microsoft.com/office/drawing/2012/chart" uri="{02D57815-91ED-43cb-92C2-25804820EDAC}">
                        <c15:formulaRef>
                          <c15:sqref>'Combined teams % for graphs'!$A$14</c15:sqref>
                        </c15:formulaRef>
                      </c:ext>
                    </c:extLst>
                    <c:strCache>
                      <c:ptCount val="1"/>
                      <c:pt idx="0">
                        <c:v>CBTp Not offered E&amp;N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graphs'!$B$14:$N$14</c15:sqref>
                        </c15:formulaRef>
                      </c:ext>
                    </c:extLst>
                    <c:numCache>
                      <c:formatCode>0.00%</c:formatCode>
                      <c:ptCount val="13"/>
                      <c:pt idx="0">
                        <c:v>0.20499999999999999</c:v>
                      </c:pt>
                      <c:pt idx="1">
                        <c:v>0.44800000000000001</c:v>
                      </c:pt>
                      <c:pt idx="2">
                        <c:v>0.35799999999999998</c:v>
                      </c:pt>
                      <c:pt idx="3">
                        <c:v>0.29599999999999999</c:v>
                      </c:pt>
                      <c:pt idx="4">
                        <c:v>0.254</c:v>
                      </c:pt>
                      <c:pt idx="5">
                        <c:v>0.29099999999999998</c:v>
                      </c:pt>
                      <c:pt idx="6">
                        <c:v>0.186</c:v>
                      </c:pt>
                      <c:pt idx="7">
                        <c:v>0.19600000000000001</c:v>
                      </c:pt>
                      <c:pt idx="8">
                        <c:v>0.19600000000000001</c:v>
                      </c:pt>
                      <c:pt idx="9">
                        <c:v>0.17899999999999999</c:v>
                      </c:pt>
                      <c:pt idx="10">
                        <c:v>0.221</c:v>
                      </c:pt>
                      <c:pt idx="11">
                        <c:v>0.20300000000000001</c:v>
                      </c:pt>
                      <c:pt idx="12">
                        <c:v>0.16200000000000001</c:v>
                      </c:pt>
                    </c:numCache>
                  </c:numRef>
                </c:val>
                <c:smooth val="0"/>
                <c:extLst xmlns:c15="http://schemas.microsoft.com/office/drawing/2012/chart">
                  <c:ext xmlns:c16="http://schemas.microsoft.com/office/drawing/2014/chart" uri="{C3380CC4-5D6E-409C-BE32-E72D297353CC}">
                    <c16:uniqueId val="{00000026-12E1-4516-8518-CEC217F07EF1}"/>
                  </c:ext>
                </c:extLst>
              </c15:ser>
            </c15:filteredLineSeries>
            <c15:filteredLineSeries>
              <c15:ser>
                <c:idx val="9"/>
                <c:order val="13"/>
                <c:tx>
                  <c:strRef>
                    <c:extLst xmlns:c15="http://schemas.microsoft.com/office/drawing/2012/chart">
                      <c:ext xmlns:c15="http://schemas.microsoft.com/office/drawing/2012/chart" uri="{02D57815-91ED-43cb-92C2-25804820EDAC}">
                        <c15:formulaRef>
                          <c15:sqref>'Combined teams % for graphs'!$A$15</c15:sqref>
                        </c15:formulaRef>
                      </c:ext>
                    </c:extLst>
                    <c:strCache>
                      <c:ptCount val="1"/>
                      <c:pt idx="0">
                        <c:v>CBTp Not offered West</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graphs'!$B$15:$N$15</c15:sqref>
                        </c15:formulaRef>
                      </c:ext>
                    </c:extLst>
                    <c:numCache>
                      <c:formatCode>0.00%</c:formatCode>
                      <c:ptCount val="13"/>
                      <c:pt idx="0">
                        <c:v>0.73199999999999998</c:v>
                      </c:pt>
                      <c:pt idx="1">
                        <c:v>0.69199999999999995</c:v>
                      </c:pt>
                      <c:pt idx="2">
                        <c:v>0.65600000000000003</c:v>
                      </c:pt>
                      <c:pt idx="3">
                        <c:v>0.5</c:v>
                      </c:pt>
                      <c:pt idx="4">
                        <c:v>0.48299999999999998</c:v>
                      </c:pt>
                      <c:pt idx="5">
                        <c:v>0.47399999999999998</c:v>
                      </c:pt>
                      <c:pt idx="6">
                        <c:v>0.42499999999999999</c:v>
                      </c:pt>
                      <c:pt idx="7">
                        <c:v>0.42899999999999999</c:v>
                      </c:pt>
                      <c:pt idx="8">
                        <c:v>0.30199999999999999</c:v>
                      </c:pt>
                      <c:pt idx="9">
                        <c:v>0.253</c:v>
                      </c:pt>
                      <c:pt idx="10">
                        <c:v>0.217</c:v>
                      </c:pt>
                      <c:pt idx="11">
                        <c:v>0.32600000000000001</c:v>
                      </c:pt>
                      <c:pt idx="12">
                        <c:v>0.3</c:v>
                      </c:pt>
                    </c:numCache>
                  </c:numRef>
                </c:val>
                <c:smooth val="0"/>
                <c:extLst xmlns:c15="http://schemas.microsoft.com/office/drawing/2012/chart">
                  <c:ext xmlns:c16="http://schemas.microsoft.com/office/drawing/2014/chart" uri="{C3380CC4-5D6E-409C-BE32-E72D297353CC}">
                    <c16:uniqueId val="{00000027-12E1-4516-8518-CEC217F07EF1}"/>
                  </c:ext>
                </c:extLst>
              </c15:ser>
            </c15:filteredLineSeries>
            <c15:filteredLineSeries>
              <c15:ser>
                <c:idx val="14"/>
                <c:order val="18"/>
                <c:tx>
                  <c:strRef>
                    <c:extLst xmlns:c15="http://schemas.microsoft.com/office/drawing/2012/chart">
                      <c:ext xmlns:c15="http://schemas.microsoft.com/office/drawing/2012/chart" uri="{02D57815-91ED-43cb-92C2-25804820EDAC}">
                        <c15:formulaRef>
                          <c15:sqref>'Combined teams % for graphs'!$A$20</c15:sqref>
                        </c15:formulaRef>
                      </c:ext>
                    </c:extLst>
                    <c:strCache>
                      <c:ptCount val="1"/>
                      <c:pt idx="0">
                        <c:v>FI offer in last 6 months E&amp;N</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graphs'!$B$20:$N$20</c15:sqref>
                        </c15:formulaRef>
                      </c:ext>
                    </c:extLst>
                    <c:numCache>
                      <c:formatCode>0.00%</c:formatCode>
                      <c:ptCount val="13"/>
                      <c:pt idx="0">
                        <c:v>0.28999999999999998</c:v>
                      </c:pt>
                      <c:pt idx="1">
                        <c:v>0.33</c:v>
                      </c:pt>
                      <c:pt idx="2">
                        <c:v>0.44700000000000001</c:v>
                      </c:pt>
                      <c:pt idx="3">
                        <c:v>0.61599999999999999</c:v>
                      </c:pt>
                      <c:pt idx="4">
                        <c:v>0.69199999999999995</c:v>
                      </c:pt>
                      <c:pt idx="5">
                        <c:v>0.67400000000000004</c:v>
                      </c:pt>
                      <c:pt idx="6">
                        <c:v>0.76</c:v>
                      </c:pt>
                      <c:pt idx="7">
                        <c:v>0.65300000000000002</c:v>
                      </c:pt>
                      <c:pt idx="8">
                        <c:v>0.68300000000000005</c:v>
                      </c:pt>
                      <c:pt idx="9">
                        <c:v>0.67500000000000004</c:v>
                      </c:pt>
                      <c:pt idx="10">
                        <c:v>0.66299999999999992</c:v>
                      </c:pt>
                      <c:pt idx="11">
                        <c:v>0.63500000000000001</c:v>
                      </c:pt>
                      <c:pt idx="12">
                        <c:v>0.64400000000000002</c:v>
                      </c:pt>
                    </c:numCache>
                  </c:numRef>
                </c:val>
                <c:smooth val="0"/>
                <c:extLst xmlns:c15="http://schemas.microsoft.com/office/drawing/2012/chart">
                  <c:ext xmlns:c16="http://schemas.microsoft.com/office/drawing/2014/chart" uri="{C3380CC4-5D6E-409C-BE32-E72D297353CC}">
                    <c16:uniqueId val="{00000028-12E1-4516-8518-CEC217F07EF1}"/>
                  </c:ext>
                </c:extLst>
              </c15:ser>
            </c15:filteredLineSeries>
            <c15:filteredLineSeries>
              <c15:ser>
                <c:idx val="15"/>
                <c:order val="19"/>
                <c:tx>
                  <c:strRef>
                    <c:extLst xmlns:c15="http://schemas.microsoft.com/office/drawing/2012/chart">
                      <c:ext xmlns:c15="http://schemas.microsoft.com/office/drawing/2012/chart" uri="{02D57815-91ED-43cb-92C2-25804820EDAC}">
                        <c15:formulaRef>
                          <c15:sqref>'Combined teams % for graphs'!$A$21</c15:sqref>
                        </c15:formulaRef>
                      </c:ext>
                    </c:extLst>
                    <c:strCache>
                      <c:ptCount val="1"/>
                      <c:pt idx="0">
                        <c:v>FI offer in last 6 months West</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graphs'!$B$21:$N$21</c15:sqref>
                        </c15:formulaRef>
                      </c:ext>
                    </c:extLst>
                    <c:numCache>
                      <c:formatCode>0.00%</c:formatCode>
                      <c:ptCount val="13"/>
                      <c:pt idx="0">
                        <c:v>0.124</c:v>
                      </c:pt>
                      <c:pt idx="1">
                        <c:v>0.14599999999999999</c:v>
                      </c:pt>
                      <c:pt idx="2">
                        <c:v>0.17699999999999999</c:v>
                      </c:pt>
                      <c:pt idx="3">
                        <c:v>0.36899999999999999</c:v>
                      </c:pt>
                      <c:pt idx="4">
                        <c:v>0.374</c:v>
                      </c:pt>
                      <c:pt idx="5">
                        <c:v>0.40400000000000003</c:v>
                      </c:pt>
                      <c:pt idx="6">
                        <c:v>0.432</c:v>
                      </c:pt>
                      <c:pt idx="7">
                        <c:v>0.41110000000000002</c:v>
                      </c:pt>
                      <c:pt idx="8">
                        <c:v>0.54700000000000004</c:v>
                      </c:pt>
                      <c:pt idx="9">
                        <c:v>0.59899999999999998</c:v>
                      </c:pt>
                      <c:pt idx="10">
                        <c:v>0.58299999999999996</c:v>
                      </c:pt>
                      <c:pt idx="11">
                        <c:v>0.5</c:v>
                      </c:pt>
                      <c:pt idx="12">
                        <c:v>0.53799999999999992</c:v>
                      </c:pt>
                    </c:numCache>
                  </c:numRef>
                </c:val>
                <c:smooth val="0"/>
                <c:extLst xmlns:c15="http://schemas.microsoft.com/office/drawing/2012/chart">
                  <c:ext xmlns:c16="http://schemas.microsoft.com/office/drawing/2014/chart" uri="{C3380CC4-5D6E-409C-BE32-E72D297353CC}">
                    <c16:uniqueId val="{00000029-12E1-4516-8518-CEC217F07EF1}"/>
                  </c:ext>
                </c:extLst>
              </c15:ser>
            </c15:filteredLineSeries>
            <c15:filteredLineSeries>
              <c15:ser>
                <c:idx val="16"/>
                <c:order val="20"/>
                <c:tx>
                  <c:strRef>
                    <c:extLst xmlns:c15="http://schemas.microsoft.com/office/drawing/2012/chart">
                      <c:ext xmlns:c15="http://schemas.microsoft.com/office/drawing/2012/chart" uri="{02D57815-91ED-43cb-92C2-25804820EDAC}">
                        <c15:formulaRef>
                          <c15:sqref>'Combined teams % for graphs'!$A$22</c15:sqref>
                        </c15:formulaRef>
                      </c:ext>
                    </c:extLst>
                    <c:strCache>
                      <c:ptCount val="1"/>
                      <c:pt idx="0">
                        <c:v>FI offer over 6 months E&amp;N</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graphs'!$B$22:$N$22</c15:sqref>
                        </c15:formulaRef>
                      </c:ext>
                    </c:extLst>
                    <c:numCache>
                      <c:formatCode>0.00%</c:formatCode>
                      <c:ptCount val="13"/>
                      <c:pt idx="0">
                        <c:v>0.20599999999999999</c:v>
                      </c:pt>
                      <c:pt idx="1">
                        <c:v>0.20899999999999999</c:v>
                      </c:pt>
                      <c:pt idx="2">
                        <c:v>0.188</c:v>
                      </c:pt>
                      <c:pt idx="3">
                        <c:v>0.104</c:v>
                      </c:pt>
                      <c:pt idx="4">
                        <c:v>7.5999999999999998E-2</c:v>
                      </c:pt>
                      <c:pt idx="5">
                        <c:v>9.0999999999999998E-2</c:v>
                      </c:pt>
                      <c:pt idx="6">
                        <c:v>0.105</c:v>
                      </c:pt>
                      <c:pt idx="7">
                        <c:v>0.186</c:v>
                      </c:pt>
                      <c:pt idx="8">
                        <c:v>0.16500000000000001</c:v>
                      </c:pt>
                      <c:pt idx="9">
                        <c:v>0.193</c:v>
                      </c:pt>
                      <c:pt idx="10">
                        <c:v>0.18100000000000002</c:v>
                      </c:pt>
                      <c:pt idx="11">
                        <c:v>0.216</c:v>
                      </c:pt>
                      <c:pt idx="12">
                        <c:v>0.23699999999999999</c:v>
                      </c:pt>
                    </c:numCache>
                  </c:numRef>
                </c:val>
                <c:smooth val="0"/>
                <c:extLst xmlns:c15="http://schemas.microsoft.com/office/drawing/2012/chart">
                  <c:ext xmlns:c16="http://schemas.microsoft.com/office/drawing/2014/chart" uri="{C3380CC4-5D6E-409C-BE32-E72D297353CC}">
                    <c16:uniqueId val="{0000002A-12E1-4516-8518-CEC217F07EF1}"/>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'Combined teams % for graphs'!$A$23</c15:sqref>
                        </c15:formulaRef>
                      </c:ext>
                    </c:extLst>
                    <c:strCache>
                      <c:ptCount val="1"/>
                      <c:pt idx="0">
                        <c:v>FI offer over 6 months West</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graphs'!$B$23:$N$23</c15:sqref>
                        </c15:formulaRef>
                      </c:ext>
                    </c:extLst>
                    <c:numCache>
                      <c:formatCode>0.00%</c:formatCode>
                      <c:ptCount val="13"/>
                      <c:pt idx="0">
                        <c:v>0.04</c:v>
                      </c:pt>
                      <c:pt idx="1">
                        <c:v>3.9E-2</c:v>
                      </c:pt>
                      <c:pt idx="2">
                        <c:v>4.3999999999999997E-2</c:v>
                      </c:pt>
                      <c:pt idx="3">
                        <c:v>4.5999999999999999E-2</c:v>
                      </c:pt>
                      <c:pt idx="4">
                        <c:v>6.4000000000000001E-2</c:v>
                      </c:pt>
                      <c:pt idx="5">
                        <c:v>5.7000000000000002E-2</c:v>
                      </c:pt>
                      <c:pt idx="6">
                        <c:v>8.8999999999999996E-2</c:v>
                      </c:pt>
                      <c:pt idx="7">
                        <c:v>0.11600000000000001</c:v>
                      </c:pt>
                      <c:pt idx="8">
                        <c:v>0.112</c:v>
                      </c:pt>
                      <c:pt idx="9">
                        <c:v>0.14099999999999999</c:v>
                      </c:pt>
                      <c:pt idx="10">
                        <c:v>0.221</c:v>
                      </c:pt>
                      <c:pt idx="11">
                        <c:v>0.22600000000000001</c:v>
                      </c:pt>
                      <c:pt idx="12">
                        <c:v>0.223</c:v>
                      </c:pt>
                    </c:numCache>
                  </c:numRef>
                </c:val>
                <c:smooth val="0"/>
                <c:extLst xmlns:c15="http://schemas.microsoft.com/office/drawing/2012/chart">
                  <c:ext xmlns:c16="http://schemas.microsoft.com/office/drawing/2014/chart" uri="{C3380CC4-5D6E-409C-BE32-E72D297353CC}">
                    <c16:uniqueId val="{0000002B-12E1-4516-8518-CEC217F07EF1}"/>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'Combined teams % for graphs'!$A$24</c15:sqref>
                        </c15:formulaRef>
                      </c:ext>
                    </c:extLst>
                    <c:strCache>
                      <c:ptCount val="1"/>
                      <c:pt idx="0">
                        <c:v>FI Not offered E&amp;N</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graphs'!$B$24:$N$24</c15:sqref>
                        </c15:formulaRef>
                      </c:ext>
                    </c:extLst>
                    <c:numCache>
                      <c:formatCode>0.00%</c:formatCode>
                      <c:ptCount val="13"/>
                      <c:pt idx="0">
                        <c:v>0.505</c:v>
                      </c:pt>
                      <c:pt idx="1">
                        <c:v>0.46</c:v>
                      </c:pt>
                      <c:pt idx="2">
                        <c:v>0.36499999999999999</c:v>
                      </c:pt>
                      <c:pt idx="3">
                        <c:v>0.28000000000000003</c:v>
                      </c:pt>
                      <c:pt idx="4">
                        <c:v>0.23200000000000001</c:v>
                      </c:pt>
                      <c:pt idx="5">
                        <c:v>0.23499999999999999</c:v>
                      </c:pt>
                      <c:pt idx="6">
                        <c:v>0.13500000000000001</c:v>
                      </c:pt>
                      <c:pt idx="7">
                        <c:v>0.16200000000000001</c:v>
                      </c:pt>
                      <c:pt idx="8">
                        <c:v>0.152</c:v>
                      </c:pt>
                      <c:pt idx="9">
                        <c:v>0.13300000000000001</c:v>
                      </c:pt>
                      <c:pt idx="10">
                        <c:v>0.157</c:v>
                      </c:pt>
                      <c:pt idx="11">
                        <c:v>0.14899999999999999</c:v>
                      </c:pt>
                      <c:pt idx="12">
                        <c:v>0.11900000000000001</c:v>
                      </c:pt>
                    </c:numCache>
                  </c:numRef>
                </c:val>
                <c:smooth val="0"/>
                <c:extLst xmlns:c15="http://schemas.microsoft.com/office/drawing/2012/chart">
                  <c:ext xmlns:c16="http://schemas.microsoft.com/office/drawing/2014/chart" uri="{C3380CC4-5D6E-409C-BE32-E72D297353CC}">
                    <c16:uniqueId val="{0000002C-12E1-4516-8518-CEC217F07EF1}"/>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'Combined teams % for graphs'!$A$25</c15:sqref>
                        </c15:formulaRef>
                      </c:ext>
                    </c:extLst>
                    <c:strCache>
                      <c:ptCount val="1"/>
                      <c:pt idx="0">
                        <c:v>FI Not offered West</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numRef>
                    <c:extLst xmlns:c15="http://schemas.microsoft.com/office/drawing/2012/chart">
                      <c:ext xmlns:c15="http://schemas.microsoft.com/office/drawing/2012/chart" uri="{02D57815-91ED-43cb-92C2-25804820EDAC}">
                        <c15:formulaRef>
                          <c15:sqref>'Combined teams % for graphs'!$B$1:$N$1</c15:sqref>
                        </c15:formulaRef>
                      </c:ext>
                    </c:extLst>
                    <c:numCache>
                      <c:formatCode>m/d/yyyy</c:formatCode>
                      <c:ptCount val="13"/>
                      <c:pt idx="0">
                        <c:v>45103</c:v>
                      </c:pt>
                      <c:pt idx="1">
                        <c:v>45131</c:v>
                      </c:pt>
                      <c:pt idx="2">
                        <c:v>45159</c:v>
                      </c:pt>
                      <c:pt idx="3">
                        <c:v>45197</c:v>
                      </c:pt>
                      <c:pt idx="4">
                        <c:v>45215</c:v>
                      </c:pt>
                      <c:pt idx="5">
                        <c:v>45240</c:v>
                      </c:pt>
                      <c:pt idx="6">
                        <c:v>45275</c:v>
                      </c:pt>
                      <c:pt idx="7">
                        <c:v>45301</c:v>
                      </c:pt>
                      <c:pt idx="8">
                        <c:v>45324</c:v>
                      </c:pt>
                      <c:pt idx="9">
                        <c:v>45351</c:v>
                      </c:pt>
                      <c:pt idx="10">
                        <c:v>45390</c:v>
                      </c:pt>
                      <c:pt idx="11">
                        <c:v>45425</c:v>
                      </c:pt>
                      <c:pt idx="12">
                        <c:v>45443</c:v>
                      </c:pt>
                    </c:numCache>
                  </c:numRef>
                </c:cat>
                <c:val>
                  <c:numRef>
                    <c:extLst xmlns:c15="http://schemas.microsoft.com/office/drawing/2012/chart">
                      <c:ext xmlns:c15="http://schemas.microsoft.com/office/drawing/2012/chart" uri="{02D57815-91ED-43cb-92C2-25804820EDAC}">
                        <c15:formulaRef>
                          <c15:sqref>'Combined teams % for graphs'!$B$25:$N$25</c15:sqref>
                        </c15:formulaRef>
                      </c:ext>
                    </c:extLst>
                    <c:numCache>
                      <c:formatCode>0.00%</c:formatCode>
                      <c:ptCount val="13"/>
                      <c:pt idx="0">
                        <c:v>0.83699999999999997</c:v>
                      </c:pt>
                      <c:pt idx="1">
                        <c:v>0.81599999999999995</c:v>
                      </c:pt>
                      <c:pt idx="2">
                        <c:v>0.77800000000000002</c:v>
                      </c:pt>
                      <c:pt idx="3">
                        <c:v>0.58499999999999996</c:v>
                      </c:pt>
                      <c:pt idx="4">
                        <c:v>0.56200000000000006</c:v>
                      </c:pt>
                      <c:pt idx="5">
                        <c:v>0.53900000000000003</c:v>
                      </c:pt>
                      <c:pt idx="6">
                        <c:v>0.47899999999999998</c:v>
                      </c:pt>
                      <c:pt idx="7">
                        <c:v>0.47399999999999998</c:v>
                      </c:pt>
                      <c:pt idx="8">
                        <c:v>0.34100000000000003</c:v>
                      </c:pt>
                      <c:pt idx="9">
                        <c:v>0.26</c:v>
                      </c:pt>
                      <c:pt idx="10">
                        <c:v>0.19600000000000001</c:v>
                      </c:pt>
                      <c:pt idx="11">
                        <c:v>0.27400000000000002</c:v>
                      </c:pt>
                      <c:pt idx="12">
                        <c:v>0.25</c:v>
                      </c:pt>
                    </c:numCache>
                  </c:numRef>
                </c:val>
                <c:smooth val="0"/>
                <c:extLst xmlns:c15="http://schemas.microsoft.com/office/drawing/2012/chart">
                  <c:ext xmlns:c16="http://schemas.microsoft.com/office/drawing/2014/chart" uri="{C3380CC4-5D6E-409C-BE32-E72D297353CC}">
                    <c16:uniqueId val="{0000002D-12E1-4516-8518-CEC217F07EF1}"/>
                  </c:ext>
                </c:extLst>
              </c15:ser>
            </c15:filteredLineSeries>
          </c:ext>
        </c:extLst>
      </c:lineChart>
      <c:catAx>
        <c:axId val="6422852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1395776"/>
        <c:crosses val="autoZero"/>
        <c:auto val="0"/>
        <c:lblAlgn val="ctr"/>
        <c:lblOffset val="100"/>
        <c:noMultiLvlLbl val="1"/>
      </c:catAx>
      <c:valAx>
        <c:axId val="12413957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2852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8F1E6-D97C-4ED7-B98D-335AF4BDC40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61FB6F8-BF7C-498F-A300-719B4ABFC676}">
      <dgm:prSet phldrT="[Text]"/>
      <dgm:spPr/>
      <dgm:t>
        <a:bodyPr/>
        <a:lstStyle/>
        <a:p>
          <a:r>
            <a:rPr lang="en-GB" dirty="0"/>
            <a:t>What we thought we needed </a:t>
          </a:r>
        </a:p>
      </dgm:t>
    </dgm:pt>
    <dgm:pt modelId="{753AA158-DF66-4F2A-9B38-3FBF6B718ED1}" type="parTrans" cxnId="{C751DDDF-7E80-475E-A517-F49A4D02424C}">
      <dgm:prSet/>
      <dgm:spPr/>
      <dgm:t>
        <a:bodyPr/>
        <a:lstStyle/>
        <a:p>
          <a:endParaRPr lang="en-GB"/>
        </a:p>
      </dgm:t>
    </dgm:pt>
    <dgm:pt modelId="{F968BEE8-039E-4415-B27F-9CA5F66BB4AD}" type="sibTrans" cxnId="{C751DDDF-7E80-475E-A517-F49A4D02424C}">
      <dgm:prSet/>
      <dgm:spPr/>
      <dgm:t>
        <a:bodyPr/>
        <a:lstStyle/>
        <a:p>
          <a:endParaRPr lang="en-GB"/>
        </a:p>
      </dgm:t>
    </dgm:pt>
    <dgm:pt modelId="{0BB8574B-EC5E-481B-AC0E-9351CCBE690D}">
      <dgm:prSet phldrT="[Text]" custT="1"/>
      <dgm:spPr/>
      <dgm:t>
        <a:bodyPr/>
        <a:lstStyle/>
        <a:p>
          <a:r>
            <a:rPr lang="en-GB" sz="1600" dirty="0"/>
            <a:t>Improvements to the way we prepare &amp; </a:t>
          </a:r>
          <a:r>
            <a:rPr lang="en-GB" sz="1600" baseline="0" dirty="0"/>
            <a:t>setup sessions</a:t>
          </a:r>
        </a:p>
      </dgm:t>
    </dgm:pt>
    <dgm:pt modelId="{49AA9029-D2DD-4688-B858-F52621569A87}" type="parTrans" cxnId="{8FF28066-A664-409D-8460-EDA81A1F3323}">
      <dgm:prSet/>
      <dgm:spPr/>
      <dgm:t>
        <a:bodyPr/>
        <a:lstStyle/>
        <a:p>
          <a:endParaRPr lang="en-GB"/>
        </a:p>
      </dgm:t>
    </dgm:pt>
    <dgm:pt modelId="{4F492A66-55F4-4C2B-9EA0-8B219D637FCE}" type="sibTrans" cxnId="{8FF28066-A664-409D-8460-EDA81A1F3323}">
      <dgm:prSet/>
      <dgm:spPr/>
      <dgm:t>
        <a:bodyPr/>
        <a:lstStyle/>
        <a:p>
          <a:endParaRPr lang="en-GB"/>
        </a:p>
      </dgm:t>
    </dgm:pt>
    <dgm:pt modelId="{9531C290-EA7E-43CA-8FC5-8D2A0450793B}">
      <dgm:prSet phldrT="[Text]" custT="1"/>
      <dgm:spPr/>
      <dgm:t>
        <a:bodyPr/>
        <a:lstStyle/>
        <a:p>
          <a:r>
            <a:rPr lang="en-GB" sz="1600" dirty="0"/>
            <a:t>Increase the frequency to weekly sessions</a:t>
          </a:r>
        </a:p>
      </dgm:t>
    </dgm:pt>
    <dgm:pt modelId="{DC436B90-70E0-47F7-B015-72CA1F608FED}" type="parTrans" cxnId="{1F779E6E-86C5-41F7-9612-20DEA205F129}">
      <dgm:prSet/>
      <dgm:spPr/>
      <dgm:t>
        <a:bodyPr/>
        <a:lstStyle/>
        <a:p>
          <a:endParaRPr lang="en-GB"/>
        </a:p>
      </dgm:t>
    </dgm:pt>
    <dgm:pt modelId="{B4359929-D612-4EA0-93CD-B2F28E40F00D}" type="sibTrans" cxnId="{1F779E6E-86C5-41F7-9612-20DEA205F129}">
      <dgm:prSet/>
      <dgm:spPr/>
      <dgm:t>
        <a:bodyPr/>
        <a:lstStyle/>
        <a:p>
          <a:endParaRPr lang="en-GB"/>
        </a:p>
      </dgm:t>
    </dgm:pt>
    <dgm:pt modelId="{9457A78B-1106-4420-9C4F-C5C24720E7CC}">
      <dgm:prSet phldrT="[Text]"/>
      <dgm:spPr/>
      <dgm:t>
        <a:bodyPr/>
        <a:lstStyle/>
        <a:p>
          <a:r>
            <a:rPr lang="en-GB" dirty="0"/>
            <a:t>Results of staff surveys</a:t>
          </a:r>
        </a:p>
      </dgm:t>
    </dgm:pt>
    <dgm:pt modelId="{171CA994-7D09-4CB4-B298-683062808237}" type="parTrans" cxnId="{19D055DC-C8DF-430B-8204-88A7C9B40D3F}">
      <dgm:prSet/>
      <dgm:spPr/>
      <dgm:t>
        <a:bodyPr/>
        <a:lstStyle/>
        <a:p>
          <a:endParaRPr lang="en-GB"/>
        </a:p>
      </dgm:t>
    </dgm:pt>
    <dgm:pt modelId="{5F484E91-843E-4D2F-93A9-A2206DD2D195}" type="sibTrans" cxnId="{19D055DC-C8DF-430B-8204-88A7C9B40D3F}">
      <dgm:prSet/>
      <dgm:spPr/>
      <dgm:t>
        <a:bodyPr/>
        <a:lstStyle/>
        <a:p>
          <a:endParaRPr lang="en-GB"/>
        </a:p>
      </dgm:t>
    </dgm:pt>
    <dgm:pt modelId="{B6F44C7F-C352-4D44-96A0-CCB16AE5AAE3}">
      <dgm:prSet phldrT="[Text]" custT="1"/>
      <dgm:spPr/>
      <dgm:t>
        <a:bodyPr/>
        <a:lstStyle/>
        <a:p>
          <a:r>
            <a:rPr lang="en-GB" sz="2300" dirty="0"/>
            <a:t> </a:t>
          </a:r>
          <a:r>
            <a:rPr lang="en-GB" sz="2000" dirty="0"/>
            <a:t>Workload management </a:t>
          </a:r>
        </a:p>
      </dgm:t>
    </dgm:pt>
    <dgm:pt modelId="{ACA5EA45-F2EC-47DB-BBAB-9F1BFBE8DC6F}" type="parTrans" cxnId="{ED693A4B-6922-4D86-9438-7EED7A2E9AFE}">
      <dgm:prSet/>
      <dgm:spPr/>
      <dgm:t>
        <a:bodyPr/>
        <a:lstStyle/>
        <a:p>
          <a:endParaRPr lang="en-GB"/>
        </a:p>
      </dgm:t>
    </dgm:pt>
    <dgm:pt modelId="{248D1BF3-7F0D-40BC-A614-115EBE59F3D6}" type="sibTrans" cxnId="{ED693A4B-6922-4D86-9438-7EED7A2E9AFE}">
      <dgm:prSet/>
      <dgm:spPr/>
      <dgm:t>
        <a:bodyPr/>
        <a:lstStyle/>
        <a:p>
          <a:endParaRPr lang="en-GB"/>
        </a:p>
      </dgm:t>
    </dgm:pt>
    <dgm:pt modelId="{02C03FC0-9CB8-42E1-B14A-857E0A1D1433}">
      <dgm:prSet phldrT="[Text]" custT="1"/>
      <dgm:spPr/>
      <dgm:t>
        <a:bodyPr/>
        <a:lstStyle/>
        <a:p>
          <a:r>
            <a:rPr lang="en-GB" sz="2000" dirty="0"/>
            <a:t>Support for people on FI training</a:t>
          </a:r>
        </a:p>
      </dgm:t>
    </dgm:pt>
    <dgm:pt modelId="{E958C1AA-8607-4B0D-BF8B-A18BD3EF8DCA}" type="parTrans" cxnId="{7BB3A807-0C45-4E83-B124-DB6D7A4CE96B}">
      <dgm:prSet/>
      <dgm:spPr/>
      <dgm:t>
        <a:bodyPr/>
        <a:lstStyle/>
        <a:p>
          <a:endParaRPr lang="en-GB"/>
        </a:p>
      </dgm:t>
    </dgm:pt>
    <dgm:pt modelId="{C3975814-0FC2-4C80-9D6F-C87368480ACC}" type="sibTrans" cxnId="{7BB3A807-0C45-4E83-B124-DB6D7A4CE96B}">
      <dgm:prSet/>
      <dgm:spPr/>
      <dgm:t>
        <a:bodyPr/>
        <a:lstStyle/>
        <a:p>
          <a:endParaRPr lang="en-GB"/>
        </a:p>
      </dgm:t>
    </dgm:pt>
    <dgm:pt modelId="{BC866D90-5F93-4AD8-AA82-6155C5A3D77F}">
      <dgm:prSet phldrT="[Text]"/>
      <dgm:spPr/>
      <dgm:t>
        <a:bodyPr/>
        <a:lstStyle/>
        <a:p>
          <a:endParaRPr lang="en-GB" sz="1300" dirty="0"/>
        </a:p>
      </dgm:t>
    </dgm:pt>
    <dgm:pt modelId="{121B4408-7E27-4199-B125-9026CCA05F41}" type="parTrans" cxnId="{383E3516-3F77-48CF-BD3C-4A82F919BB98}">
      <dgm:prSet/>
      <dgm:spPr/>
      <dgm:t>
        <a:bodyPr/>
        <a:lstStyle/>
        <a:p>
          <a:endParaRPr lang="en-GB"/>
        </a:p>
      </dgm:t>
    </dgm:pt>
    <dgm:pt modelId="{568EC617-7B9E-46EE-8A02-959B4C8A410F}" type="sibTrans" cxnId="{383E3516-3F77-48CF-BD3C-4A82F919BB98}">
      <dgm:prSet/>
      <dgm:spPr/>
      <dgm:t>
        <a:bodyPr/>
        <a:lstStyle/>
        <a:p>
          <a:endParaRPr lang="en-GB"/>
        </a:p>
      </dgm:t>
    </dgm:pt>
    <dgm:pt modelId="{181358CB-26C1-4C37-B7BD-A6DF89DA858C}">
      <dgm:prSet phldrT="[Text]"/>
      <dgm:spPr/>
      <dgm:t>
        <a:bodyPr/>
        <a:lstStyle/>
        <a:p>
          <a:endParaRPr lang="en-GB" sz="1300" dirty="0"/>
        </a:p>
      </dgm:t>
    </dgm:pt>
    <dgm:pt modelId="{8AA9A05B-9EB4-4797-B038-DA6145CD76AB}" type="parTrans" cxnId="{CB35F441-E48F-4632-9E1A-6D23DA53D16D}">
      <dgm:prSet/>
      <dgm:spPr/>
      <dgm:t>
        <a:bodyPr/>
        <a:lstStyle/>
        <a:p>
          <a:endParaRPr lang="en-GB"/>
        </a:p>
      </dgm:t>
    </dgm:pt>
    <dgm:pt modelId="{DA36E254-F77A-49A7-B058-E6B67D550A9F}" type="sibTrans" cxnId="{CB35F441-E48F-4632-9E1A-6D23DA53D16D}">
      <dgm:prSet/>
      <dgm:spPr/>
      <dgm:t>
        <a:bodyPr/>
        <a:lstStyle/>
        <a:p>
          <a:endParaRPr lang="en-GB"/>
        </a:p>
      </dgm:t>
    </dgm:pt>
    <dgm:pt modelId="{CB31A027-6E70-49E1-9F2D-3006E867E8E2}">
      <dgm:prSet phldrT="[Text]" custT="1"/>
      <dgm:spPr/>
      <dgm:t>
        <a:bodyPr/>
        <a:lstStyle/>
        <a:p>
          <a:r>
            <a:rPr lang="en-GB" sz="1600" dirty="0"/>
            <a:t>Increase the number of staff going onto training</a:t>
          </a:r>
        </a:p>
      </dgm:t>
    </dgm:pt>
    <dgm:pt modelId="{B4EE0DDB-AA39-4C24-AF69-C7CA58F47A1C}" type="parTrans" cxnId="{4037AB89-F0E1-4477-8C77-22118F0BE9B5}">
      <dgm:prSet/>
      <dgm:spPr/>
      <dgm:t>
        <a:bodyPr/>
        <a:lstStyle/>
        <a:p>
          <a:endParaRPr lang="en-GB"/>
        </a:p>
      </dgm:t>
    </dgm:pt>
    <dgm:pt modelId="{6CB2C834-4498-421F-BC27-E8DB56ADAD06}" type="sibTrans" cxnId="{4037AB89-F0E1-4477-8C77-22118F0BE9B5}">
      <dgm:prSet/>
      <dgm:spPr/>
      <dgm:t>
        <a:bodyPr/>
        <a:lstStyle/>
        <a:p>
          <a:endParaRPr lang="en-GB"/>
        </a:p>
      </dgm:t>
    </dgm:pt>
    <dgm:pt modelId="{C60FB65D-6299-4C06-B467-9F65CDE0AD26}">
      <dgm:prSet phldrT="[Text]" custT="1"/>
      <dgm:spPr/>
      <dgm:t>
        <a:bodyPr/>
        <a:lstStyle/>
        <a:p>
          <a:r>
            <a:rPr lang="en-GB" sz="1600" dirty="0"/>
            <a:t>Reduce the dropout of staff on training</a:t>
          </a:r>
        </a:p>
      </dgm:t>
    </dgm:pt>
    <dgm:pt modelId="{46FA2569-B20F-44E2-9F8B-274840FDC4ED}" type="parTrans" cxnId="{B071A006-B1C1-4BF5-A184-56EA58A298DE}">
      <dgm:prSet/>
      <dgm:spPr/>
      <dgm:t>
        <a:bodyPr/>
        <a:lstStyle/>
        <a:p>
          <a:endParaRPr lang="en-GB"/>
        </a:p>
      </dgm:t>
    </dgm:pt>
    <dgm:pt modelId="{DF08C76C-67EA-40A1-BD13-77F2D0984E40}" type="sibTrans" cxnId="{B071A006-B1C1-4BF5-A184-56EA58A298DE}">
      <dgm:prSet/>
      <dgm:spPr/>
      <dgm:t>
        <a:bodyPr/>
        <a:lstStyle/>
        <a:p>
          <a:endParaRPr lang="en-GB"/>
        </a:p>
      </dgm:t>
    </dgm:pt>
    <dgm:pt modelId="{70AECE0D-1DA5-4ADB-8227-7D086A894631}">
      <dgm:prSet phldrT="[Text]" custT="1"/>
      <dgm:spPr/>
      <dgm:t>
        <a:bodyPr/>
        <a:lstStyle/>
        <a:p>
          <a:r>
            <a:rPr lang="en-GB" sz="1600" dirty="0"/>
            <a:t>Explore the reluctance to go onto training</a:t>
          </a:r>
        </a:p>
      </dgm:t>
    </dgm:pt>
    <dgm:pt modelId="{B6445056-9203-4C93-BEED-C0EA1A323041}" type="parTrans" cxnId="{5A5AB641-3635-4FED-AD4C-13BF3D525604}">
      <dgm:prSet/>
      <dgm:spPr/>
      <dgm:t>
        <a:bodyPr/>
        <a:lstStyle/>
        <a:p>
          <a:endParaRPr lang="en-GB"/>
        </a:p>
      </dgm:t>
    </dgm:pt>
    <dgm:pt modelId="{1ADC957D-E5DA-48E7-AD73-E34AEADF6F08}" type="sibTrans" cxnId="{5A5AB641-3635-4FED-AD4C-13BF3D525604}">
      <dgm:prSet/>
      <dgm:spPr/>
      <dgm:t>
        <a:bodyPr/>
        <a:lstStyle/>
        <a:p>
          <a:endParaRPr lang="en-GB"/>
        </a:p>
      </dgm:t>
    </dgm:pt>
    <dgm:pt modelId="{FD1E0EF6-8086-4D47-81A7-CB89F953347A}">
      <dgm:prSet phldrT="[Text]" custT="1"/>
      <dgm:spPr/>
      <dgm:t>
        <a:bodyPr/>
        <a:lstStyle/>
        <a:p>
          <a:r>
            <a:rPr lang="en-GB" sz="2000" dirty="0"/>
            <a:t>Wider PATH staff want to be trained</a:t>
          </a:r>
        </a:p>
      </dgm:t>
    </dgm:pt>
    <dgm:pt modelId="{2401FA16-4FA2-410D-BC2F-9BBCD67088CA}" type="parTrans" cxnId="{F38BDB67-FC67-46E1-8317-DC077FA0E756}">
      <dgm:prSet/>
      <dgm:spPr/>
      <dgm:t>
        <a:bodyPr/>
        <a:lstStyle/>
        <a:p>
          <a:endParaRPr lang="en-GB"/>
        </a:p>
      </dgm:t>
    </dgm:pt>
    <dgm:pt modelId="{0D5D0658-8C83-4AA3-BBAA-887344F4C4B7}" type="sibTrans" cxnId="{F38BDB67-FC67-46E1-8317-DC077FA0E756}">
      <dgm:prSet/>
      <dgm:spPr/>
      <dgm:t>
        <a:bodyPr/>
        <a:lstStyle/>
        <a:p>
          <a:endParaRPr lang="en-GB"/>
        </a:p>
      </dgm:t>
    </dgm:pt>
    <dgm:pt modelId="{F68B1F0C-672B-40AA-A27D-C36D464C9499}">
      <dgm:prSet phldrT="[Text]" custT="1"/>
      <dgm:spPr/>
      <dgm:t>
        <a:bodyPr/>
        <a:lstStyle/>
        <a:p>
          <a:r>
            <a:rPr lang="en-GB" sz="2000" dirty="0"/>
            <a:t>Refresher/ongoing training for FI workers</a:t>
          </a:r>
        </a:p>
      </dgm:t>
    </dgm:pt>
    <dgm:pt modelId="{C8432AE6-19E7-417F-9723-88D1072246B6}" type="parTrans" cxnId="{0A9FD72F-235D-4D29-AA52-2E9D505EB2AA}">
      <dgm:prSet/>
      <dgm:spPr/>
      <dgm:t>
        <a:bodyPr/>
        <a:lstStyle/>
        <a:p>
          <a:endParaRPr lang="en-GB"/>
        </a:p>
      </dgm:t>
    </dgm:pt>
    <dgm:pt modelId="{8EAA1AD4-34C3-4E4E-8611-87756A0C51D4}" type="sibTrans" cxnId="{0A9FD72F-235D-4D29-AA52-2E9D505EB2AA}">
      <dgm:prSet/>
      <dgm:spPr/>
      <dgm:t>
        <a:bodyPr/>
        <a:lstStyle/>
        <a:p>
          <a:endParaRPr lang="en-GB"/>
        </a:p>
      </dgm:t>
    </dgm:pt>
    <dgm:pt modelId="{3B9B5AD0-1FDD-469A-A03B-D5DD3E3D223E}" type="pres">
      <dgm:prSet presAssocID="{3178F1E6-D97C-4ED7-B98D-335AF4BDC407}" presName="Name0" presStyleCnt="0">
        <dgm:presLayoutVars>
          <dgm:dir/>
          <dgm:animLvl val="lvl"/>
          <dgm:resizeHandles/>
        </dgm:presLayoutVars>
      </dgm:prSet>
      <dgm:spPr/>
    </dgm:pt>
    <dgm:pt modelId="{B63ABFAF-27C4-4230-AD06-C2E6DE7D8C0A}" type="pres">
      <dgm:prSet presAssocID="{C61FB6F8-BF7C-498F-A300-719B4ABFC676}" presName="linNode" presStyleCnt="0"/>
      <dgm:spPr/>
    </dgm:pt>
    <dgm:pt modelId="{D3F68B98-11FE-45CE-AEC9-F8C1CF058119}" type="pres">
      <dgm:prSet presAssocID="{C61FB6F8-BF7C-498F-A300-719B4ABFC676}" presName="parentShp" presStyleLbl="node1" presStyleIdx="0" presStyleCnt="2">
        <dgm:presLayoutVars>
          <dgm:bulletEnabled val="1"/>
        </dgm:presLayoutVars>
      </dgm:prSet>
      <dgm:spPr/>
    </dgm:pt>
    <dgm:pt modelId="{A4D79AE7-E48C-4C94-B87C-E9D94DB33684}" type="pres">
      <dgm:prSet presAssocID="{C61FB6F8-BF7C-498F-A300-719B4ABFC676}" presName="childShp" presStyleLbl="bgAccFollowNode1" presStyleIdx="0" presStyleCnt="2" custScaleX="104995" custLinFactNeighborX="12888" custLinFactNeighborY="-770">
        <dgm:presLayoutVars>
          <dgm:bulletEnabled val="1"/>
        </dgm:presLayoutVars>
      </dgm:prSet>
      <dgm:spPr/>
    </dgm:pt>
    <dgm:pt modelId="{F5EE6CA7-90BE-4980-9B76-3CCC25C89477}" type="pres">
      <dgm:prSet presAssocID="{F968BEE8-039E-4415-B27F-9CA5F66BB4AD}" presName="spacing" presStyleCnt="0"/>
      <dgm:spPr/>
    </dgm:pt>
    <dgm:pt modelId="{C8C646B4-8890-4821-833E-224795B7ADF8}" type="pres">
      <dgm:prSet presAssocID="{9457A78B-1106-4420-9C4F-C5C24720E7CC}" presName="linNode" presStyleCnt="0"/>
      <dgm:spPr/>
    </dgm:pt>
    <dgm:pt modelId="{96D3994B-3F2A-404E-9B9E-26069A475001}" type="pres">
      <dgm:prSet presAssocID="{9457A78B-1106-4420-9C4F-C5C24720E7CC}" presName="parentShp" presStyleLbl="node1" presStyleIdx="1" presStyleCnt="2">
        <dgm:presLayoutVars>
          <dgm:bulletEnabled val="1"/>
        </dgm:presLayoutVars>
      </dgm:prSet>
      <dgm:spPr/>
    </dgm:pt>
    <dgm:pt modelId="{F463985C-83A7-4FA5-8C54-1AAE1EDC04FE}" type="pres">
      <dgm:prSet presAssocID="{9457A78B-1106-4420-9C4F-C5C24720E7CC}" presName="childShp" presStyleLbl="bgAccFollowNode1" presStyleIdx="1" presStyleCnt="2">
        <dgm:presLayoutVars>
          <dgm:bulletEnabled val="1"/>
        </dgm:presLayoutVars>
      </dgm:prSet>
      <dgm:spPr/>
    </dgm:pt>
  </dgm:ptLst>
  <dgm:cxnLst>
    <dgm:cxn modelId="{B071A006-B1C1-4BF5-A184-56EA58A298DE}" srcId="{C61FB6F8-BF7C-498F-A300-719B4ABFC676}" destId="{C60FB65D-6299-4C06-B467-9F65CDE0AD26}" srcOrd="3" destOrd="0" parTransId="{46FA2569-B20F-44E2-9F8B-274840FDC4ED}" sibTransId="{DF08C76C-67EA-40A1-BD13-77F2D0984E40}"/>
    <dgm:cxn modelId="{7BB3A807-0C45-4E83-B124-DB6D7A4CE96B}" srcId="{9457A78B-1106-4420-9C4F-C5C24720E7CC}" destId="{02C03FC0-9CB8-42E1-B14A-857E0A1D1433}" srcOrd="1" destOrd="0" parTransId="{E958C1AA-8607-4B0D-BF8B-A18BD3EF8DCA}" sibTransId="{C3975814-0FC2-4C80-9D6F-C87368480ACC}"/>
    <dgm:cxn modelId="{FC383F0E-B293-4D5B-9E7A-4ED9D5C263C6}" type="presOf" srcId="{F68B1F0C-672B-40AA-A27D-C36D464C9499}" destId="{F463985C-83A7-4FA5-8C54-1AAE1EDC04FE}" srcOrd="0" destOrd="3" presId="urn:microsoft.com/office/officeart/2005/8/layout/vList6"/>
    <dgm:cxn modelId="{383E3516-3F77-48CF-BD3C-4A82F919BB98}" srcId="{C61FB6F8-BF7C-498F-A300-719B4ABFC676}" destId="{BC866D90-5F93-4AD8-AA82-6155C5A3D77F}" srcOrd="6" destOrd="0" parTransId="{121B4408-7E27-4199-B125-9026CCA05F41}" sibTransId="{568EC617-7B9E-46EE-8A02-959B4C8A410F}"/>
    <dgm:cxn modelId="{0A9FD72F-235D-4D29-AA52-2E9D505EB2AA}" srcId="{9457A78B-1106-4420-9C4F-C5C24720E7CC}" destId="{F68B1F0C-672B-40AA-A27D-C36D464C9499}" srcOrd="3" destOrd="0" parTransId="{C8432AE6-19E7-417F-9723-88D1072246B6}" sibTransId="{8EAA1AD4-34C3-4E4E-8611-87756A0C51D4}"/>
    <dgm:cxn modelId="{5A5AB641-3635-4FED-AD4C-13BF3D525604}" srcId="{C61FB6F8-BF7C-498F-A300-719B4ABFC676}" destId="{70AECE0D-1DA5-4ADB-8227-7D086A894631}" srcOrd="4" destOrd="0" parTransId="{B6445056-9203-4C93-BEED-C0EA1A323041}" sibTransId="{1ADC957D-E5DA-48E7-AD73-E34AEADF6F08}"/>
    <dgm:cxn modelId="{CB35F441-E48F-4632-9E1A-6D23DA53D16D}" srcId="{C61FB6F8-BF7C-498F-A300-719B4ABFC676}" destId="{181358CB-26C1-4C37-B7BD-A6DF89DA858C}" srcOrd="5" destOrd="0" parTransId="{8AA9A05B-9EB4-4797-B038-DA6145CD76AB}" sibTransId="{DA36E254-F77A-49A7-B058-E6B67D550A9F}"/>
    <dgm:cxn modelId="{2926F543-A83E-4288-A8F1-FC7D02C9AAED}" type="presOf" srcId="{70AECE0D-1DA5-4ADB-8227-7D086A894631}" destId="{A4D79AE7-E48C-4C94-B87C-E9D94DB33684}" srcOrd="0" destOrd="4" presId="urn:microsoft.com/office/officeart/2005/8/layout/vList6"/>
    <dgm:cxn modelId="{8FF28066-A664-409D-8460-EDA81A1F3323}" srcId="{C61FB6F8-BF7C-498F-A300-719B4ABFC676}" destId="{0BB8574B-EC5E-481B-AC0E-9351CCBE690D}" srcOrd="0" destOrd="0" parTransId="{49AA9029-D2DD-4688-B858-F52621569A87}" sibTransId="{4F492A66-55F4-4C2B-9EA0-8B219D637FCE}"/>
    <dgm:cxn modelId="{F38BDB67-FC67-46E1-8317-DC077FA0E756}" srcId="{9457A78B-1106-4420-9C4F-C5C24720E7CC}" destId="{FD1E0EF6-8086-4D47-81A7-CB89F953347A}" srcOrd="2" destOrd="0" parTransId="{2401FA16-4FA2-410D-BC2F-9BBCD67088CA}" sibTransId="{0D5D0658-8C83-4AA3-BBAA-887344F4C4B7}"/>
    <dgm:cxn modelId="{ED693A4B-6922-4D86-9438-7EED7A2E9AFE}" srcId="{9457A78B-1106-4420-9C4F-C5C24720E7CC}" destId="{B6F44C7F-C352-4D44-96A0-CCB16AE5AAE3}" srcOrd="0" destOrd="0" parTransId="{ACA5EA45-F2EC-47DB-BBAB-9F1BFBE8DC6F}" sibTransId="{248D1BF3-7F0D-40BC-A614-115EBE59F3D6}"/>
    <dgm:cxn modelId="{19F9994C-3662-452C-8E32-C5EF0DF1825B}" type="presOf" srcId="{3178F1E6-D97C-4ED7-B98D-335AF4BDC407}" destId="{3B9B5AD0-1FDD-469A-A03B-D5DD3E3D223E}" srcOrd="0" destOrd="0" presId="urn:microsoft.com/office/officeart/2005/8/layout/vList6"/>
    <dgm:cxn modelId="{1F779E6E-86C5-41F7-9612-20DEA205F129}" srcId="{C61FB6F8-BF7C-498F-A300-719B4ABFC676}" destId="{9531C290-EA7E-43CA-8FC5-8D2A0450793B}" srcOrd="1" destOrd="0" parTransId="{DC436B90-70E0-47F7-B015-72CA1F608FED}" sibTransId="{B4359929-D612-4EA0-93CD-B2F28E40F00D}"/>
    <dgm:cxn modelId="{67889E79-1AAC-4FC3-B0C2-6A1B5CA65F76}" type="presOf" srcId="{02C03FC0-9CB8-42E1-B14A-857E0A1D1433}" destId="{F463985C-83A7-4FA5-8C54-1AAE1EDC04FE}" srcOrd="0" destOrd="1" presId="urn:microsoft.com/office/officeart/2005/8/layout/vList6"/>
    <dgm:cxn modelId="{3B98B27E-2256-4EC3-9B17-8E015EA81EC0}" type="presOf" srcId="{FD1E0EF6-8086-4D47-81A7-CB89F953347A}" destId="{F463985C-83A7-4FA5-8C54-1AAE1EDC04FE}" srcOrd="0" destOrd="2" presId="urn:microsoft.com/office/officeart/2005/8/layout/vList6"/>
    <dgm:cxn modelId="{4037AB89-F0E1-4477-8C77-22118F0BE9B5}" srcId="{C61FB6F8-BF7C-498F-A300-719B4ABFC676}" destId="{CB31A027-6E70-49E1-9F2D-3006E867E8E2}" srcOrd="2" destOrd="0" parTransId="{B4EE0DDB-AA39-4C24-AF69-C7CA58F47A1C}" sibTransId="{6CB2C834-4498-421F-BC27-E8DB56ADAD06}"/>
    <dgm:cxn modelId="{4C59EC95-C002-4EE0-BD5A-4EBAF1C9EC58}" type="presOf" srcId="{CB31A027-6E70-49E1-9F2D-3006E867E8E2}" destId="{A4D79AE7-E48C-4C94-B87C-E9D94DB33684}" srcOrd="0" destOrd="2" presId="urn:microsoft.com/office/officeart/2005/8/layout/vList6"/>
    <dgm:cxn modelId="{DBE5519F-6850-43B9-9497-46FC3535FF80}" type="presOf" srcId="{BC866D90-5F93-4AD8-AA82-6155C5A3D77F}" destId="{A4D79AE7-E48C-4C94-B87C-E9D94DB33684}" srcOrd="0" destOrd="6" presId="urn:microsoft.com/office/officeart/2005/8/layout/vList6"/>
    <dgm:cxn modelId="{780540A0-F4B0-45A8-818F-B1D84D022D7A}" type="presOf" srcId="{B6F44C7F-C352-4D44-96A0-CCB16AE5AAE3}" destId="{F463985C-83A7-4FA5-8C54-1AAE1EDC04FE}" srcOrd="0" destOrd="0" presId="urn:microsoft.com/office/officeart/2005/8/layout/vList6"/>
    <dgm:cxn modelId="{8536E6C1-0707-4482-88D0-C33E4DBCD62D}" type="presOf" srcId="{181358CB-26C1-4C37-B7BD-A6DF89DA858C}" destId="{A4D79AE7-E48C-4C94-B87C-E9D94DB33684}" srcOrd="0" destOrd="5" presId="urn:microsoft.com/office/officeart/2005/8/layout/vList6"/>
    <dgm:cxn modelId="{760C88CD-7F49-41D2-ADD4-FADDB652E076}" type="presOf" srcId="{9531C290-EA7E-43CA-8FC5-8D2A0450793B}" destId="{A4D79AE7-E48C-4C94-B87C-E9D94DB33684}" srcOrd="0" destOrd="1" presId="urn:microsoft.com/office/officeart/2005/8/layout/vList6"/>
    <dgm:cxn modelId="{DC0F16D6-6B87-4EA2-BA27-2591C3F33990}" type="presOf" srcId="{C61FB6F8-BF7C-498F-A300-719B4ABFC676}" destId="{D3F68B98-11FE-45CE-AEC9-F8C1CF058119}" srcOrd="0" destOrd="0" presId="urn:microsoft.com/office/officeart/2005/8/layout/vList6"/>
    <dgm:cxn modelId="{411EBBD7-0252-4AC7-8CE2-D95FEDB469E1}" type="presOf" srcId="{0BB8574B-EC5E-481B-AC0E-9351CCBE690D}" destId="{A4D79AE7-E48C-4C94-B87C-E9D94DB33684}" srcOrd="0" destOrd="0" presId="urn:microsoft.com/office/officeart/2005/8/layout/vList6"/>
    <dgm:cxn modelId="{19D055DC-C8DF-430B-8204-88A7C9B40D3F}" srcId="{3178F1E6-D97C-4ED7-B98D-335AF4BDC407}" destId="{9457A78B-1106-4420-9C4F-C5C24720E7CC}" srcOrd="1" destOrd="0" parTransId="{171CA994-7D09-4CB4-B298-683062808237}" sibTransId="{5F484E91-843E-4D2F-93A9-A2206DD2D195}"/>
    <dgm:cxn modelId="{C751DDDF-7E80-475E-A517-F49A4D02424C}" srcId="{3178F1E6-D97C-4ED7-B98D-335AF4BDC407}" destId="{C61FB6F8-BF7C-498F-A300-719B4ABFC676}" srcOrd="0" destOrd="0" parTransId="{753AA158-DF66-4F2A-9B38-3FBF6B718ED1}" sibTransId="{F968BEE8-039E-4415-B27F-9CA5F66BB4AD}"/>
    <dgm:cxn modelId="{964853E0-DC4E-487C-A1C8-B09EA93FE78B}" type="presOf" srcId="{C60FB65D-6299-4C06-B467-9F65CDE0AD26}" destId="{A4D79AE7-E48C-4C94-B87C-E9D94DB33684}" srcOrd="0" destOrd="3" presId="urn:microsoft.com/office/officeart/2005/8/layout/vList6"/>
    <dgm:cxn modelId="{D1DE06E1-2192-4981-B7AC-43DF65F3BDD1}" type="presOf" srcId="{9457A78B-1106-4420-9C4F-C5C24720E7CC}" destId="{96D3994B-3F2A-404E-9B9E-26069A475001}" srcOrd="0" destOrd="0" presId="urn:microsoft.com/office/officeart/2005/8/layout/vList6"/>
    <dgm:cxn modelId="{24988763-55E9-4C27-89E6-C9B1C7B6DCBD}" type="presParOf" srcId="{3B9B5AD0-1FDD-469A-A03B-D5DD3E3D223E}" destId="{B63ABFAF-27C4-4230-AD06-C2E6DE7D8C0A}" srcOrd="0" destOrd="0" presId="urn:microsoft.com/office/officeart/2005/8/layout/vList6"/>
    <dgm:cxn modelId="{2BE1E0E1-4F48-4298-B4BD-77968F5FEAAB}" type="presParOf" srcId="{B63ABFAF-27C4-4230-AD06-C2E6DE7D8C0A}" destId="{D3F68B98-11FE-45CE-AEC9-F8C1CF058119}" srcOrd="0" destOrd="0" presId="urn:microsoft.com/office/officeart/2005/8/layout/vList6"/>
    <dgm:cxn modelId="{BD38D72C-A50D-44C9-9F72-736AA8D17AB1}" type="presParOf" srcId="{B63ABFAF-27C4-4230-AD06-C2E6DE7D8C0A}" destId="{A4D79AE7-E48C-4C94-B87C-E9D94DB33684}" srcOrd="1" destOrd="0" presId="urn:microsoft.com/office/officeart/2005/8/layout/vList6"/>
    <dgm:cxn modelId="{F0A5DF5A-6805-4E90-92C5-5A8ABA612403}" type="presParOf" srcId="{3B9B5AD0-1FDD-469A-A03B-D5DD3E3D223E}" destId="{F5EE6CA7-90BE-4980-9B76-3CCC25C89477}" srcOrd="1" destOrd="0" presId="urn:microsoft.com/office/officeart/2005/8/layout/vList6"/>
    <dgm:cxn modelId="{FA3E50C0-B014-4019-B75A-9437D0D29E63}" type="presParOf" srcId="{3B9B5AD0-1FDD-469A-A03B-D5DD3E3D223E}" destId="{C8C646B4-8890-4821-833E-224795B7ADF8}" srcOrd="2" destOrd="0" presId="urn:microsoft.com/office/officeart/2005/8/layout/vList6"/>
    <dgm:cxn modelId="{1107811B-05D6-4EDC-B745-BB7F2FCDF4DE}" type="presParOf" srcId="{C8C646B4-8890-4821-833E-224795B7ADF8}" destId="{96D3994B-3F2A-404E-9B9E-26069A475001}" srcOrd="0" destOrd="0" presId="urn:microsoft.com/office/officeart/2005/8/layout/vList6"/>
    <dgm:cxn modelId="{DBDC6114-BE13-4216-81C5-3D2829858B4C}" type="presParOf" srcId="{C8C646B4-8890-4821-833E-224795B7ADF8}" destId="{F463985C-83A7-4FA5-8C54-1AAE1EDC04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79AE7-E48C-4C94-B87C-E9D94DB33684}">
      <dsp:nvSpPr>
        <dsp:cNvPr id="0" name=""/>
        <dsp:cNvSpPr/>
      </dsp:nvSpPr>
      <dsp:spPr>
        <a:xfrm>
          <a:off x="3315496" y="0"/>
          <a:ext cx="5218903" cy="201296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Improvements to the way we prepare &amp; </a:t>
          </a:r>
          <a:r>
            <a:rPr lang="en-GB" sz="1600" kern="1200" baseline="0" dirty="0"/>
            <a:t>setup sessions</a:t>
          </a:r>
        </a:p>
        <a:p>
          <a:pPr marL="171450" lvl="1" indent="-171450" algn="l" defTabSz="711200">
            <a:lnSpc>
              <a:spcPct val="90000"/>
            </a:lnSpc>
            <a:spcBef>
              <a:spcPct val="0"/>
            </a:spcBef>
            <a:spcAft>
              <a:spcPct val="15000"/>
            </a:spcAft>
            <a:buChar char="•"/>
          </a:pPr>
          <a:r>
            <a:rPr lang="en-GB" sz="1600" kern="1200" dirty="0"/>
            <a:t>Increase the frequency to weekly sessions</a:t>
          </a:r>
        </a:p>
        <a:p>
          <a:pPr marL="171450" lvl="1" indent="-171450" algn="l" defTabSz="711200">
            <a:lnSpc>
              <a:spcPct val="90000"/>
            </a:lnSpc>
            <a:spcBef>
              <a:spcPct val="0"/>
            </a:spcBef>
            <a:spcAft>
              <a:spcPct val="15000"/>
            </a:spcAft>
            <a:buChar char="•"/>
          </a:pPr>
          <a:r>
            <a:rPr lang="en-GB" sz="1600" kern="1200" dirty="0"/>
            <a:t>Increase the number of staff going onto training</a:t>
          </a:r>
        </a:p>
        <a:p>
          <a:pPr marL="171450" lvl="1" indent="-171450" algn="l" defTabSz="711200">
            <a:lnSpc>
              <a:spcPct val="90000"/>
            </a:lnSpc>
            <a:spcBef>
              <a:spcPct val="0"/>
            </a:spcBef>
            <a:spcAft>
              <a:spcPct val="15000"/>
            </a:spcAft>
            <a:buChar char="•"/>
          </a:pPr>
          <a:r>
            <a:rPr lang="en-GB" sz="1600" kern="1200" dirty="0"/>
            <a:t>Reduce the dropout of staff on training</a:t>
          </a:r>
        </a:p>
        <a:p>
          <a:pPr marL="171450" lvl="1" indent="-171450" algn="l" defTabSz="711200">
            <a:lnSpc>
              <a:spcPct val="90000"/>
            </a:lnSpc>
            <a:spcBef>
              <a:spcPct val="0"/>
            </a:spcBef>
            <a:spcAft>
              <a:spcPct val="15000"/>
            </a:spcAft>
            <a:buChar char="•"/>
          </a:pPr>
          <a:r>
            <a:rPr lang="en-GB" sz="1600" kern="1200" dirty="0"/>
            <a:t>Explore the reluctance to go onto training</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dsp:txBody>
      <dsp:txXfrm>
        <a:off x="3315496" y="251620"/>
        <a:ext cx="4464042" cy="1509722"/>
      </dsp:txXfrm>
    </dsp:sp>
    <dsp:sp modelId="{D3F68B98-11FE-45CE-AEC9-F8C1CF058119}">
      <dsp:nvSpPr>
        <dsp:cNvPr id="0" name=""/>
        <dsp:cNvSpPr/>
      </dsp:nvSpPr>
      <dsp:spPr>
        <a:xfrm>
          <a:off x="874" y="516"/>
          <a:ext cx="3313747" cy="20129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t>What we thought we needed </a:t>
          </a:r>
        </a:p>
      </dsp:txBody>
      <dsp:txXfrm>
        <a:off x="99139" y="98781"/>
        <a:ext cx="3117217" cy="1816432"/>
      </dsp:txXfrm>
    </dsp:sp>
    <dsp:sp modelId="{F463985C-83A7-4FA5-8C54-1AAE1EDC04FE}">
      <dsp:nvSpPr>
        <dsp:cNvPr id="0" name=""/>
        <dsp:cNvSpPr/>
      </dsp:nvSpPr>
      <dsp:spPr>
        <a:xfrm>
          <a:off x="3413760" y="2214775"/>
          <a:ext cx="5120640" cy="201296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 </a:t>
          </a:r>
          <a:r>
            <a:rPr lang="en-GB" sz="2000" kern="1200" dirty="0"/>
            <a:t>Workload management </a:t>
          </a:r>
        </a:p>
        <a:p>
          <a:pPr marL="228600" lvl="1" indent="-228600" algn="l" defTabSz="889000">
            <a:lnSpc>
              <a:spcPct val="90000"/>
            </a:lnSpc>
            <a:spcBef>
              <a:spcPct val="0"/>
            </a:spcBef>
            <a:spcAft>
              <a:spcPct val="15000"/>
            </a:spcAft>
            <a:buChar char="•"/>
          </a:pPr>
          <a:r>
            <a:rPr lang="en-GB" sz="2000" kern="1200" dirty="0"/>
            <a:t>Support for people on FI training</a:t>
          </a:r>
        </a:p>
        <a:p>
          <a:pPr marL="228600" lvl="1" indent="-228600" algn="l" defTabSz="889000">
            <a:lnSpc>
              <a:spcPct val="90000"/>
            </a:lnSpc>
            <a:spcBef>
              <a:spcPct val="0"/>
            </a:spcBef>
            <a:spcAft>
              <a:spcPct val="15000"/>
            </a:spcAft>
            <a:buChar char="•"/>
          </a:pPr>
          <a:r>
            <a:rPr lang="en-GB" sz="2000" kern="1200" dirty="0"/>
            <a:t>Wider PATH staff want to be trained</a:t>
          </a:r>
        </a:p>
        <a:p>
          <a:pPr marL="228600" lvl="1" indent="-228600" algn="l" defTabSz="889000">
            <a:lnSpc>
              <a:spcPct val="90000"/>
            </a:lnSpc>
            <a:spcBef>
              <a:spcPct val="0"/>
            </a:spcBef>
            <a:spcAft>
              <a:spcPct val="15000"/>
            </a:spcAft>
            <a:buChar char="•"/>
          </a:pPr>
          <a:r>
            <a:rPr lang="en-GB" sz="2000" kern="1200" dirty="0"/>
            <a:t>Refresher/ongoing training for FI workers</a:t>
          </a:r>
        </a:p>
      </dsp:txBody>
      <dsp:txXfrm>
        <a:off x="3413760" y="2466395"/>
        <a:ext cx="4365779" cy="1509722"/>
      </dsp:txXfrm>
    </dsp:sp>
    <dsp:sp modelId="{96D3994B-3F2A-404E-9B9E-26069A475001}">
      <dsp:nvSpPr>
        <dsp:cNvPr id="0" name=""/>
        <dsp:cNvSpPr/>
      </dsp:nvSpPr>
      <dsp:spPr>
        <a:xfrm>
          <a:off x="0" y="2214775"/>
          <a:ext cx="3413760" cy="20129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kern="1200" dirty="0"/>
            <a:t>Results of staff surveys</a:t>
          </a:r>
        </a:p>
      </dsp:txBody>
      <dsp:txXfrm>
        <a:off x="98265" y="2313040"/>
        <a:ext cx="3217230" cy="181643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49770-B9BE-4C7B-B39B-DE26D2AEB0F4}" type="datetimeFigureOut">
              <a:rPr lang="en-GB" smtClean="0"/>
              <a:t>28/11/2024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6FA2B-0E8B-4994-833E-5DD0F23A944C}" type="slidenum">
              <a:rPr lang="en-GB" smtClean="0"/>
              <a:t>‹#›</a:t>
            </a:fld>
            <a:endParaRPr lang="en-GB"/>
          </a:p>
        </p:txBody>
      </p:sp>
    </p:spTree>
    <p:extLst>
      <p:ext uri="{BB962C8B-B14F-4D97-AF65-F5344CB8AC3E}">
        <p14:creationId xmlns:p14="http://schemas.microsoft.com/office/powerpoint/2010/main" val="273036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Prompts- please list your QI team membership including lived experience representatives (don’t have not provide names if they do not consent) Slide one:</a:t>
            </a:r>
          </a:p>
          <a:p>
            <a:endParaRPr lang="en-GB" dirty="0"/>
          </a:p>
          <a:p>
            <a:r>
              <a:rPr lang="en-GB" dirty="0"/>
              <a:t>Navigo’s EIP</a:t>
            </a:r>
            <a:r>
              <a:rPr lang="en-GB" baseline="0" dirty="0"/>
              <a:t> is made up of 6x clinicians (3x Social Workers, 1x Occupational Therapist and 3x Nurses (one of those being the teams manager), a CBT Therapist, A Consultant Psychiatrist, 1x Support worker and 1x peer support.</a:t>
            </a:r>
          </a:p>
          <a:p>
            <a:endParaRPr lang="en-GB" baseline="0" dirty="0"/>
          </a:p>
          <a:p>
            <a:r>
              <a:rPr lang="en-GB" baseline="0" dirty="0"/>
              <a:t>The Peer support worker role is recognised within the team as crucial and instrumental in the functionality of the team as a whole.  It is firmly understood that there is no better understanding of the complexities and experiences of our service user group then that of someone who has experienced Psychosis and continues to live with this themselves.  </a:t>
            </a:r>
          </a:p>
          <a:p>
            <a:r>
              <a:rPr lang="en-GB" baseline="0" dirty="0"/>
              <a:t>Becky’s provides insight and self-describes as a ‘Beacon of hope’, which is exactly what she is </a:t>
            </a:r>
            <a:r>
              <a:rPr lang="en-GB" baseline="0" dirty="0">
                <a:sym typeface="Wingdings" panose="05000000000000000000" pitchFamily="2" charset="2"/>
              </a:rPr>
              <a:t></a:t>
            </a:r>
          </a:p>
          <a:p>
            <a:endParaRPr lang="en-GB" baseline="0" dirty="0">
              <a:sym typeface="Wingdings" panose="05000000000000000000" pitchFamily="2" charset="2"/>
            </a:endParaRPr>
          </a:p>
          <a:p>
            <a:r>
              <a:rPr lang="en-GB" baseline="0" dirty="0">
                <a:sym typeface="Wingdings" panose="05000000000000000000" pitchFamily="2" charset="2"/>
              </a:rPr>
              <a:t>In terms of considerations for this particular project, the Peer Support worker role has been utilised to obtain the voice of our service users, particularly the individuals who have previously declined Family Intervention in the past.</a:t>
            </a:r>
          </a:p>
          <a:p>
            <a:endParaRPr lang="en-GB" baseline="0" dirty="0">
              <a:sym typeface="Wingdings" panose="05000000000000000000" pitchFamily="2" charset="2"/>
            </a:endParaRPr>
          </a:p>
          <a:p>
            <a:r>
              <a:rPr lang="en-GB" baseline="0" dirty="0">
                <a:sym typeface="Wingdings" panose="05000000000000000000" pitchFamily="2" charset="2"/>
              </a:rPr>
              <a:t>Becky has constructed a questionnaire designed to explore the initial notions  behind declining FI and what service users expectations would be.  Although not many of these have been completed yet, the information obtained has been really useful and suggests that language is important.  This is something that has been considered largely in the development of advertising the intervention through redesigned leaflets and a new programme name – bridging the gap. </a:t>
            </a:r>
            <a:endParaRPr lang="en-GB" baseline="0" dirty="0"/>
          </a:p>
          <a:p>
            <a:endParaRPr lang="en-GB" baseline="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Prompts- what is the problem you are tackling ? E.g.  improve our team's performance on the Fi standard- can add details about how and why you chose to focus on this standard.  Slide two:</a:t>
            </a:r>
          </a:p>
          <a:p>
            <a:endParaRPr lang="en-GB" b="1" dirty="0"/>
          </a:p>
          <a:p>
            <a:r>
              <a:rPr lang="en-GB" b="0" dirty="0"/>
              <a:t>The</a:t>
            </a:r>
            <a:r>
              <a:rPr lang="en-GB" b="0" baseline="0" dirty="0"/>
              <a:t> most general element of our proposed problem is that we have </a:t>
            </a:r>
            <a:r>
              <a:rPr lang="en-GB" b="1" baseline="0" dirty="0">
                <a:solidFill>
                  <a:srgbClr val="FF0000"/>
                </a:solidFill>
              </a:rPr>
              <a:t>an extremely low up-take of family intervention, which violates NICE guidelines and NCAP statistical information.  </a:t>
            </a:r>
            <a:r>
              <a:rPr lang="en-GB" b="0" baseline="0" dirty="0"/>
              <a:t>The reasoning behind this is multifaceted in that there are a number of contributing factors:</a:t>
            </a:r>
          </a:p>
          <a:p>
            <a:r>
              <a:rPr lang="en-GB" b="0" baseline="0" dirty="0"/>
              <a:t>-The number of qualified staff in a position to deliver FI in the initial stages of this NCAP QI ‘activity’ was 4 out of 8 eligible members of the team.  This is in the process of rectification as four more members of the team are currently undertaking training through Kings College London.  This aids in the team increasing only slightly, the figures for uptake when compared to the last year.  Each of the FI students are required to undertake practice with 2x families before December. </a:t>
            </a:r>
          </a:p>
          <a:p>
            <a:endParaRPr lang="en-GB" b="0" baseline="0" dirty="0"/>
          </a:p>
          <a:p>
            <a:r>
              <a:rPr lang="en-GB" b="0" baseline="0" dirty="0"/>
              <a:t>-A lot of teams have described an apprehension in delivering FI, however our team have widely understood that this is a crucial element of role specifications, which was conveyed at the point of employment. </a:t>
            </a:r>
          </a:p>
          <a:p>
            <a:endParaRPr lang="en-GB" b="0" baseline="0" dirty="0"/>
          </a:p>
          <a:p>
            <a:r>
              <a:rPr lang="en-GB" b="0" baseline="0" dirty="0"/>
              <a:t>-The team is based in North East Lincolnshire, covering predominantly the area’s of Grimsby and Cleethorpes and smaller surrounding towns.  These are considered socioeconomically deprived area’s with high uptake of social support systems, low employment/educational prospects, high levels of substance abuse and co-morbidity and domestic violence/abuse.  There is also a high level of county line factions embedded amongst the culture of the area’s young people and tackling this is becoming increasingly more difficult.</a:t>
            </a:r>
          </a:p>
          <a:p>
            <a:r>
              <a:rPr lang="en-GB" b="0" baseline="0" dirty="0"/>
              <a:t>The majority of individuals that enter into services have had some form of intervention in the past, such as that of Children’s services which carries with it a lot of negative stigma and personal </a:t>
            </a:r>
            <a:r>
              <a:rPr lang="en-GB" sz="1200" b="0" i="0" kern="1200" dirty="0">
                <a:solidFill>
                  <a:schemeClr val="tx1"/>
                </a:solidFill>
                <a:effectLst/>
                <a:latin typeface="+mn-lt"/>
                <a:ea typeface="+mn-ea"/>
                <a:cs typeface="+mn-cs"/>
              </a:rPr>
              <a:t>connotations for services user. As such in the planning stages, we considered that words such as ‘Family Intervention’ are being negatively received by</a:t>
            </a:r>
            <a:r>
              <a:rPr lang="en-GB" sz="1200" b="0" i="0" kern="1200" baseline="0" dirty="0">
                <a:solidFill>
                  <a:schemeClr val="tx1"/>
                </a:solidFill>
                <a:effectLst/>
                <a:latin typeface="+mn-lt"/>
                <a:ea typeface="+mn-ea"/>
                <a:cs typeface="+mn-cs"/>
              </a:rPr>
              <a:t> services users and their families as this is similar to the name that Children’s Social services called their intervention programme.  Also the word ‘intervention’ appears to generate notions that there is a problem that needs to be fixed or that families that receive FI are broken in someway.  This is further hindered by staff’s inability to fully describe what the FI programme is designed to do – due to a lack of training and understanding.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-Another area of consideration is that FI uptake has never been formally measured and monitored and so we are in the process of trying to construct and implement specific process measurements which can be periodically reviewed to ensure the team remains on track and is able to identify achievable goals.  Moving forward, the process measurements can be utilised to assess outcomes, effectivity and identify a new level of achievable outcomes to continue to progress this particular objective. </a:t>
            </a:r>
          </a:p>
          <a:p>
            <a:endParaRPr lang="en-GB" sz="1200" b="0" i="0" kern="1200" baseline="0" dirty="0">
              <a:solidFill>
                <a:schemeClr val="tx1"/>
              </a:solidFill>
              <a:effectLst/>
              <a:latin typeface="+mn-lt"/>
              <a:ea typeface="+mn-ea"/>
              <a:cs typeface="+mn-cs"/>
            </a:endParaRPr>
          </a:p>
          <a:p>
            <a:endParaRPr lang="en-GB" b="0" baseline="0" dirty="0"/>
          </a:p>
          <a:p>
            <a:endParaRPr lang="en-GB" b="0" baseline="0" dirty="0"/>
          </a:p>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please list your QI team membership including lived experience representatives (don’t have not provide names if they do not consent)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Prompt- what have done to better understand your problem ? Staff surveys’, team meetings, collected your baseline data (add in what this is). Slide Three:</a:t>
            </a:r>
          </a:p>
          <a:p>
            <a:endParaRPr lang="en-GB" b="1" dirty="0"/>
          </a:p>
          <a:p>
            <a:r>
              <a:rPr lang="en-GB" sz="1200" b="0" i="0" kern="1200" dirty="0">
                <a:solidFill>
                  <a:schemeClr val="tx1"/>
                </a:solidFill>
                <a:effectLst/>
                <a:latin typeface="+mn-lt"/>
                <a:ea typeface="+mn-ea"/>
                <a:cs typeface="+mn-cs"/>
              </a:rPr>
              <a:t>-As</a:t>
            </a:r>
            <a:r>
              <a:rPr lang="en-GB" sz="1200" b="0" i="0" kern="1200" baseline="0" dirty="0">
                <a:solidFill>
                  <a:schemeClr val="tx1"/>
                </a:solidFill>
                <a:effectLst/>
                <a:latin typeface="+mn-lt"/>
                <a:ea typeface="+mn-ea"/>
                <a:cs typeface="+mn-cs"/>
              </a:rPr>
              <a:t> previously stated, we have constructed a questionnaire toll which was designed to guide a conversation between the teams Peer Support Worker – Becky – and service users that had formally declined FI.  Although this is still being disseminated, the few that have been completed so far do provide evidence that language and communication are key considerations for improving uptake moving forward.  </a:t>
            </a:r>
          </a:p>
          <a:p>
            <a:r>
              <a:rPr lang="en-GB" sz="1200" b="0" i="0" kern="1200" baseline="0" dirty="0">
                <a:solidFill>
                  <a:schemeClr val="tx1"/>
                </a:solidFill>
                <a:effectLst/>
                <a:latin typeface="+mn-lt"/>
                <a:ea typeface="+mn-ea"/>
                <a:cs typeface="+mn-cs"/>
              </a:rPr>
              <a:t>-As such, a new information leaflet has been constructed by Vickie – the teams CBT therapist which has been designed to convey the FI process, reduce anxiety with knowledge, encourage participation through understanding, validation and unity.  This was designed with the considerations made during team supervision sessions and also led to a programme rename: Bridging the gap.</a:t>
            </a:r>
          </a:p>
          <a:p>
            <a:r>
              <a:rPr lang="en-GB" sz="1200" b="1" i="0" kern="1200" baseline="0" dirty="0">
                <a:solidFill>
                  <a:schemeClr val="tx1"/>
                </a:solidFill>
                <a:effectLst/>
                <a:latin typeface="+mn-lt"/>
                <a:ea typeface="+mn-ea"/>
                <a:cs typeface="+mn-cs"/>
              </a:rPr>
              <a:t>-Regular supervision sessions designed to focus specifically on FI and the NCAP QI project have also helped the Navigo NCAP QI team to identify that the current processes applied with care delivery and reviewing service users care plans can be rigid.  This has led to an </a:t>
            </a:r>
            <a:r>
              <a:rPr lang="en-GB" sz="1200" b="1" i="0" kern="1200" baseline="0" dirty="0" err="1">
                <a:solidFill>
                  <a:schemeClr val="tx1"/>
                </a:solidFill>
                <a:effectLst/>
                <a:latin typeface="+mn-lt"/>
                <a:ea typeface="+mn-ea"/>
                <a:cs typeface="+mn-cs"/>
              </a:rPr>
              <a:t>overhall</a:t>
            </a:r>
            <a:r>
              <a:rPr lang="en-GB" sz="1200" b="1" i="0" kern="1200" baseline="0" dirty="0">
                <a:solidFill>
                  <a:schemeClr val="tx1"/>
                </a:solidFill>
                <a:effectLst/>
                <a:latin typeface="+mn-lt"/>
                <a:ea typeface="+mn-ea"/>
                <a:cs typeface="+mn-cs"/>
              </a:rPr>
              <a:t> of the service menu to enable all interventions offered to services user to be revisited and re-offered </a:t>
            </a:r>
          </a:p>
          <a:p>
            <a:endParaRPr lang="en-GB" sz="1200" b="1" i="0" kern="1200" baseline="0" dirty="0">
              <a:solidFill>
                <a:schemeClr val="tx1"/>
              </a:solidFill>
              <a:effectLst/>
              <a:latin typeface="+mn-lt"/>
              <a:ea typeface="+mn-ea"/>
              <a:cs typeface="+mn-cs"/>
            </a:endParaRPr>
          </a:p>
          <a:p>
            <a:r>
              <a:rPr lang="en-GB" sz="1200" b="1" i="0" kern="1200" baseline="0" dirty="0">
                <a:solidFill>
                  <a:schemeClr val="tx1"/>
                </a:solidFill>
                <a:effectLst/>
                <a:latin typeface="+mn-lt"/>
                <a:ea typeface="+mn-ea"/>
                <a:cs typeface="+mn-cs"/>
              </a:rPr>
              <a:t>-Carers education groups</a:t>
            </a:r>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Prompt- </a:t>
            </a:r>
            <a:r>
              <a:rPr lang="en-GB" b="1" dirty="0" err="1"/>
              <a:t>E.g</a:t>
            </a:r>
            <a:r>
              <a:rPr lang="en-GB" b="1" dirty="0"/>
              <a:t> to Improve the uptake of Fi for all eligible service users by 10% by May 2025. please add in some detail about how your team arrived/agreed on your aim statement. </a:t>
            </a:r>
          </a:p>
          <a:p>
            <a:endParaRPr lang="en-GB" b="1" dirty="0"/>
          </a:p>
          <a:p>
            <a:r>
              <a:rPr lang="en-GB" b="0" dirty="0"/>
              <a:t>April:  63 x on caseload, 13 x accepted, 3x unsure, 47 declined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thinking about your aim and change ideas what are you going to measure to understand the impact of your change ideas ? E.g. ongoing outcome measure will be how many families start FI per week/month or staff confidence levels before and after refresher training etc.  </a:t>
            </a:r>
          </a:p>
          <a:p>
            <a:endParaRPr lang="en-GB" dirty="0"/>
          </a:p>
          <a:p>
            <a:r>
              <a:rPr lang="en-GB" b="1" dirty="0"/>
              <a:t>You’ll be measuring your uptake of FI but we also spoke </a:t>
            </a:r>
            <a:r>
              <a:rPr lang="en-GB" b="1" dirty="0" err="1"/>
              <a:t>abpit</a:t>
            </a:r>
            <a:r>
              <a:rPr lang="en-GB" b="1" dirty="0"/>
              <a:t> attendance at first session and completion of agreed number of sessions.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please list your QI team membership including lived experience representatives (don’t have not provide names if they do not consent)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what is the problem you are tackling ? E.g.  improve our team's performance on the Fi standard- can add details about how and why you chose to focus on this standard.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what have done to better understand your problem ? Staff surveys’, team meetings, collected your baseline data (add in what this 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Staff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Importance of FI: Scores range from 4-10 (average 9)</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FI apart of your role: Scores range from 1-10 (average 6)</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Confidence in explaining to families: 3-10 (average 8)</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Confidence in delivering to families: 4-10 (average 7)</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Prompt- </a:t>
            </a:r>
            <a:r>
              <a:rPr lang="en-GB" sz="1200" kern="100" dirty="0">
                <a:effectLst/>
                <a:latin typeface="Montserrat" panose="00000500000000000000" pitchFamily="2" charset="0"/>
                <a:ea typeface="Aptos" panose="020B0004020202020204" pitchFamily="34" charset="0"/>
                <a:cs typeface="Times New Roman" panose="02020603050405020304" pitchFamily="18" charset="0"/>
              </a:rPr>
              <a:t>did anything come up you didn’t expect ? It would be helpful for teams to think about whether there was any difference between what you thought was the problem versus what actually came up via survey's, conversations with staff/service users, trends in baseline data etc.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a:t>
            </a:r>
            <a:r>
              <a:rPr lang="en-GB" dirty="0" err="1"/>
              <a:t>E.g</a:t>
            </a:r>
            <a:r>
              <a:rPr lang="en-GB" dirty="0"/>
              <a:t> to Improve the uptake of Fi for all eligible service users by 10% by May 2025. please add in some detail about how your team arrived/agreed on your aim statement.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thinking about your aim and change ideas what are you going to measure to understand the impact of your change ideas ? E.g. ongoing outcome measure will be how many families start FI per week/month or staff confidence levels before and after refresher training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what is the problem you are tackling ? E.g.  improve our team's performance on the Fi standard- can add details about how and why you chose to focus on this standard.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this can include a list of the change ideas you have come up with (can be provisional ones and don’t have to be in the order you are going to test them in if that’s not been decided), reviewing your survey results, meeting with carers groups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14995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349C92-BF53-4231-8ADC-F9B721764E38}" type="slidenum">
              <a:rPr kumimoji="0" lang="en-GB"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890967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b="0"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40</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74663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41</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86635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b="0"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42</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33037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b="0"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44</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1819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45</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38895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46</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98053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47</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0871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what have done to better understand your problem ? Staff surveys’, team meetings, collected your baseline data (add in what this 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b="0"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48</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2764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49</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9450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50</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78829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51</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0064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Prompt- </a:t>
            </a:r>
            <a:r>
              <a:rPr lang="en-GB" sz="1200" kern="100" dirty="0">
                <a:effectLst/>
                <a:latin typeface="Montserrat" panose="00000500000000000000" pitchFamily="2" charset="0"/>
                <a:ea typeface="Aptos" panose="020B0004020202020204" pitchFamily="34" charset="0"/>
                <a:cs typeface="Times New Roman" panose="02020603050405020304" pitchFamily="18" charset="0"/>
              </a:rPr>
              <a:t>did anything come up you didn’t expect ? It would be helpful for teams to think about whether there was any difference between what you thought was the problem versus what actually came up via survey's, conversations with staff/service users, trends in baseline data etc.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a:t>
            </a:r>
            <a:r>
              <a:rPr lang="en-GB" dirty="0" err="1"/>
              <a:t>E.g</a:t>
            </a:r>
            <a:r>
              <a:rPr lang="en-GB" dirty="0"/>
              <a:t> to Improve the uptake of Fi for all eligible service users by 10% by May 2025. please add in some detail about how your team arrived/agreed on your aim statement.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thinking about your aim and change ideas what are you going to measure to understand the impact of your change ideas ? E.g. ongoing outcome measure will be how many families start FI per week/month or staff confidence levels before and after refresher training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this can include a list of the change ideas you have come up with (can be provisional ones and don’t have to be in the order you are going to test them in if that’s not been decided), reviewing your survey results, meeting with carers groups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C435-198A-6B20-8450-6724F6BAB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99F12B-83EC-74BB-C2DF-1E8043FAD8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99A456-0CB3-1E8E-F9F3-4750F349912E}"/>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5" name="Footer Placeholder 4">
            <a:extLst>
              <a:ext uri="{FF2B5EF4-FFF2-40B4-BE49-F238E27FC236}">
                <a16:creationId xmlns:a16="http://schemas.microsoft.com/office/drawing/2014/main" id="{8E587978-D408-ADCF-F253-E93CAFFBF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FF474F-2E93-91CF-7FD6-B5B8AA7848DB}"/>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145123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C7F5-A03B-1ABC-22FF-391ECD002E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2F4DC8-1012-B748-CE29-7101F20BD7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C9CA48-35E7-D645-B753-4EF0C6913E78}"/>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5" name="Footer Placeholder 4">
            <a:extLst>
              <a:ext uri="{FF2B5EF4-FFF2-40B4-BE49-F238E27FC236}">
                <a16:creationId xmlns:a16="http://schemas.microsoft.com/office/drawing/2014/main" id="{D25EE37D-C6B2-8776-B680-93B95B42C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A15F6E-8A52-0010-BCBF-4515BC3ED925}"/>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372802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9DD0E-D47D-843F-32BB-6C53B4C16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8D38F9-490E-CD4E-F086-6A2212C33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E4AAE7-6537-B408-69FC-7AB319388BC9}"/>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5" name="Footer Placeholder 4">
            <a:extLst>
              <a:ext uri="{FF2B5EF4-FFF2-40B4-BE49-F238E27FC236}">
                <a16:creationId xmlns:a16="http://schemas.microsoft.com/office/drawing/2014/main" id="{DBB3D466-6F56-6259-8841-73EDFF22A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36BBAB-23C7-180F-16B7-5310DBFF2945}"/>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207621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indent="-270000">
              <a:defRPr>
                <a:solidFill>
                  <a:schemeClr val="tx1"/>
                </a:solidFill>
              </a:defRPr>
            </a:lvl1pPr>
            <a:lvl2pPr indent="-270000">
              <a:defRPr>
                <a:solidFill>
                  <a:schemeClr val="tx1"/>
                </a:solidFill>
              </a:defRPr>
            </a:lvl2pPr>
            <a:lvl3pPr indent="-270000">
              <a:defRPr>
                <a:solidFill>
                  <a:schemeClr val="tx1"/>
                </a:solidFill>
              </a:defRPr>
            </a:lvl3pPr>
            <a:lvl4pPr indent="-270000">
              <a:defRPr>
                <a:solidFill>
                  <a:schemeClr val="tx1"/>
                </a:solidFill>
              </a:defRPr>
            </a:lvl4pPr>
            <a:lvl5pPr indent="-27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80B7D7D2-DEF3-4E50-BF81-A034C24DE822}" type="datetimeFigureOut">
              <a:rPr lang="en-GB" smtClean="0"/>
              <a:t>28/11/2024</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8C6B31CB-5B79-4238-A710-65082DC1121B}"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77174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CPsych: transition slide">
    <p:bg>
      <p:bgPr>
        <a:solidFill>
          <a:srgbClr val="00558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80B7D7D2-DEF3-4E50-BF81-A034C24DE822}" type="datetimeFigureOut">
              <a:rPr lang="en-GB" smtClean="0"/>
              <a:t>28/11/2024</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8C6B31CB-5B79-4238-A710-65082DC1121B}"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p:nvSpPr>
        <p:spPr>
          <a:xfrm>
            <a:off x="0" y="0"/>
            <a:ext cx="12192000" cy="6858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810193" y="2599660"/>
            <a:ext cx="8571614"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2229245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7218-2757-0B5D-A1FC-53470F23E3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FEDC50-7DAC-18ED-DEB1-D28C38C5E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03C1AE-BA0B-06AE-9377-A68B0CC0CEF0}"/>
              </a:ext>
            </a:extLst>
          </p:cNvPr>
          <p:cNvSpPr>
            <a:spLocks noGrp="1"/>
          </p:cNvSpPr>
          <p:nvPr>
            <p:ph type="dt" sz="half" idx="10"/>
          </p:nvPr>
        </p:nvSpPr>
        <p:spPr/>
        <p:txBody>
          <a:bodyPr/>
          <a:lstStyle/>
          <a:p>
            <a:fld id="{80B7D7D2-DEF3-4E50-BF81-A034C24DE822}" type="datetimeFigureOut">
              <a:rPr lang="en-GB" smtClean="0"/>
              <a:t>28/11/2024</a:t>
            </a:fld>
            <a:endParaRPr lang="en-GB"/>
          </a:p>
        </p:txBody>
      </p:sp>
      <p:sp>
        <p:nvSpPr>
          <p:cNvPr id="5" name="Footer Placeholder 4">
            <a:extLst>
              <a:ext uri="{FF2B5EF4-FFF2-40B4-BE49-F238E27FC236}">
                <a16:creationId xmlns:a16="http://schemas.microsoft.com/office/drawing/2014/main" id="{F4441AAF-8235-D374-30A0-BBE342E656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64D850-4B0A-B3B1-C55F-2DF5C1CFF3EB}"/>
              </a:ext>
            </a:extLst>
          </p:cNvPr>
          <p:cNvSpPr>
            <a:spLocks noGrp="1"/>
          </p:cNvSpPr>
          <p:nvPr>
            <p:ph type="sldNum" sz="quarter" idx="12"/>
          </p:nvPr>
        </p:nvSpPr>
        <p:spPr/>
        <p:txBody>
          <a:bodyPr/>
          <a:lstStyle/>
          <a:p>
            <a:fld id="{8C6B31CB-5B79-4238-A710-65082DC1121B}" type="slidenum">
              <a:rPr lang="en-GB" smtClean="0"/>
              <a:t>‹#›</a:t>
            </a:fld>
            <a:endParaRPr lang="en-GB"/>
          </a:p>
        </p:txBody>
      </p:sp>
    </p:spTree>
    <p:extLst>
      <p:ext uri="{BB962C8B-B14F-4D97-AF65-F5344CB8AC3E}">
        <p14:creationId xmlns:p14="http://schemas.microsoft.com/office/powerpoint/2010/main" val="3203139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485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887921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35C15-C8FA-4D0D-8B3C-8D81AA1746B0}"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22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35C15-C8FA-4D0D-8B3C-8D81AA1746B0}"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757056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35C15-C8FA-4D0D-8B3C-8D81AA1746B0}" type="datetimeFigureOut">
              <a:rPr lang="en-GB" smtClean="0"/>
              <a:t>28/11/2024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35593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DF20-3CDB-7770-6E99-448E341DC5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FE1F1B-922C-F94D-2DA5-698567F5B0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4F4327-C91B-2F09-8262-4301A5E1AF8E}"/>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5" name="Footer Placeholder 4">
            <a:extLst>
              <a:ext uri="{FF2B5EF4-FFF2-40B4-BE49-F238E27FC236}">
                <a16:creationId xmlns:a16="http://schemas.microsoft.com/office/drawing/2014/main" id="{E53E5F5E-200F-50A3-9179-5BFD2CCF18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446C8-4DF3-BA47-A862-77875FEE303E}"/>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1822571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35C15-C8FA-4D0D-8B3C-8D81AA1746B0}" type="datetimeFigureOut">
              <a:rPr lang="en-GB" smtClean="0"/>
              <a:t>28/11/2024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945486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135C15-C8FA-4D0D-8B3C-8D81AA1746B0}" type="datetimeFigureOut">
              <a:rPr lang="en-GB" smtClean="0"/>
              <a:t>28/11/2024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80994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135C15-C8FA-4D0D-8B3C-8D81AA1746B0}" type="datetimeFigureOut">
              <a:rPr lang="en-GB" smtClean="0"/>
              <a:t>28/11/2024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C25E08-8AE5-4EBB-BC2A-F5EE3E2F9DE5}" type="slidenum">
              <a:rPr lang="en-GB" smtClean="0"/>
              <a:t>‹#›</a:t>
            </a:fld>
            <a:endParaRPr lang="en-GB"/>
          </a:p>
        </p:txBody>
      </p:sp>
    </p:spTree>
    <p:extLst>
      <p:ext uri="{BB962C8B-B14F-4D97-AF65-F5344CB8AC3E}">
        <p14:creationId xmlns:p14="http://schemas.microsoft.com/office/powerpoint/2010/main" val="3989393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35C15-C8FA-4D0D-8B3C-8D81AA1746B0}" type="datetimeFigureOut">
              <a:rPr lang="en-GB" smtClean="0"/>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837038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075087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112554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indent="-270000">
              <a:defRPr>
                <a:solidFill>
                  <a:schemeClr val="tx1"/>
                </a:solidFill>
              </a:defRPr>
            </a:lvl1pPr>
            <a:lvl2pPr indent="-270000">
              <a:defRPr>
                <a:solidFill>
                  <a:schemeClr val="tx1"/>
                </a:solidFill>
              </a:defRPr>
            </a:lvl2pPr>
            <a:lvl3pPr indent="-270000">
              <a:defRPr>
                <a:solidFill>
                  <a:schemeClr val="tx1"/>
                </a:solidFill>
              </a:defRPr>
            </a:lvl3pPr>
            <a:lvl4pPr indent="-270000">
              <a:defRPr>
                <a:solidFill>
                  <a:schemeClr val="tx1"/>
                </a:solidFill>
              </a:defRPr>
            </a:lvl4pPr>
            <a:lvl5pPr indent="-27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28/11/2024</a:t>
            </a:fld>
            <a:endParaRPr lang="en-GB" dirty="0"/>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dirty="0"/>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pic>
        <p:nvPicPr>
          <p:cNvPr id="2" name="Picture 1">
            <a:extLst>
              <a:ext uri="{FF2B5EF4-FFF2-40B4-BE49-F238E27FC236}">
                <a16:creationId xmlns:a16="http://schemas.microsoft.com/office/drawing/2014/main" id="{2A0AF7DC-C84A-CD32-2BE1-000FC9682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93" y="-20296"/>
            <a:ext cx="12336693" cy="6980464"/>
          </a:xfrm>
          <a:prstGeom prst="rect">
            <a:avLst/>
          </a:prstGeom>
        </p:spPr>
      </p:pic>
    </p:spTree>
    <p:extLst>
      <p:ext uri="{BB962C8B-B14F-4D97-AF65-F5344CB8AC3E}">
        <p14:creationId xmlns:p14="http://schemas.microsoft.com/office/powerpoint/2010/main" val="1527291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CPsych: transition slide">
    <p:bg>
      <p:bgPr>
        <a:solidFill>
          <a:srgbClr val="00558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AB3564DE-D51B-4C81-BAFD-91ADD0968C91}" type="datetimeFigureOut">
              <a:rPr lang="en-GB" smtClean="0"/>
              <a:t>28/11/2024</a:t>
            </a:fld>
            <a:endParaRPr lang="en-GB" dirty="0"/>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197B46DC-BC03-4763-897B-6310B967D9E4}" type="slidenum">
              <a:rPr lang="en-GB" smtClean="0"/>
              <a:t>‹#›</a:t>
            </a:fld>
            <a:endParaRPr lang="en-GB" dirty="0"/>
          </a:p>
        </p:txBody>
      </p:sp>
      <p:sp>
        <p:nvSpPr>
          <p:cNvPr id="2" name="Rectangle 1">
            <a:extLst>
              <a:ext uri="{FF2B5EF4-FFF2-40B4-BE49-F238E27FC236}">
                <a16:creationId xmlns:a16="http://schemas.microsoft.com/office/drawing/2014/main" id="{14348CAB-8BAD-46A1-9919-9D3458E844DD}"/>
              </a:ext>
            </a:extLst>
          </p:cNvPr>
          <p:cNvSpPr/>
          <p:nvPr/>
        </p:nvSpPr>
        <p:spPr>
          <a:xfrm>
            <a:off x="0" y="0"/>
            <a:ext cx="12192000" cy="6858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810193" y="2599660"/>
            <a:ext cx="8571614"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90511903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65552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74E9-FF57-9460-B8D3-D4D07C09C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4ACBC8-BF28-2475-86D7-C102ACD71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4EF1EE-93BD-6257-4DA5-B096B82D1714}"/>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5" name="Footer Placeholder 4">
            <a:extLst>
              <a:ext uri="{FF2B5EF4-FFF2-40B4-BE49-F238E27FC236}">
                <a16:creationId xmlns:a16="http://schemas.microsoft.com/office/drawing/2014/main" id="{5AF2A7B7-55ED-FE1E-226E-F99F5C9449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1D3FF0-02CA-ECDF-8261-2F9431F8797F}"/>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10713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9615-A103-61D2-5110-629CF7D4D4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C6024F-8934-AB85-6441-8821278071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B1CB7-C06A-220B-B5A6-F28B2BF1AF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71D09F-5E20-500A-718F-7CBF40F7767A}"/>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6" name="Footer Placeholder 5">
            <a:extLst>
              <a:ext uri="{FF2B5EF4-FFF2-40B4-BE49-F238E27FC236}">
                <a16:creationId xmlns:a16="http://schemas.microsoft.com/office/drawing/2014/main" id="{7A1CE456-11BD-C861-A807-1422A9DB1B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30D1B2-9B35-4205-7EF9-602F09A2939C}"/>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292202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C34E-2422-9D9E-DC4A-7A964A9451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52D924-C37C-9AAF-E568-E1B8ECDF0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664D2-210E-EA5E-10CA-43A071B481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FBA266-93C6-8ABF-BAB9-706033F526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D7F0E-A68B-533E-860E-92EB4507DC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0BDB5D-0CCB-F15D-4420-3CB4331D3678}"/>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8" name="Footer Placeholder 7">
            <a:extLst>
              <a:ext uri="{FF2B5EF4-FFF2-40B4-BE49-F238E27FC236}">
                <a16:creationId xmlns:a16="http://schemas.microsoft.com/office/drawing/2014/main" id="{AB192D1D-26A0-E5CC-954E-E4B6F2506E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ECBEEC-3795-2DF2-F231-32D2DD77CCB8}"/>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204379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4EC2-C56F-A011-BB98-5674328576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A69E90-05A2-9890-AD2D-F0B27E40B121}"/>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4" name="Footer Placeholder 3">
            <a:extLst>
              <a:ext uri="{FF2B5EF4-FFF2-40B4-BE49-F238E27FC236}">
                <a16:creationId xmlns:a16="http://schemas.microsoft.com/office/drawing/2014/main" id="{4A213988-4841-1869-3318-A63BDCD2AA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D1EE52-86D8-6134-F7FB-FA6653D5A2B6}"/>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158740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41D49-6535-B1DA-4FE2-C322BA877C55}"/>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3" name="Footer Placeholder 2">
            <a:extLst>
              <a:ext uri="{FF2B5EF4-FFF2-40B4-BE49-F238E27FC236}">
                <a16:creationId xmlns:a16="http://schemas.microsoft.com/office/drawing/2014/main" id="{0FD1DFDD-EDC5-37BE-18A2-92B67F8010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75405D-E803-9A8F-3F37-BAF9B78FEECB}"/>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247741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DEA6-7D84-4F9D-6CDA-2F4C3E258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DDBB7F-CC50-D6D7-FD6B-2CABE7C3A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379B1D-8422-BD0F-5EA1-E5A0412D4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A8B6E-25B5-2FE7-289B-3E47357886A8}"/>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6" name="Footer Placeholder 5">
            <a:extLst>
              <a:ext uri="{FF2B5EF4-FFF2-40B4-BE49-F238E27FC236}">
                <a16:creationId xmlns:a16="http://schemas.microsoft.com/office/drawing/2014/main" id="{6C10FBB7-2BE3-1954-1131-FB5A625B3B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32EAB8-718A-521B-609A-48F6920230DD}"/>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92366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4BD5-0E3E-8EE8-0C0C-E81FAF3D9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88C7A9-0663-60D3-BB23-1A6A66AA6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A41D68-0FA8-9F6A-2024-3D3D5C6C7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9C696-4F96-707E-639A-7A91D2BEF6BC}"/>
              </a:ext>
            </a:extLst>
          </p:cNvPr>
          <p:cNvSpPr>
            <a:spLocks noGrp="1"/>
          </p:cNvSpPr>
          <p:nvPr>
            <p:ph type="dt" sz="half" idx="10"/>
          </p:nvPr>
        </p:nvSpPr>
        <p:spPr/>
        <p:txBody>
          <a:bodyPr/>
          <a:lstStyle/>
          <a:p>
            <a:fld id="{17EB2D3C-614E-4CFA-B63D-23A91726E87C}" type="datetimeFigureOut">
              <a:rPr lang="en-GB" smtClean="0"/>
              <a:t>28/11/2024</a:t>
            </a:fld>
            <a:endParaRPr lang="en-GB"/>
          </a:p>
        </p:txBody>
      </p:sp>
      <p:sp>
        <p:nvSpPr>
          <p:cNvPr id="6" name="Footer Placeholder 5">
            <a:extLst>
              <a:ext uri="{FF2B5EF4-FFF2-40B4-BE49-F238E27FC236}">
                <a16:creationId xmlns:a16="http://schemas.microsoft.com/office/drawing/2014/main" id="{0F06440C-5F67-104A-7D1A-7BB73AB301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231B1F-5ECE-7623-96A0-EAF23A316177}"/>
              </a:ext>
            </a:extLst>
          </p:cNvPr>
          <p:cNvSpPr>
            <a:spLocks noGrp="1"/>
          </p:cNvSpPr>
          <p:nvPr>
            <p:ph type="sldNum" sz="quarter" idx="12"/>
          </p:nvPr>
        </p:nvSpPr>
        <p:spPr/>
        <p:txBody>
          <a:bodyPr/>
          <a:lstStyle/>
          <a:p>
            <a:fld id="{103746A4-F84A-46CD-9CAA-80F1BF7B3268}" type="slidenum">
              <a:rPr lang="en-GB" smtClean="0"/>
              <a:t>‹#›</a:t>
            </a:fld>
            <a:endParaRPr lang="en-GB"/>
          </a:p>
        </p:txBody>
      </p:sp>
    </p:spTree>
    <p:extLst>
      <p:ext uri="{BB962C8B-B14F-4D97-AF65-F5344CB8AC3E}">
        <p14:creationId xmlns:p14="http://schemas.microsoft.com/office/powerpoint/2010/main" val="97435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4461A-45F1-6AFB-BCFF-4D3BDF59A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D662D2-3D6D-FD46-B3C8-FA5BFEE2F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D9A108-9725-7833-23D5-9CB4380BB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B2D3C-614E-4CFA-B63D-23A91726E87C}" type="datetimeFigureOut">
              <a:rPr lang="en-GB" smtClean="0"/>
              <a:t>28/11/2024</a:t>
            </a:fld>
            <a:endParaRPr lang="en-GB"/>
          </a:p>
        </p:txBody>
      </p:sp>
      <p:sp>
        <p:nvSpPr>
          <p:cNvPr id="5" name="Footer Placeholder 4">
            <a:extLst>
              <a:ext uri="{FF2B5EF4-FFF2-40B4-BE49-F238E27FC236}">
                <a16:creationId xmlns:a16="http://schemas.microsoft.com/office/drawing/2014/main" id="{A3A30E1F-60F3-4CDC-DF5A-FBE0B76EE0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7B63CAB-398F-AD37-12F3-4FDB8BAE41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746A4-F84A-46CD-9CAA-80F1BF7B3268}" type="slidenum">
              <a:rPr lang="en-GB" smtClean="0"/>
              <a:t>‹#›</a:t>
            </a:fld>
            <a:endParaRPr lang="en-GB"/>
          </a:p>
        </p:txBody>
      </p:sp>
    </p:spTree>
    <p:extLst>
      <p:ext uri="{BB962C8B-B14F-4D97-AF65-F5344CB8AC3E}">
        <p14:creationId xmlns:p14="http://schemas.microsoft.com/office/powerpoint/2010/main" val="1569218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7D7D2-DEF3-4E50-BF81-A034C24DE822}" type="datetimeFigureOut">
              <a:rPr lang="en-GB" smtClean="0"/>
              <a:t>28/11/2024</a:t>
            </a:fld>
            <a:endParaRPr lang="en-GB"/>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B31CB-5B79-4238-A710-65082DC1121B}" type="slidenum">
              <a:rPr lang="en-GB" smtClean="0"/>
              <a:t>‹#›</a:t>
            </a:fld>
            <a:endParaRPr lang="en-GB"/>
          </a:p>
        </p:txBody>
      </p:sp>
      <p:pic>
        <p:nvPicPr>
          <p:cNvPr id="7" name="Picture 6" descr="A picture containing dark, night, lit, holding&#10;&#10;Description automatically generated">
            <a:extLst>
              <a:ext uri="{FF2B5EF4-FFF2-40B4-BE49-F238E27FC236}">
                <a16:creationId xmlns:a16="http://schemas.microsoft.com/office/drawing/2014/main" id="{F51C865F-4E89-47D2-A198-D686A7A35DB6}"/>
              </a:ext>
            </a:extLst>
          </p:cNvPr>
          <p:cNvPicPr>
            <a:picLocks noChangeAspect="1"/>
          </p:cNvPicPr>
          <p:nvPr/>
        </p:nvPicPr>
        <p:blipFill rotWithShape="1">
          <a:blip r:embed="rId5">
            <a:alphaModFix amt="70000"/>
            <a:extLst>
              <a:ext uri="{28A0092B-C50C-407E-A947-70E740481C1C}">
                <a14:useLocalDpi xmlns:a14="http://schemas.microsoft.com/office/drawing/2010/main" val="0"/>
              </a:ext>
            </a:extLst>
          </a:blip>
          <a:srcRect t="2588" r="53242" b="2586"/>
          <a:stretch/>
        </p:blipFill>
        <p:spPr>
          <a:xfrm>
            <a:off x="3954637" y="0"/>
            <a:ext cx="8237364" cy="6858000"/>
          </a:xfrm>
          <a:prstGeom prst="rect">
            <a:avLst/>
          </a:prstGeom>
        </p:spPr>
      </p:pic>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924" b="-10128"/>
          <a:stretch/>
        </p:blipFill>
        <p:spPr>
          <a:xfrm>
            <a:off x="10627249" y="0"/>
            <a:ext cx="1105209" cy="1315764"/>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606671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70000" algn="l" defTabSz="914400" rtl="0" eaLnBrk="1" latinLnBrk="0" hangingPunct="1">
        <a:lnSpc>
          <a:spcPct val="100000"/>
        </a:lnSpc>
        <a:spcBef>
          <a:spcPts val="1000"/>
        </a:spcBef>
        <a:buClr>
          <a:srgbClr val="00558F"/>
        </a:buClr>
        <a:buSzPct val="100000"/>
        <a:buFont typeface="Wingdings 2" panose="05020102010507070707" pitchFamily="18" charset="2"/>
        <a:buChar char=""/>
        <a:defRPr sz="2800" kern="1200">
          <a:solidFill>
            <a:schemeClr val="tx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400" kern="1200">
          <a:solidFill>
            <a:schemeClr val="tx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000" kern="1200">
          <a:solidFill>
            <a:schemeClr val="tx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135C15-C8FA-4D0D-8B3C-8D81AA1746B0}" type="datetimeFigureOut">
              <a:rPr lang="en-GB" smtClean="0"/>
              <a:t>28/11/2024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C25E08-8AE5-4EBB-BC2A-F5EE3E2F9DE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6480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564DE-D51B-4C81-BAFD-91ADD0968C91}" type="datetimeFigureOut">
              <a:rPr lang="en-GB" smtClean="0"/>
              <a:t>28/11/2024</a:t>
            </a:fld>
            <a:endParaRPr lang="en-GB" dirty="0"/>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46DC-BC03-4763-897B-6310B967D9E4}" type="slidenum">
              <a:rPr lang="en-GB" smtClean="0"/>
              <a:t>‹#›</a:t>
            </a:fld>
            <a:endParaRPr lang="en-GB" dirty="0"/>
          </a:p>
        </p:txBody>
      </p:sp>
      <p:pic>
        <p:nvPicPr>
          <p:cNvPr id="7" name="Picture 6" descr="A picture containing dark, night, lit, holding&#10;&#10;Description automatically generated">
            <a:extLst>
              <a:ext uri="{FF2B5EF4-FFF2-40B4-BE49-F238E27FC236}">
                <a16:creationId xmlns:a16="http://schemas.microsoft.com/office/drawing/2014/main" id="{F51C865F-4E89-47D2-A198-D686A7A35DB6}"/>
              </a:ext>
            </a:extLst>
          </p:cNvPr>
          <p:cNvPicPr>
            <a:picLocks noChangeAspect="1"/>
          </p:cNvPicPr>
          <p:nvPr/>
        </p:nvPicPr>
        <p:blipFill rotWithShape="1">
          <a:blip r:embed="rId5">
            <a:alphaModFix amt="70000"/>
            <a:extLst>
              <a:ext uri="{28A0092B-C50C-407E-A947-70E740481C1C}">
                <a14:useLocalDpi xmlns:a14="http://schemas.microsoft.com/office/drawing/2010/main" val="0"/>
              </a:ext>
            </a:extLst>
          </a:blip>
          <a:srcRect t="2588" r="53242" b="2586"/>
          <a:stretch/>
        </p:blipFill>
        <p:spPr>
          <a:xfrm>
            <a:off x="3954637" y="0"/>
            <a:ext cx="8237364" cy="6858000"/>
          </a:xfrm>
          <a:prstGeom prst="rect">
            <a:avLst/>
          </a:prstGeom>
        </p:spPr>
      </p:pic>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924" b="-10128"/>
          <a:stretch/>
        </p:blipFill>
        <p:spPr>
          <a:xfrm>
            <a:off x="10627249" y="0"/>
            <a:ext cx="1105209" cy="1315764"/>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29243647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70000" algn="l" defTabSz="914400" rtl="0" eaLnBrk="1" latinLnBrk="0" hangingPunct="1">
        <a:lnSpc>
          <a:spcPct val="100000"/>
        </a:lnSpc>
        <a:spcBef>
          <a:spcPts val="1000"/>
        </a:spcBef>
        <a:buClr>
          <a:srgbClr val="00558F"/>
        </a:buClr>
        <a:buSzPct val="100000"/>
        <a:buFont typeface="Wingdings 2" panose="05020102010507070707" pitchFamily="18" charset="2"/>
        <a:buChar char=""/>
        <a:defRPr sz="2800" kern="1200">
          <a:solidFill>
            <a:schemeClr val="tx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400" kern="1200">
          <a:solidFill>
            <a:schemeClr val="tx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000" kern="1200">
          <a:solidFill>
            <a:schemeClr val="tx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8.sv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hyperlink" Target="http://thisisnewpower.com/" TargetMode="External"/><Relationship Id="rId2" Type="http://schemas.openxmlformats.org/officeDocument/2006/relationships/notesSlide" Target="../notesSlides/notesSlide34.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689"/>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A6439E-FA79-5D1E-FCB0-47D9CB282C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B46DC-BC03-4763-897B-6310B967D9E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88B6039D-BD4E-3008-4676-583CE33672C5}"/>
              </a:ext>
            </a:extLst>
          </p:cNvPr>
          <p:cNvSpPr>
            <a:spLocks noGrp="1"/>
          </p:cNvSpPr>
          <p:nvPr>
            <p:ph type="body" sz="quarter" idx="4294967295"/>
          </p:nvPr>
        </p:nvSpPr>
        <p:spPr>
          <a:xfrm>
            <a:off x="405245" y="709613"/>
            <a:ext cx="10536381" cy="3810432"/>
          </a:xfrm>
          <a:solidFill>
            <a:srgbClr val="00558F"/>
          </a:solidFill>
        </p:spPr>
        <p:txBody>
          <a:bodyPr>
            <a:noAutofit/>
          </a:bodyPr>
          <a:lstStyle/>
          <a:p>
            <a:pPr marL="1371600" lvl="3" indent="0" algn="ctr">
              <a:buNone/>
            </a:pPr>
            <a:r>
              <a:rPr lang="en-GB" sz="5400" b="1" dirty="0">
                <a:solidFill>
                  <a:schemeClr val="bg1"/>
                </a:solidFill>
              </a:rPr>
              <a:t>Welcome to the NCAP Quality Improvement collaborative second round shared learning session one</a:t>
            </a:r>
          </a:p>
          <a:p>
            <a:pPr marL="1371600" lvl="3" indent="0" algn="ctr">
              <a:buNone/>
            </a:pPr>
            <a:endParaRPr lang="en-GB" sz="4800" b="1" dirty="0">
              <a:solidFill>
                <a:schemeClr val="bg1"/>
              </a:solidFill>
            </a:endParaRPr>
          </a:p>
          <a:p>
            <a:pPr marL="0" indent="0" algn="ctr">
              <a:buNone/>
            </a:pPr>
            <a:r>
              <a:rPr lang="en-GB" sz="4800" b="1" dirty="0">
                <a:solidFill>
                  <a:schemeClr val="bg1"/>
                </a:solidFill>
              </a:rPr>
              <a:t>       Thursday 25th July 2024</a:t>
            </a:r>
          </a:p>
          <a:p>
            <a:pPr marL="0" indent="0" algn="ctr">
              <a:buNone/>
            </a:pPr>
            <a:r>
              <a:rPr lang="en-GB" sz="4800" b="1" dirty="0">
                <a:solidFill>
                  <a:schemeClr val="bg1"/>
                </a:solidFill>
              </a:rPr>
              <a:t>   13:30-15:00</a:t>
            </a:r>
          </a:p>
          <a:p>
            <a:endParaRPr lang="en-GB" dirty="0"/>
          </a:p>
        </p:txBody>
      </p:sp>
      <p:pic>
        <p:nvPicPr>
          <p:cNvPr id="6" name="Picture 5">
            <a:extLst>
              <a:ext uri="{FF2B5EF4-FFF2-40B4-BE49-F238E27FC236}">
                <a16:creationId xmlns:a16="http://schemas.microsoft.com/office/drawing/2014/main" id="{3384568D-2B33-701D-8AF3-D3A291950FBA}"/>
              </a:ext>
            </a:extLst>
          </p:cNvPr>
          <p:cNvPicPr>
            <a:picLocks noChangeAspect="1"/>
          </p:cNvPicPr>
          <p:nvPr/>
        </p:nvPicPr>
        <p:blipFill>
          <a:blip r:embed="rId2"/>
          <a:stretch>
            <a:fillRect/>
          </a:stretch>
        </p:blipFill>
        <p:spPr>
          <a:xfrm>
            <a:off x="9680415" y="5437238"/>
            <a:ext cx="2280100" cy="1031575"/>
          </a:xfrm>
          <a:prstGeom prst="rect">
            <a:avLst/>
          </a:prstGeom>
        </p:spPr>
      </p:pic>
    </p:spTree>
    <p:extLst>
      <p:ext uri="{BB962C8B-B14F-4D97-AF65-F5344CB8AC3E}">
        <p14:creationId xmlns:p14="http://schemas.microsoft.com/office/powerpoint/2010/main" val="2089385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3443B5-09E3-F55F-9D50-5946FAA58CA9}"/>
              </a:ext>
            </a:extLst>
          </p:cNvPr>
          <p:cNvPicPr>
            <a:picLocks noChangeAspect="1"/>
          </p:cNvPicPr>
          <p:nvPr/>
        </p:nvPicPr>
        <p:blipFill rotWithShape="1">
          <a:blip r:embed="rId2"/>
          <a:srcRect l="26993" t="34555" r="28111" b="16669"/>
          <a:stretch/>
        </p:blipFill>
        <p:spPr>
          <a:xfrm>
            <a:off x="145473" y="108858"/>
            <a:ext cx="5112327" cy="3124200"/>
          </a:xfrm>
          <a:prstGeom prst="rect">
            <a:avLst/>
          </a:prstGeom>
        </p:spPr>
      </p:pic>
      <p:pic>
        <p:nvPicPr>
          <p:cNvPr id="5" name="Picture 4">
            <a:extLst>
              <a:ext uri="{FF2B5EF4-FFF2-40B4-BE49-F238E27FC236}">
                <a16:creationId xmlns:a16="http://schemas.microsoft.com/office/drawing/2014/main" id="{45FAE99F-CFA8-8F19-5DBD-122E728831E6}"/>
              </a:ext>
            </a:extLst>
          </p:cNvPr>
          <p:cNvPicPr>
            <a:picLocks noChangeAspect="1"/>
          </p:cNvPicPr>
          <p:nvPr/>
        </p:nvPicPr>
        <p:blipFill rotWithShape="1">
          <a:blip r:embed="rId3"/>
          <a:srcRect l="28296" t="30794" r="29848" b="18314"/>
          <a:stretch/>
        </p:blipFill>
        <p:spPr>
          <a:xfrm>
            <a:off x="6934202" y="108858"/>
            <a:ext cx="5090871" cy="3124200"/>
          </a:xfrm>
          <a:prstGeom prst="rect">
            <a:avLst/>
          </a:prstGeom>
        </p:spPr>
      </p:pic>
      <p:pic>
        <p:nvPicPr>
          <p:cNvPr id="7" name="Picture 6">
            <a:extLst>
              <a:ext uri="{FF2B5EF4-FFF2-40B4-BE49-F238E27FC236}">
                <a16:creationId xmlns:a16="http://schemas.microsoft.com/office/drawing/2014/main" id="{E8E8E252-A9AD-CF11-407B-A45C25783440}"/>
              </a:ext>
            </a:extLst>
          </p:cNvPr>
          <p:cNvPicPr>
            <a:picLocks noChangeAspect="1"/>
          </p:cNvPicPr>
          <p:nvPr/>
        </p:nvPicPr>
        <p:blipFill rotWithShape="1">
          <a:blip r:embed="rId4"/>
          <a:srcRect l="28699" t="32035" r="27750" b="18482"/>
          <a:stretch/>
        </p:blipFill>
        <p:spPr>
          <a:xfrm>
            <a:off x="3728357" y="3233058"/>
            <a:ext cx="4735285" cy="3026229"/>
          </a:xfrm>
          <a:prstGeom prst="rect">
            <a:avLst/>
          </a:prstGeom>
        </p:spPr>
      </p:pic>
    </p:spTree>
    <p:extLst>
      <p:ext uri="{BB962C8B-B14F-4D97-AF65-F5344CB8AC3E}">
        <p14:creationId xmlns:p14="http://schemas.microsoft.com/office/powerpoint/2010/main" val="33023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266700" y="74613"/>
            <a:ext cx="11925300" cy="1382712"/>
          </a:xfrm>
        </p:spPr>
        <p:txBody>
          <a:bodyPr>
            <a:normAutofit/>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What was your key learning about the area you want to improve? </a:t>
            </a:r>
            <a:endParaRPr lang="en-GB" sz="4000" b="1" dirty="0">
              <a:latin typeface="Montserrat" panose="00000500000000000000" pitchFamily="2" charset="0"/>
            </a:endParaRPr>
          </a:p>
        </p:txBody>
      </p:sp>
      <p:sp>
        <p:nvSpPr>
          <p:cNvPr id="3" name="TextBox 2">
            <a:extLst>
              <a:ext uri="{FF2B5EF4-FFF2-40B4-BE49-F238E27FC236}">
                <a16:creationId xmlns:a16="http://schemas.microsoft.com/office/drawing/2014/main" id="{8F2C2196-44DB-F603-A8E9-03EB4B88D7C6}"/>
              </a:ext>
            </a:extLst>
          </p:cNvPr>
          <p:cNvSpPr txBox="1"/>
          <p:nvPr/>
        </p:nvSpPr>
        <p:spPr>
          <a:xfrm>
            <a:off x="266700" y="1730828"/>
            <a:ext cx="11370129"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From looking at the results of our data collection, we were able to identify that 1-1 appointments were widely selected above groups. Whilst a few people identified that they would like both 1-1 and groups, no one highlighted that they would like groups alone. This has influenced us into setting up a trial of 1-1 appointments. Taking advice from our FIS workers within the team, we have decided to start working with the friends and family of people newly confirmed to caseload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The most common them of what people identified they wanted to get from friends and family meetings was more education around understanding psychosis. As well as that, people identified wanting more reassurance and help knowing what to say/what not to say. This has given us ideas of what we could include in the 1-1 appointments.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2/3 of people stated that they wanted only face to face appointments, and so this is what we will attempt to offer in the first instance. </a:t>
            </a:r>
          </a:p>
        </p:txBody>
      </p:sp>
    </p:spTree>
    <p:extLst>
      <p:ext uri="{BB962C8B-B14F-4D97-AF65-F5344CB8AC3E}">
        <p14:creationId xmlns:p14="http://schemas.microsoft.com/office/powerpoint/2010/main" val="221844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0" y="309563"/>
            <a:ext cx="10058400" cy="1081087"/>
          </a:xfrm>
        </p:spPr>
        <p:txBody>
          <a:bodyPr>
            <a:noAutofit/>
          </a:bodyPr>
          <a:lstStyle/>
          <a:p>
            <a:r>
              <a:rPr lang="en-GB" sz="4000" b="1" dirty="0">
                <a:solidFill>
                  <a:prstClr val="black">
                    <a:lumMod val="75000"/>
                    <a:lumOff val="25000"/>
                  </a:prstClr>
                </a:solidFill>
                <a:latin typeface="Montserrat" panose="00000500000000000000" pitchFamily="2" charset="0"/>
              </a:rPr>
              <a:t>5</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is your statement of aim?</a:t>
            </a:r>
            <a:b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br>
            <a:endParaRPr lang="en-GB" sz="4000" b="1" dirty="0">
              <a:latin typeface="Montserrat" panose="00000500000000000000" pitchFamily="2" charset="0"/>
            </a:endParaRPr>
          </a:p>
        </p:txBody>
      </p:sp>
      <p:pic>
        <p:nvPicPr>
          <p:cNvPr id="7" name="Picture 2" descr="Ascending Graph clipart. Free download transparent .PNG | Creazilla">
            <a:extLst>
              <a:ext uri="{FF2B5EF4-FFF2-40B4-BE49-F238E27FC236}">
                <a16:creationId xmlns:a16="http://schemas.microsoft.com/office/drawing/2014/main" id="{28C1937C-330B-F2F4-AC3D-DCC684597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244" y="159416"/>
            <a:ext cx="1152281" cy="9264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A73E25-F732-E395-367A-4CF166E122B3}"/>
              </a:ext>
            </a:extLst>
          </p:cNvPr>
          <p:cNvSpPr txBox="1"/>
          <p:nvPr/>
        </p:nvSpPr>
        <p:spPr>
          <a:xfrm>
            <a:off x="573741" y="1390650"/>
            <a:ext cx="10793506"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To increase the uptake of carer’s support by 40% to reach 50% of friends and family of newly confirmed clients on our caseload. We aim to do this by May 2025. To achieve this we will be promoting and facilitating a mixture of 1-1 appointments and group opportunities to meet the expectations highlighted in the data from our carer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We agreed on our aim statement by reviewing the data collected and working with staff and carers. We reviewed the requirements of the NCAP audit, and this helped us identify a percentage to work towards, to meet the criteria. In our last NCAP audit, we scored ‘needs improvement’ for our carer support, indicating that this is something we want to work on. </a:t>
            </a:r>
          </a:p>
        </p:txBody>
      </p:sp>
    </p:spTree>
    <p:extLst>
      <p:ext uri="{BB962C8B-B14F-4D97-AF65-F5344CB8AC3E}">
        <p14:creationId xmlns:p14="http://schemas.microsoft.com/office/powerpoint/2010/main" val="349439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220717" y="230188"/>
            <a:ext cx="10363200" cy="803275"/>
          </a:xfrm>
        </p:spPr>
        <p:txBody>
          <a:bodyPr>
            <a:normAutofit/>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are you going to measure?</a:t>
            </a:r>
            <a:endParaRPr lang="en-GB" sz="4000" b="1" dirty="0">
              <a:latin typeface="Montserrat" panose="00000500000000000000" pitchFamily="2" charset="0"/>
            </a:endParaRPr>
          </a:p>
        </p:txBody>
      </p:sp>
      <p:pic>
        <p:nvPicPr>
          <p:cNvPr id="6" name="Picture 5">
            <a:extLst>
              <a:ext uri="{FF2B5EF4-FFF2-40B4-BE49-F238E27FC236}">
                <a16:creationId xmlns:a16="http://schemas.microsoft.com/office/drawing/2014/main" id="{6B865D9D-1E22-0969-AF60-1F63CF176809}"/>
              </a:ext>
            </a:extLst>
          </p:cNvPr>
          <p:cNvPicPr>
            <a:picLocks noChangeAspect="1"/>
          </p:cNvPicPr>
          <p:nvPr/>
        </p:nvPicPr>
        <p:blipFill>
          <a:blip r:embed="rId3"/>
          <a:stretch>
            <a:fillRect/>
          </a:stretch>
        </p:blipFill>
        <p:spPr>
          <a:xfrm>
            <a:off x="10144085" y="304760"/>
            <a:ext cx="1114465" cy="1114465"/>
          </a:xfrm>
          <a:prstGeom prst="rect">
            <a:avLst/>
          </a:prstGeom>
        </p:spPr>
      </p:pic>
      <p:sp>
        <p:nvSpPr>
          <p:cNvPr id="3" name="TextBox 2">
            <a:extLst>
              <a:ext uri="{FF2B5EF4-FFF2-40B4-BE49-F238E27FC236}">
                <a16:creationId xmlns:a16="http://schemas.microsoft.com/office/drawing/2014/main" id="{9C577E72-3408-AD1C-E852-6D77EC60B92C}"/>
              </a:ext>
            </a:extLst>
          </p:cNvPr>
          <p:cNvSpPr txBox="1"/>
          <p:nvPr/>
        </p:nvSpPr>
        <p:spPr>
          <a:xfrm>
            <a:off x="143435" y="1237130"/>
            <a:ext cx="11618259" cy="55717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We have collated a number of measurable questions using a Likert scale based on the themes highlighted in our original questionnaire. These questions will be asked prior to the 1-1 appointment, and then again within the week following the appointment. The results of these questionnaires will provide us with comparative quantitative data, to assess the outcome of the 1-1 appointments, and how they have helped people. </a:t>
            </a:r>
            <a:b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b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The questions are 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On a scale of 1 to 10 how confident are you that you understand psychosis?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On a scale of 1 to 10 how confident are you in caring for someone with psychosis?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On a scale of 1 to 10 how confident are you in recognising the symptoms of psychosis?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On a scale of 1 to 10 how much understanding of medication for psychosis do you think you have?</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On a scale of 1 to 10 how likely are you to call into the office and ask for support when you feel you need it?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Would you be interested in attended a supportive educational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42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2758"/>
            <a:ext cx="94067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7. Our next steps</a:t>
            </a:r>
          </a:p>
        </p:txBody>
      </p:sp>
      <p:sp>
        <p:nvSpPr>
          <p:cNvPr id="2" name="TextBox 1">
            <a:extLst>
              <a:ext uri="{FF2B5EF4-FFF2-40B4-BE49-F238E27FC236}">
                <a16:creationId xmlns:a16="http://schemas.microsoft.com/office/drawing/2014/main" id="{34238652-F920-63F3-A140-6D8F26C9B68F}"/>
              </a:ext>
            </a:extLst>
          </p:cNvPr>
          <p:cNvSpPr txBox="1"/>
          <p:nvPr/>
        </p:nvSpPr>
        <p:spPr>
          <a:xfrm>
            <a:off x="388883" y="1317812"/>
            <a:ext cx="1130109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Based on the data we collected, we have decided to start by offering one off 1-1 appointments, delivering educational based support to friends and family of clients recently confirmed to our caseload. We will trial this on a face to face basis for 3 months before collecting more data on what people thought of the appointments, and what they highlight would be useful going forward. Using this data, we can study the quality of the support offered, and adapt where needed to develop another plan going forward. This will enable us to work within a PDSA model whilst carrying out the QI project and meeting our goal. </a:t>
            </a:r>
          </a:p>
        </p:txBody>
      </p:sp>
    </p:spTree>
    <p:extLst>
      <p:ext uri="{BB962C8B-B14F-4D97-AF65-F5344CB8AC3E}">
        <p14:creationId xmlns:p14="http://schemas.microsoft.com/office/powerpoint/2010/main" val="220313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353962" y="1066799"/>
            <a:ext cx="11769212" cy="2861187"/>
          </a:xfrm>
        </p:spPr>
        <p:txBody>
          <a:bodyPr>
            <a:normAutofit fontScale="90000"/>
          </a:bodyPr>
          <a:lstStyle/>
          <a:p>
            <a:r>
              <a:rPr lang="en-GB" sz="6000" b="1" dirty="0">
                <a:latin typeface="Montserrat" panose="00000500000000000000" pitchFamily="2" charset="0"/>
              </a:rPr>
              <a:t>NCAP QI collaborative round two shared learning session one</a:t>
            </a:r>
            <a:br>
              <a:rPr lang="en-GB" sz="4800" b="1" dirty="0">
                <a:latin typeface="Montserrat" panose="00000500000000000000" pitchFamily="2" charset="0"/>
              </a:rPr>
            </a:br>
            <a:br>
              <a:rPr lang="en-GB" dirty="0">
                <a:latin typeface="Montserrat" panose="00000500000000000000" pitchFamily="2" charset="0"/>
              </a:rPr>
            </a:b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25</a:t>
            </a:r>
            <a:r>
              <a:rPr kumimoji="0" lang="en-GB" sz="4400" b="0" i="0" u="none" strike="noStrike" kern="1200" cap="none" spc="-50" normalizeH="0" baseline="30000" noProof="0" dirty="0">
                <a:ln>
                  <a:noFill/>
                </a:ln>
                <a:solidFill>
                  <a:prstClr val="black">
                    <a:lumMod val="85000"/>
                    <a:lumOff val="15000"/>
                  </a:prstClr>
                </a:solidFill>
                <a:effectLst/>
                <a:uLnTx/>
                <a:uFillTx/>
                <a:latin typeface="Montserrat" panose="00000500000000000000" pitchFamily="2" charset="0"/>
              </a:rPr>
              <a:t>th</a:t>
            </a: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 July 2024</a:t>
            </a:r>
            <a:b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13:30-15:00</a:t>
            </a:r>
            <a:endParaRPr lang="en-GB" sz="4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PATH</a:t>
            </a:r>
          </a:p>
          <a:p>
            <a:pPr algn="l"/>
            <a:r>
              <a:rPr lang="en-GB" dirty="0">
                <a:latin typeface="Montserrat" panose="00000500000000000000" pitchFamily="2" charset="0"/>
              </a:rPr>
              <a:t>Team locality: Hertfordshire</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163217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191183" y="138490"/>
            <a:ext cx="10058400" cy="885977"/>
          </a:xfrm>
        </p:spPr>
        <p:txBody>
          <a:bodyPr>
            <a:normAutofit/>
          </a:bodyPr>
          <a:lstStyle/>
          <a:p>
            <a:r>
              <a:rPr lang="en-GB" sz="4000" b="1" dirty="0">
                <a:latin typeface="Montserrat" panose="00000500000000000000" pitchFamily="2" charset="0"/>
              </a:rPr>
              <a:t>1. QI team membership</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Team 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Tamar Haye – PATH Family Intervention Lead </a:t>
            </a:r>
            <a:r>
              <a:rPr kumimoji="0" lang="en-GB" sz="1600" b="0"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Practioner</a:t>
            </a:r>
            <a:endPar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Amy Lucas – PATH Psychology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Mary Ingram – PATH &amp; ARMs Service Line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Louise Raymond – PATH &amp; ARMs Operational Team Leader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Nicola Green – Head of Adult Mental Health Psychological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Tim Dobson – Expert by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Keith Brown – PATH Occupational Therapist (Family Intervention trained)</a:t>
            </a: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How are you involving people with lived experience in your QI work ?</a:t>
            </a:r>
            <a:endPar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have an Expert by Experience as part of our QI membership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83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314326" y="0"/>
            <a:ext cx="11877674" cy="805912"/>
          </a:xfrm>
        </p:spPr>
        <p:txBody>
          <a:bodyPr>
            <a:noAutofit/>
          </a:bodyPr>
          <a:lstStyle/>
          <a:p>
            <a:r>
              <a:rPr lang="en-GB" sz="3200" b="1" dirty="0">
                <a:solidFill>
                  <a:prstClr val="black">
                    <a:lumMod val="75000"/>
                    <a:lumOff val="25000"/>
                  </a:prstClr>
                </a:solidFill>
                <a:latin typeface="Montserrat" panose="00000500000000000000" pitchFamily="2" charset="0"/>
              </a:rPr>
              <a:t>2</a:t>
            </a:r>
            <a:r>
              <a:rPr kumimoji="0" lang="en-GB" sz="32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What’s your problem/area for improvement? </a:t>
            </a:r>
            <a:endParaRPr lang="en-GB" sz="3200" b="1" dirty="0">
              <a:latin typeface="Montserrat" panose="00000500000000000000" pitchFamily="2" charset="0"/>
            </a:endParaRPr>
          </a:p>
        </p:txBody>
      </p:sp>
      <p:sp>
        <p:nvSpPr>
          <p:cNvPr id="3" name="TextBox 2">
            <a:extLst>
              <a:ext uri="{FF2B5EF4-FFF2-40B4-BE49-F238E27FC236}">
                <a16:creationId xmlns:a16="http://schemas.microsoft.com/office/drawing/2014/main" id="{74032E52-2155-4307-9D8C-BC1EDA03758B}"/>
              </a:ext>
            </a:extLst>
          </p:cNvPr>
          <p:cNvSpPr txBox="1"/>
          <p:nvPr/>
        </p:nvSpPr>
        <p:spPr>
          <a:xfrm>
            <a:off x="373510" y="871049"/>
            <a:ext cx="11073539"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Family Intervention – capacity to deliver this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take up % for the intervention is low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We’ve previously been an outlier for FI on NCAP audits up to 2022 audit.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Too few staff trained to deliver FI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High turnover of trained staff from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 one year waiting list for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Current model – Kings Model - The need for pairings – one of which needs to be a professionally qualified member of staff – limited to B5s &amp; above to access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Yearly intake for training places &amp; limited allocated places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taken to arrange session start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Frequency of sessions offered – currently fortnightly</a:t>
            </a:r>
          </a:p>
        </p:txBody>
      </p:sp>
    </p:spTree>
    <p:extLst>
      <p:ext uri="{BB962C8B-B14F-4D97-AF65-F5344CB8AC3E}">
        <p14:creationId xmlns:p14="http://schemas.microsoft.com/office/powerpoint/2010/main" val="2382411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idx="4294967295"/>
          </p:nvPr>
        </p:nvSpPr>
        <p:spPr>
          <a:xfrm>
            <a:off x="592492" y="139323"/>
            <a:ext cx="11169754" cy="937809"/>
          </a:xfrm>
        </p:spPr>
        <p:txBody>
          <a:bodyPr>
            <a:normAutofit/>
          </a:bodyPr>
          <a:lstStyle/>
          <a:p>
            <a:r>
              <a:rPr lang="en-GB" sz="3200" b="1" dirty="0">
                <a:solidFill>
                  <a:prstClr val="black">
                    <a:lumMod val="75000"/>
                    <a:lumOff val="25000"/>
                  </a:prstClr>
                </a:solidFill>
                <a:latin typeface="Montserrat" panose="00000500000000000000" pitchFamily="2" charset="0"/>
              </a:rPr>
              <a:t>3</a:t>
            </a:r>
            <a:r>
              <a:rPr kumimoji="0" lang="en-GB" sz="32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diagnostic tools/exercises did you use to better understand your problem? </a:t>
            </a:r>
            <a:endParaRPr lang="en-GB" sz="3200" b="1" dirty="0">
              <a:latin typeface="Montserrat" panose="00000500000000000000" pitchFamily="2" charset="0"/>
            </a:endParaRPr>
          </a:p>
        </p:txBody>
      </p:sp>
      <p:pic>
        <p:nvPicPr>
          <p:cNvPr id="5" name="Picture 4">
            <a:extLst>
              <a:ext uri="{FF2B5EF4-FFF2-40B4-BE49-F238E27FC236}">
                <a16:creationId xmlns:a16="http://schemas.microsoft.com/office/drawing/2014/main" id="{87C98498-61A5-DB85-0CA8-E70F82AF848C}"/>
              </a:ext>
            </a:extLst>
          </p:cNvPr>
          <p:cNvPicPr>
            <a:picLocks noChangeAspect="1"/>
          </p:cNvPicPr>
          <p:nvPr/>
        </p:nvPicPr>
        <p:blipFill>
          <a:blip r:embed="rId3"/>
          <a:stretch>
            <a:fillRect/>
          </a:stretch>
        </p:blipFill>
        <p:spPr>
          <a:xfrm>
            <a:off x="10743354" y="789729"/>
            <a:ext cx="1315296" cy="1315296"/>
          </a:xfrm>
          <a:prstGeom prst="rect">
            <a:avLst/>
          </a:prstGeom>
        </p:spPr>
      </p:pic>
      <p:sp>
        <p:nvSpPr>
          <p:cNvPr id="3" name="TextBox 2">
            <a:extLst>
              <a:ext uri="{FF2B5EF4-FFF2-40B4-BE49-F238E27FC236}">
                <a16:creationId xmlns:a16="http://schemas.microsoft.com/office/drawing/2014/main" id="{C109C302-E5B0-7C37-49D1-E78BACE5B8BB}"/>
              </a:ext>
            </a:extLst>
          </p:cNvPr>
          <p:cNvSpPr txBox="1"/>
          <p:nvPr/>
        </p:nvSpPr>
        <p:spPr>
          <a:xfrm>
            <a:off x="975360" y="1447377"/>
            <a:ext cx="991616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Feedback from away days for FI Trained staff           * Staff surveys to wider PATH team &amp; FI Trained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*Fortnightly FI Tracker meetings		        * PATH EIP Reporting Dashboard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*Audit completed in Nov 2023 of current FI 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that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8F46FB86-7C13-4059-8BE8-4F716BC45367}"/>
              </a:ext>
            </a:extLst>
          </p:cNvPr>
          <p:cNvGraphicFramePr>
            <a:graphicFrameLocks/>
          </p:cNvGraphicFramePr>
          <p:nvPr/>
        </p:nvGraphicFramePr>
        <p:xfrm>
          <a:off x="5887085" y="2787740"/>
          <a:ext cx="6171565" cy="3280531"/>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Down 6">
            <a:extLst>
              <a:ext uri="{FF2B5EF4-FFF2-40B4-BE49-F238E27FC236}">
                <a16:creationId xmlns:a16="http://schemas.microsoft.com/office/drawing/2014/main" id="{62883A2E-1520-7EE3-5D90-64BE3EE137D1}"/>
              </a:ext>
            </a:extLst>
          </p:cNvPr>
          <p:cNvSpPr/>
          <p:nvPr/>
        </p:nvSpPr>
        <p:spPr>
          <a:xfrm flipH="1">
            <a:off x="8265158" y="2341051"/>
            <a:ext cx="330201" cy="4315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930F12A0-0B97-8572-8487-3D0B428C8B3D}"/>
              </a:ext>
            </a:extLst>
          </p:cNvPr>
          <p:cNvPicPr>
            <a:picLocks noChangeAspect="1"/>
          </p:cNvPicPr>
          <p:nvPr/>
        </p:nvPicPr>
        <p:blipFill>
          <a:blip r:embed="rId5"/>
          <a:stretch>
            <a:fillRect/>
          </a:stretch>
        </p:blipFill>
        <p:spPr>
          <a:xfrm>
            <a:off x="1878215" y="3434312"/>
            <a:ext cx="3396766" cy="1076785"/>
          </a:xfrm>
          <a:prstGeom prst="rect">
            <a:avLst/>
          </a:prstGeom>
        </p:spPr>
      </p:pic>
      <p:pic>
        <p:nvPicPr>
          <p:cNvPr id="15" name="Picture 14">
            <a:extLst>
              <a:ext uri="{FF2B5EF4-FFF2-40B4-BE49-F238E27FC236}">
                <a16:creationId xmlns:a16="http://schemas.microsoft.com/office/drawing/2014/main" id="{7AAC3D90-5C1E-0C6C-9B62-14763E19D77E}"/>
              </a:ext>
            </a:extLst>
          </p:cNvPr>
          <p:cNvPicPr>
            <a:picLocks noChangeAspect="1"/>
          </p:cNvPicPr>
          <p:nvPr/>
        </p:nvPicPr>
        <p:blipFill>
          <a:blip r:embed="rId6"/>
          <a:stretch>
            <a:fillRect/>
          </a:stretch>
        </p:blipFill>
        <p:spPr>
          <a:xfrm>
            <a:off x="922056" y="4479389"/>
            <a:ext cx="4352925" cy="1080657"/>
          </a:xfrm>
          <a:prstGeom prst="rect">
            <a:avLst/>
          </a:prstGeom>
        </p:spPr>
      </p:pic>
      <p:sp>
        <p:nvSpPr>
          <p:cNvPr id="16" name="Arrow: Curved Right 15">
            <a:extLst>
              <a:ext uri="{FF2B5EF4-FFF2-40B4-BE49-F238E27FC236}">
                <a16:creationId xmlns:a16="http://schemas.microsoft.com/office/drawing/2014/main" id="{670F2438-182D-4E52-EF21-0ED857A8022B}"/>
              </a:ext>
            </a:extLst>
          </p:cNvPr>
          <p:cNvSpPr/>
          <p:nvPr/>
        </p:nvSpPr>
        <p:spPr>
          <a:xfrm>
            <a:off x="940991" y="3253219"/>
            <a:ext cx="650240" cy="741680"/>
          </a:xfrm>
          <a:prstGeom prst="curvedRightArrow">
            <a:avLst>
              <a:gd name="adj1" fmla="val 25000"/>
              <a:gd name="adj2" fmla="val 51575"/>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266700" y="74613"/>
            <a:ext cx="11925300" cy="1382712"/>
          </a:xfrm>
        </p:spPr>
        <p:txBody>
          <a:bodyPr>
            <a:normAutofit/>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What was your key learning about the area you want to improve? </a:t>
            </a:r>
            <a:endParaRPr lang="en-GB" sz="4000" b="1" dirty="0">
              <a:latin typeface="Montserrat" panose="00000500000000000000" pitchFamily="2" charset="0"/>
            </a:endParaRPr>
          </a:p>
        </p:txBody>
      </p:sp>
      <p:graphicFrame>
        <p:nvGraphicFramePr>
          <p:cNvPr id="3" name="Diagram 2">
            <a:extLst>
              <a:ext uri="{FF2B5EF4-FFF2-40B4-BE49-F238E27FC236}">
                <a16:creationId xmlns:a16="http://schemas.microsoft.com/office/drawing/2014/main" id="{637E2C28-28E6-40D9-8D17-9086A6F36800}"/>
              </a:ext>
            </a:extLst>
          </p:cNvPr>
          <p:cNvGraphicFramePr/>
          <p:nvPr/>
        </p:nvGraphicFramePr>
        <p:xfrm>
          <a:off x="1224539" y="1580856"/>
          <a:ext cx="8534400" cy="422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58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D61709C-D6BF-C021-75C4-DBBA19A423B0}"/>
              </a:ext>
            </a:extLst>
          </p:cNvPr>
          <p:cNvGraphicFramePr>
            <a:graphicFrameLocks noGrp="1"/>
          </p:cNvGraphicFramePr>
          <p:nvPr>
            <p:extLst>
              <p:ext uri="{D42A27DB-BD31-4B8C-83A1-F6EECF244321}">
                <p14:modId xmlns:p14="http://schemas.microsoft.com/office/powerpoint/2010/main" val="3869378813"/>
              </p:ext>
            </p:extLst>
          </p:nvPr>
        </p:nvGraphicFramePr>
        <p:xfrm>
          <a:off x="487017" y="391678"/>
          <a:ext cx="11161643" cy="6318866"/>
        </p:xfrm>
        <a:graphic>
          <a:graphicData uri="http://schemas.openxmlformats.org/drawingml/2006/table">
            <a:tbl>
              <a:tblPr firstRow="1" bandRow="1">
                <a:tableStyleId>{5C22544A-7EE6-4342-B048-85BDC9FD1C3A}</a:tableStyleId>
              </a:tblPr>
              <a:tblGrid>
                <a:gridCol w="1746590">
                  <a:extLst>
                    <a:ext uri="{9D8B030D-6E8A-4147-A177-3AD203B41FA5}">
                      <a16:colId xmlns:a16="http://schemas.microsoft.com/office/drawing/2014/main" val="3016434491"/>
                    </a:ext>
                  </a:extLst>
                </a:gridCol>
                <a:gridCol w="5694505">
                  <a:extLst>
                    <a:ext uri="{9D8B030D-6E8A-4147-A177-3AD203B41FA5}">
                      <a16:colId xmlns:a16="http://schemas.microsoft.com/office/drawing/2014/main" val="2011670237"/>
                    </a:ext>
                  </a:extLst>
                </a:gridCol>
                <a:gridCol w="3720548">
                  <a:extLst>
                    <a:ext uri="{9D8B030D-6E8A-4147-A177-3AD203B41FA5}">
                      <a16:colId xmlns:a16="http://schemas.microsoft.com/office/drawing/2014/main" val="2705221335"/>
                    </a:ext>
                  </a:extLst>
                </a:gridCol>
              </a:tblGrid>
              <a:tr h="444828">
                <a:tc>
                  <a:txBody>
                    <a:bodyPr/>
                    <a:lstStyle/>
                    <a:p>
                      <a:pPr algn="ctr"/>
                      <a:r>
                        <a:rPr kumimoji="0" lang="en-GB" sz="24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Time:</a:t>
                      </a:r>
                      <a:endParaRPr lang="en-GB" sz="2400" b="1" dirty="0">
                        <a:solidFill>
                          <a:schemeClr val="bg1"/>
                        </a:solidFill>
                        <a:latin typeface="Montserrat" panose="00000500000000000000" pitchFamily="2" charset="0"/>
                      </a:endParaRPr>
                    </a:p>
                  </a:txBody>
                  <a:tcPr/>
                </a:tc>
                <a:tc>
                  <a:txBody>
                    <a:bodyPr/>
                    <a:lstStyle/>
                    <a:p>
                      <a:pPr algn="ctr"/>
                      <a:r>
                        <a:rPr kumimoji="0" lang="en-GB" sz="24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Item:</a:t>
                      </a:r>
                      <a:endParaRPr lang="en-GB" sz="2400" b="1" dirty="0">
                        <a:solidFill>
                          <a:schemeClr val="bg1"/>
                        </a:solidFill>
                        <a:latin typeface="Montserrat" panose="00000500000000000000" pitchFamily="2" charset="0"/>
                      </a:endParaRPr>
                    </a:p>
                  </a:txBody>
                  <a:tcPr/>
                </a:tc>
                <a:tc>
                  <a:txBody>
                    <a:bodyPr/>
                    <a:lstStyle/>
                    <a:p>
                      <a:pPr algn="ctr"/>
                      <a:r>
                        <a:rPr kumimoji="0" lang="en-GB" sz="24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Speakers: </a:t>
                      </a:r>
                      <a:endParaRPr lang="en-GB" sz="2400" b="1" dirty="0">
                        <a:solidFill>
                          <a:schemeClr val="bg1"/>
                        </a:solidFill>
                        <a:latin typeface="Montserrat" panose="00000500000000000000" pitchFamily="2" charset="0"/>
                      </a:endParaRPr>
                    </a:p>
                  </a:txBody>
                  <a:tcPr/>
                </a:tc>
                <a:extLst>
                  <a:ext uri="{0D108BD9-81ED-4DB2-BD59-A6C34878D82A}">
                    <a16:rowId xmlns:a16="http://schemas.microsoft.com/office/drawing/2014/main" val="626939626"/>
                  </a:ext>
                </a:extLst>
              </a:tr>
              <a:tr h="878233">
                <a:tc>
                  <a:txBody>
                    <a:bodyPr/>
                    <a:lstStyle/>
                    <a:p>
                      <a:r>
                        <a:rPr lang="en-GB" b="1" dirty="0">
                          <a:solidFill>
                            <a:srgbClr val="002060"/>
                          </a:solidFill>
                          <a:latin typeface="Montserrat" panose="00000500000000000000" pitchFamily="2" charset="0"/>
                        </a:rPr>
                        <a:t>13:30pm</a:t>
                      </a:r>
                    </a:p>
                  </a:txBody>
                  <a:tcPr/>
                </a:tc>
                <a:tc>
                  <a:txBody>
                    <a:bodyPr/>
                    <a:lstStyle/>
                    <a:p>
                      <a:r>
                        <a:rPr lang="en-GB" sz="1800" b="1" i="0" u="none" strike="noStrike" baseline="0" dirty="0">
                          <a:solidFill>
                            <a:srgbClr val="001F5F"/>
                          </a:solidFill>
                          <a:latin typeface="Montserrat" panose="00000500000000000000" pitchFamily="2" charset="0"/>
                        </a:rPr>
                        <a:t>Webinar opens- </a:t>
                      </a:r>
                      <a:r>
                        <a:rPr lang="en-GB" sz="1800" b="0" i="0" u="none" strike="noStrike" baseline="0" dirty="0">
                          <a:solidFill>
                            <a:srgbClr val="001F5F"/>
                          </a:solidFill>
                          <a:latin typeface="Montserrat" panose="00000500000000000000" pitchFamily="2" charset="0"/>
                        </a:rPr>
                        <a:t>Welcome and outline of round two of the QI programme. </a:t>
                      </a:r>
                      <a:r>
                        <a:rPr lang="en-GB" sz="1800" b="0" i="0" u="none" strike="noStrike" baseline="0" dirty="0">
                          <a:solidFill>
                            <a:srgbClr val="000000"/>
                          </a:solidFill>
                          <a:latin typeface="Montserrat" panose="00000500000000000000" pitchFamily="2" charset="0"/>
                        </a:rPr>
                        <a:t>	</a:t>
                      </a:r>
                    </a:p>
                    <a:p>
                      <a:endParaRPr lang="en-GB" dirty="0"/>
                    </a:p>
                  </a:txBody>
                  <a:tcPr/>
                </a:tc>
                <a:tc>
                  <a:txBody>
                    <a:bodyPr/>
                    <a:lstStyle/>
                    <a:p>
                      <a:r>
                        <a:rPr lang="en-GB" sz="1800" b="0" i="0" u="none" strike="noStrike" baseline="0" dirty="0">
                          <a:solidFill>
                            <a:srgbClr val="001F5F"/>
                          </a:solidFill>
                          <a:latin typeface="Montserrat" panose="00000500000000000000" pitchFamily="2" charset="0"/>
                        </a:rPr>
                        <a:t>Maureen McGeorge and Sadhbh Fitzgerald-NCAP QI coaches. </a:t>
                      </a:r>
                      <a:r>
                        <a:rPr lang="en-GB" sz="1800" b="0" i="0" u="none" strike="noStrike" baseline="0" dirty="0">
                          <a:solidFill>
                            <a:srgbClr val="000000"/>
                          </a:solidFill>
                          <a:latin typeface="Montserrat" panose="00000500000000000000" pitchFamily="2" charset="0"/>
                        </a:rPr>
                        <a:t>	</a:t>
                      </a:r>
                    </a:p>
                  </a:txBody>
                  <a:tcPr/>
                </a:tc>
                <a:extLst>
                  <a:ext uri="{0D108BD9-81ED-4DB2-BD59-A6C34878D82A}">
                    <a16:rowId xmlns:a16="http://schemas.microsoft.com/office/drawing/2014/main" val="1554883271"/>
                  </a:ext>
                </a:extLst>
              </a:tr>
              <a:tr h="2722523">
                <a:tc>
                  <a:txBody>
                    <a:bodyPr/>
                    <a:lstStyle/>
                    <a:p>
                      <a:r>
                        <a:rPr lang="en-GB" b="1" dirty="0">
                          <a:solidFill>
                            <a:srgbClr val="002060"/>
                          </a:solidFill>
                          <a:latin typeface="Montserrat" panose="00000500000000000000" pitchFamily="2" charset="0"/>
                        </a:rPr>
                        <a:t>13:40-14:30pm</a:t>
                      </a:r>
                    </a:p>
                  </a:txBody>
                  <a:tcPr/>
                </a:tc>
                <a:tc>
                  <a:txBody>
                    <a:bodyPr/>
                    <a:lstStyle/>
                    <a:p>
                      <a:r>
                        <a:rPr lang="en-GB" sz="1800" b="1" i="0" u="none" strike="noStrike" baseline="0" dirty="0">
                          <a:solidFill>
                            <a:srgbClr val="001F5F"/>
                          </a:solidFill>
                          <a:latin typeface="Montserrat" panose="00000500000000000000" pitchFamily="2" charset="0"/>
                        </a:rPr>
                        <a:t>Enhanced teams' presentations</a:t>
                      </a:r>
                      <a:r>
                        <a:rPr lang="en-GB" sz="1800" b="0" i="0" u="none" strike="noStrike" baseline="0" dirty="0">
                          <a:solidFill>
                            <a:srgbClr val="001F5F"/>
                          </a:solidFill>
                          <a:latin typeface="Montserrat" panose="00000500000000000000" pitchFamily="2" charset="0"/>
                        </a:rPr>
                        <a:t>- we will split into two breakout rooms with two teams presenting an overview of the early stages of their QI projects followed by a Q&amp;A session where attendees can submit questions to the QI teams. </a:t>
                      </a:r>
                      <a:r>
                        <a:rPr lang="en-GB" sz="1800" b="0" i="0" u="none" strike="noStrike" baseline="0" dirty="0">
                          <a:solidFill>
                            <a:srgbClr val="000000"/>
                          </a:solidFill>
                          <a:latin typeface="Montserrat" panose="00000500000000000000" pitchFamily="2" charset="0"/>
                        </a:rPr>
                        <a:t>	</a:t>
                      </a:r>
                    </a:p>
                  </a:txBody>
                  <a:tcPr/>
                </a:tc>
                <a:tc>
                  <a:txBody>
                    <a:bodyPr/>
                    <a:lstStyle/>
                    <a:p>
                      <a:r>
                        <a:rPr lang="en-GB" sz="1800" b="1" i="0" u="none" strike="noStrike" baseline="0" dirty="0">
                          <a:solidFill>
                            <a:srgbClr val="001F5F"/>
                          </a:solidFill>
                          <a:latin typeface="Montserrat" panose="00000500000000000000" pitchFamily="2" charset="0"/>
                        </a:rPr>
                        <a:t>Breakout group 1</a:t>
                      </a:r>
                      <a:r>
                        <a:rPr lang="en-GB" sz="1800" b="0" i="0" u="none" strike="noStrike" baseline="0" dirty="0">
                          <a:solidFill>
                            <a:srgbClr val="001F5F"/>
                          </a:solidFill>
                          <a:latin typeface="Montserrat" panose="00000500000000000000" pitchFamily="2" charset="0"/>
                        </a:rPr>
                        <a:t> </a:t>
                      </a:r>
                      <a:r>
                        <a:rPr lang="en-GB" sz="1800" b="1" i="0" u="none" strike="noStrike" baseline="0" dirty="0">
                          <a:solidFill>
                            <a:srgbClr val="001F5F"/>
                          </a:solidFill>
                          <a:latin typeface="Montserrat" panose="00000500000000000000" pitchFamily="2" charset="0"/>
                        </a:rPr>
                        <a:t>(stays in main webinar)</a:t>
                      </a:r>
                    </a:p>
                    <a:p>
                      <a:r>
                        <a:rPr lang="en-GB" sz="1800" b="0" i="0" u="none" strike="noStrike" baseline="0" dirty="0">
                          <a:solidFill>
                            <a:srgbClr val="001F5F"/>
                          </a:solidFill>
                          <a:latin typeface="Montserrat" panose="00000500000000000000" pitchFamily="2" charset="0"/>
                        </a:rPr>
                        <a:t>Cornwall and NAVIGO Lincolnshire EIP teams with Maureen. </a:t>
                      </a:r>
                      <a:endParaRPr lang="en-GB" sz="1800" b="0" i="0" u="none" strike="noStrike" baseline="0" dirty="0">
                        <a:solidFill>
                          <a:srgbClr val="000000"/>
                        </a:solidFill>
                        <a:latin typeface="Montserrat" panose="00000500000000000000" pitchFamily="2" charset="0"/>
                      </a:endParaRPr>
                    </a:p>
                    <a:p>
                      <a:endParaRPr lang="en-GB" sz="1800" b="1" i="0" u="none" strike="noStrike" baseline="0" dirty="0">
                        <a:solidFill>
                          <a:srgbClr val="001F5F"/>
                        </a:solidFill>
                        <a:latin typeface="Montserrat" panose="00000500000000000000" pitchFamily="2" charset="0"/>
                      </a:endParaRPr>
                    </a:p>
                    <a:p>
                      <a:r>
                        <a:rPr lang="en-GB" sz="1800" b="1" i="0" u="none" strike="noStrike" baseline="0" dirty="0">
                          <a:solidFill>
                            <a:srgbClr val="001F5F"/>
                          </a:solidFill>
                          <a:latin typeface="Montserrat" panose="00000500000000000000" pitchFamily="2" charset="0"/>
                        </a:rPr>
                        <a:t>Breakout room 2</a:t>
                      </a:r>
                      <a:r>
                        <a:rPr lang="en-GB" sz="1800" b="0" i="0" u="none" strike="noStrike" baseline="0" dirty="0">
                          <a:solidFill>
                            <a:srgbClr val="001F5F"/>
                          </a:solidFill>
                          <a:latin typeface="Montserrat" panose="00000500000000000000" pitchFamily="2" charset="0"/>
                        </a:rPr>
                        <a:t>- PATH Hertfordshire and Warrington &amp; Halton EIP teams with Sadhbh. </a:t>
                      </a:r>
                      <a:r>
                        <a:rPr lang="en-GB" sz="1800" b="0" i="0" u="none" strike="noStrike" baseline="0" dirty="0">
                          <a:solidFill>
                            <a:srgbClr val="000000"/>
                          </a:solidFill>
                          <a:latin typeface="Montserrat" panose="00000500000000000000" pitchFamily="2" charset="0"/>
                        </a:rPr>
                        <a:t>	</a:t>
                      </a:r>
                    </a:p>
                  </a:txBody>
                  <a:tcPr/>
                </a:tc>
                <a:extLst>
                  <a:ext uri="{0D108BD9-81ED-4DB2-BD59-A6C34878D82A}">
                    <a16:rowId xmlns:a16="http://schemas.microsoft.com/office/drawing/2014/main" val="2148294774"/>
                  </a:ext>
                </a:extLst>
              </a:tr>
              <a:tr h="1251207">
                <a:tc>
                  <a:txBody>
                    <a:bodyPr/>
                    <a:lstStyle/>
                    <a:p>
                      <a:endParaRPr lang="en-GB" b="1" dirty="0">
                        <a:solidFill>
                          <a:srgbClr val="002060"/>
                        </a:solidFill>
                        <a:latin typeface="Montserrat" panose="00000500000000000000" pitchFamily="2" charset="0"/>
                      </a:endParaRPr>
                    </a:p>
                  </a:txBody>
                  <a:tcPr/>
                </a:tc>
                <a:tc>
                  <a:txBody>
                    <a:bodyPr/>
                    <a:lstStyle/>
                    <a:p>
                      <a:r>
                        <a:rPr lang="en-GB" sz="1800" b="1" i="0" u="none" strike="noStrike" baseline="0" dirty="0">
                          <a:solidFill>
                            <a:srgbClr val="001F5F"/>
                          </a:solidFill>
                          <a:latin typeface="Montserrat" panose="00000500000000000000" pitchFamily="2" charset="0"/>
                        </a:rPr>
                        <a:t>Pocket QI training</a:t>
                      </a:r>
                      <a:r>
                        <a:rPr lang="en-GB" sz="1800" b="0" i="0" u="none" strike="noStrike" baseline="0" dirty="0">
                          <a:solidFill>
                            <a:srgbClr val="001F5F"/>
                          </a:solidFill>
                          <a:latin typeface="Montserrat" panose="00000500000000000000" pitchFamily="2" charset="0"/>
                        </a:rPr>
                        <a:t>- we will cover the early stages of a QI project including question one of the Model for Improvement “What are you trying to accomplish?” </a:t>
                      </a:r>
                      <a:r>
                        <a:rPr lang="en-GB" sz="1800" b="0" i="0" u="none" strike="noStrike" baseline="0" dirty="0">
                          <a:solidFill>
                            <a:srgbClr val="000000"/>
                          </a:solidFill>
                          <a:latin typeface="Montserrat" panose="00000500000000000000" pitchFamily="2" charset="0"/>
                        </a:rPr>
                        <a:t>	</a:t>
                      </a:r>
                    </a:p>
                  </a:txBody>
                  <a:tcPr/>
                </a:tc>
                <a:tc>
                  <a:txBody>
                    <a:bodyPr/>
                    <a:lstStyle/>
                    <a:p>
                      <a:r>
                        <a:rPr kumimoji="0" lang="en-GB" sz="1800" b="0" i="0" u="none" strike="noStrike" kern="1200" cap="none" spc="0" normalizeH="0" baseline="0" noProof="0" dirty="0">
                          <a:ln>
                            <a:noFill/>
                          </a:ln>
                          <a:solidFill>
                            <a:srgbClr val="001F5F"/>
                          </a:solidFill>
                          <a:effectLst/>
                          <a:uLnTx/>
                          <a:uFillTx/>
                          <a:latin typeface="Montserrat" panose="00000500000000000000" pitchFamily="2" charset="0"/>
                          <a:ea typeface="+mn-ea"/>
                          <a:cs typeface="+mn-cs"/>
                        </a:rPr>
                        <a:t>Maureen McGeorge and Sadhbh Fitzgerald-NCAP </a:t>
                      </a:r>
                      <a:endParaRPr lang="en-GB" dirty="0"/>
                    </a:p>
                  </a:txBody>
                  <a:tcPr/>
                </a:tc>
                <a:extLst>
                  <a:ext uri="{0D108BD9-81ED-4DB2-BD59-A6C34878D82A}">
                    <a16:rowId xmlns:a16="http://schemas.microsoft.com/office/drawing/2014/main" val="3091452703"/>
                  </a:ext>
                </a:extLst>
              </a:tr>
              <a:tr h="861419">
                <a:tc>
                  <a:txBody>
                    <a:bodyPr/>
                    <a:lstStyle/>
                    <a:p>
                      <a:r>
                        <a:rPr lang="en-GB" b="1" dirty="0">
                          <a:solidFill>
                            <a:srgbClr val="002060"/>
                          </a:solidFill>
                          <a:latin typeface="Montserrat" panose="00000500000000000000" pitchFamily="2" charset="0"/>
                        </a:rPr>
                        <a:t>15:00pm</a:t>
                      </a:r>
                    </a:p>
                  </a:txBody>
                  <a:tcPr/>
                </a:tc>
                <a:tc>
                  <a:txBody>
                    <a:bodyPr/>
                    <a:lstStyle/>
                    <a:p>
                      <a:r>
                        <a:rPr lang="en-GB" sz="1800" b="1" i="0" u="none" strike="noStrike" baseline="0" dirty="0">
                          <a:solidFill>
                            <a:srgbClr val="001F5F"/>
                          </a:solidFill>
                          <a:latin typeface="Montserrat" panose="00000500000000000000" pitchFamily="2" charset="0"/>
                        </a:rPr>
                        <a:t>Webinar closes </a:t>
                      </a:r>
                      <a:endParaRPr lang="en-GB" sz="1800" b="0" i="0" u="none" strike="noStrike" baseline="0" dirty="0">
                        <a:solidFill>
                          <a:srgbClr val="001F5F"/>
                        </a:solidFill>
                        <a:latin typeface="Montserrat" panose="00000500000000000000" pitchFamily="2" charset="0"/>
                      </a:endParaRPr>
                    </a:p>
                  </a:txBody>
                  <a:tcPr/>
                </a:tc>
                <a:tc>
                  <a:txBody>
                    <a:bodyPr/>
                    <a:lstStyle/>
                    <a:p>
                      <a:endParaRPr lang="en-GB" dirty="0"/>
                    </a:p>
                  </a:txBody>
                  <a:tcPr/>
                </a:tc>
                <a:extLst>
                  <a:ext uri="{0D108BD9-81ED-4DB2-BD59-A6C34878D82A}">
                    <a16:rowId xmlns:a16="http://schemas.microsoft.com/office/drawing/2014/main" val="1924248421"/>
                  </a:ext>
                </a:extLst>
              </a:tr>
            </a:tbl>
          </a:graphicData>
        </a:graphic>
      </p:graphicFrame>
    </p:spTree>
    <p:extLst>
      <p:ext uri="{BB962C8B-B14F-4D97-AF65-F5344CB8AC3E}">
        <p14:creationId xmlns:p14="http://schemas.microsoft.com/office/powerpoint/2010/main" val="204059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216976" y="317312"/>
            <a:ext cx="10058400" cy="1081087"/>
          </a:xfrm>
        </p:spPr>
        <p:txBody>
          <a:bodyPr>
            <a:noAutofit/>
          </a:bodyPr>
          <a:lstStyle/>
          <a:p>
            <a:r>
              <a:rPr lang="en-GB" sz="4000" b="1" dirty="0">
                <a:solidFill>
                  <a:prstClr val="black">
                    <a:lumMod val="75000"/>
                    <a:lumOff val="25000"/>
                  </a:prstClr>
                </a:solidFill>
                <a:latin typeface="Montserrat" panose="00000500000000000000" pitchFamily="2" charset="0"/>
              </a:rPr>
              <a:t>5</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is your statement of aim?</a:t>
            </a:r>
            <a:b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br>
            <a:endParaRPr lang="en-GB" sz="4000" b="1" dirty="0">
              <a:latin typeface="Montserrat" panose="00000500000000000000" pitchFamily="2" charset="0"/>
            </a:endParaRPr>
          </a:p>
        </p:txBody>
      </p:sp>
      <p:pic>
        <p:nvPicPr>
          <p:cNvPr id="7" name="Picture 2" descr="Ascending Graph clipart. Free download transparent .PNG | Creazilla">
            <a:extLst>
              <a:ext uri="{FF2B5EF4-FFF2-40B4-BE49-F238E27FC236}">
                <a16:creationId xmlns:a16="http://schemas.microsoft.com/office/drawing/2014/main" id="{28C1937C-330B-F2F4-AC3D-DCC684597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244" y="159416"/>
            <a:ext cx="1152281" cy="9264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55E27B-F272-2BAE-3E36-7B3D93189007}"/>
              </a:ext>
            </a:extLst>
          </p:cNvPr>
          <p:cNvSpPr txBox="1"/>
          <p:nvPr/>
        </p:nvSpPr>
        <p:spPr>
          <a:xfrm>
            <a:off x="2032000" y="1534160"/>
            <a:ext cx="8636244"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To increase the uptake of FI from 8% to 16% by May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Overall NCAP Audit level 3 attainment by end 2024-25 – 16% for FI = level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MHSDS reporting (whole caseload) is currently 8% = level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949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220717" y="230188"/>
            <a:ext cx="10363200" cy="803275"/>
          </a:xfrm>
        </p:spPr>
        <p:txBody>
          <a:bodyPr>
            <a:normAutofit/>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are you going to measure?</a:t>
            </a:r>
            <a:endParaRPr lang="en-GB" sz="4000" b="1" dirty="0">
              <a:latin typeface="Montserrat" panose="00000500000000000000" pitchFamily="2" charset="0"/>
            </a:endParaRPr>
          </a:p>
        </p:txBody>
      </p:sp>
      <p:pic>
        <p:nvPicPr>
          <p:cNvPr id="6" name="Picture 5">
            <a:extLst>
              <a:ext uri="{FF2B5EF4-FFF2-40B4-BE49-F238E27FC236}">
                <a16:creationId xmlns:a16="http://schemas.microsoft.com/office/drawing/2014/main" id="{6B865D9D-1E22-0969-AF60-1F63CF176809}"/>
              </a:ext>
            </a:extLst>
          </p:cNvPr>
          <p:cNvPicPr>
            <a:picLocks noChangeAspect="1"/>
          </p:cNvPicPr>
          <p:nvPr/>
        </p:nvPicPr>
        <p:blipFill>
          <a:blip r:embed="rId3"/>
          <a:stretch>
            <a:fillRect/>
          </a:stretch>
        </p:blipFill>
        <p:spPr>
          <a:xfrm>
            <a:off x="10144085" y="304760"/>
            <a:ext cx="1114465" cy="1114465"/>
          </a:xfrm>
          <a:prstGeom prst="rect">
            <a:avLst/>
          </a:prstGeom>
        </p:spPr>
      </p:pic>
      <p:sp>
        <p:nvSpPr>
          <p:cNvPr id="3" name="TextBox 2">
            <a:extLst>
              <a:ext uri="{FF2B5EF4-FFF2-40B4-BE49-F238E27FC236}">
                <a16:creationId xmlns:a16="http://schemas.microsoft.com/office/drawing/2014/main" id="{C74B3A6C-3CB2-4A85-4ED4-F7F5096D508E}"/>
              </a:ext>
            </a:extLst>
          </p:cNvPr>
          <p:cNvSpPr txBox="1"/>
          <p:nvPr/>
        </p:nvSpPr>
        <p:spPr>
          <a:xfrm>
            <a:off x="925076" y="1443926"/>
            <a:ext cx="8930640"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Continue to measure from the EIP reporting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Take up %s and numbers of service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Waiting list sizes &amp; longest waits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Offers of FI to service users who aren’t on waiting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Service user &amp; family survey to gather experience levels &amp; capture feedback from FI therapy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Staff surveys around experience of change of ideas &amp; repeat confidence level surveys from training sessions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Change ideas – take baseline data &amp; review after these are setup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685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2758"/>
            <a:ext cx="94067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7. Our next steps</a:t>
            </a:r>
          </a:p>
        </p:txBody>
      </p:sp>
      <p:sp>
        <p:nvSpPr>
          <p:cNvPr id="2" name="TextBox 1">
            <a:extLst>
              <a:ext uri="{FF2B5EF4-FFF2-40B4-BE49-F238E27FC236}">
                <a16:creationId xmlns:a16="http://schemas.microsoft.com/office/drawing/2014/main" id="{CEB5B50A-B06B-E303-315D-455F33B6BBA2}"/>
              </a:ext>
            </a:extLst>
          </p:cNvPr>
          <p:cNvSpPr txBox="1"/>
          <p:nvPr/>
        </p:nvSpPr>
        <p:spPr>
          <a:xfrm>
            <a:off x="640080" y="1463040"/>
            <a:ext cx="1075944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Moving to a dedicated clinic slot for FI pairings to protect time for FI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Enhance the FI Tracker to include the rationale for sessions being extended beyond 15 sessions &amp; detailed narrative on gaps in sessions taking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 reporting – needs to be updated to include FI specific sessions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Embed refresher training sessions for FI staff – simulation hub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Service user &amp; Family questionnaire to be developed &amp; sent out to all current recipients of FI on caseload.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Job planning for FI workers – how to build in protected time &amp; balance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Explore moving to a different FI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Increase dedicated workforce for FI by changing budget skill mix</a:t>
            </a:r>
          </a:p>
        </p:txBody>
      </p:sp>
    </p:spTree>
    <p:extLst>
      <p:ext uri="{BB962C8B-B14F-4D97-AF65-F5344CB8AC3E}">
        <p14:creationId xmlns:p14="http://schemas.microsoft.com/office/powerpoint/2010/main" val="422107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353962" y="1066799"/>
            <a:ext cx="11769212" cy="2861187"/>
          </a:xfrm>
        </p:spPr>
        <p:txBody>
          <a:bodyPr>
            <a:normAutofit fontScale="90000"/>
          </a:bodyPr>
          <a:lstStyle/>
          <a:p>
            <a:r>
              <a:rPr lang="en-GB" sz="6000" b="1" dirty="0">
                <a:latin typeface="Montserrat" panose="00000500000000000000" pitchFamily="2" charset="0"/>
              </a:rPr>
              <a:t>NCAP QI collaborative round two shared learning session one</a:t>
            </a:r>
            <a:br>
              <a:rPr lang="en-GB" sz="4800" b="1" dirty="0">
                <a:latin typeface="Montserrat" panose="00000500000000000000" pitchFamily="2" charset="0"/>
              </a:rPr>
            </a:br>
            <a:br>
              <a:rPr lang="en-GB" dirty="0">
                <a:latin typeface="Montserrat" panose="00000500000000000000" pitchFamily="2" charset="0"/>
              </a:rPr>
            </a:b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25</a:t>
            </a:r>
            <a:r>
              <a:rPr kumimoji="0" lang="en-GB" sz="4400" b="0" i="0" u="none" strike="noStrike" kern="1200" cap="none" spc="-50" normalizeH="0" baseline="30000" noProof="0" dirty="0">
                <a:ln>
                  <a:noFill/>
                </a:ln>
                <a:solidFill>
                  <a:prstClr val="black">
                    <a:lumMod val="85000"/>
                    <a:lumOff val="15000"/>
                  </a:prstClr>
                </a:solidFill>
                <a:effectLst/>
                <a:uLnTx/>
                <a:uFillTx/>
                <a:latin typeface="Montserrat" panose="00000500000000000000" pitchFamily="2" charset="0"/>
              </a:rPr>
              <a:t>th</a:t>
            </a: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 July 2024</a:t>
            </a:r>
            <a:b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13:30-15:00</a:t>
            </a:r>
            <a:endParaRPr lang="en-GB" sz="4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NAVIGO EIP</a:t>
            </a:r>
          </a:p>
          <a:p>
            <a:pPr algn="l"/>
            <a:r>
              <a:rPr lang="en-GB" dirty="0">
                <a:latin typeface="Montserrat" panose="00000500000000000000" pitchFamily="2" charset="0"/>
              </a:rPr>
              <a:t>Team locality: NORTH EAST LINCOLNSHIRE</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186064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191183" y="138490"/>
            <a:ext cx="10058400" cy="885977"/>
          </a:xfrm>
        </p:spPr>
        <p:txBody>
          <a:bodyPr>
            <a:normAutofit/>
          </a:bodyPr>
          <a:lstStyle/>
          <a:p>
            <a:r>
              <a:rPr lang="en-GB" sz="4000" b="1" dirty="0">
                <a:latin typeface="Montserrat" panose="00000500000000000000" pitchFamily="2" charset="0"/>
              </a:rPr>
              <a:t>1. QI team membership</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Jeanette Blythe – EIP Team Manager/Clinical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Vickie Nielsen – EIP CBT Therapist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Becky Witte – EIP Peer Support Worker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Lucy Sumpter – EIP Nurse Practitioner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Zara Downham – EIP Social Work Practitioner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5/of a staff of 11.</a:t>
            </a:r>
            <a:endParaRPr kumimoji="0" lang="en-GB" sz="1800" b="0"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How are you involving people with lived experience in your QI work ?</a:t>
            </a:r>
            <a:endPar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a:ea typeface="+mn-ea"/>
                <a:cs typeface="+mn-cs"/>
              </a:rPr>
              <a:t>-Questionnaire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a:ea typeface="+mn-ea"/>
                <a:cs typeface="+mn-cs"/>
              </a:rPr>
              <a:t>-Peer Support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64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200026" y="348177"/>
            <a:ext cx="11877674" cy="1030184"/>
          </a:xfrm>
        </p:spPr>
        <p:txBody>
          <a:bodyPr>
            <a:noAutofit/>
          </a:bodyPr>
          <a:lstStyle/>
          <a:p>
            <a:r>
              <a:rPr lang="en-GB" sz="4000" b="1" dirty="0">
                <a:solidFill>
                  <a:prstClr val="black">
                    <a:lumMod val="75000"/>
                    <a:lumOff val="25000"/>
                  </a:prstClr>
                </a:solidFill>
                <a:latin typeface="Montserrat" panose="00000500000000000000" pitchFamily="2" charset="0"/>
              </a:rPr>
              <a:t>2</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What’s your problem/area for improvement? </a:t>
            </a:r>
            <a:endParaRPr lang="en-GB" sz="4000" b="1" dirty="0">
              <a:latin typeface="Montserrat" panose="00000500000000000000" pitchFamily="2" charset="0"/>
            </a:endParaRPr>
          </a:p>
        </p:txBody>
      </p:sp>
      <p:sp>
        <p:nvSpPr>
          <p:cNvPr id="3" name="TextBox 2">
            <a:extLst>
              <a:ext uri="{FF2B5EF4-FFF2-40B4-BE49-F238E27FC236}">
                <a16:creationId xmlns:a16="http://schemas.microsoft.com/office/drawing/2014/main" id="{74032E52-2155-4307-9D8C-BC1EDA03758B}"/>
              </a:ext>
            </a:extLst>
          </p:cNvPr>
          <p:cNvSpPr txBox="1"/>
          <p:nvPr/>
        </p:nvSpPr>
        <p:spPr>
          <a:xfrm>
            <a:off x="356810" y="1505860"/>
            <a:ext cx="11073539"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An extremely low up-take of family intervention, which violates NICE guidelines and NCAP statistical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Which is associated with: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-Staff Training (4/8)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-Smaller team then most EIP’s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3600" b="1" i="0" u="none" strike="noStrike" kern="1200" cap="none" spc="0" normalizeH="0" baseline="0" noProof="0" dirty="0" err="1">
                <a:ln>
                  <a:noFill/>
                </a:ln>
                <a:solidFill>
                  <a:prstClr val="black"/>
                </a:solidFill>
                <a:effectLst/>
                <a:uLnTx/>
                <a:uFillTx/>
                <a:latin typeface="Calibri" panose="020F0502020204030204"/>
                <a:ea typeface="+mn-ea"/>
                <a:cs typeface="+mn-cs"/>
              </a:rPr>
              <a:t>Socioeconomical</a:t>
            </a: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 deprivations of the local area</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029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idx="4294967295"/>
          </p:nvPr>
        </p:nvSpPr>
        <p:spPr>
          <a:xfrm>
            <a:off x="88797" y="123825"/>
            <a:ext cx="11169754" cy="1787168"/>
          </a:xfrm>
        </p:spPr>
        <p:txBody>
          <a:bodyPr>
            <a:normAutofit/>
          </a:bodyPr>
          <a:lstStyle/>
          <a:p>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diagnostic tools/exercises did you use to better understand your problem? </a:t>
            </a:r>
            <a:endParaRPr lang="en-GB" b="1" dirty="0">
              <a:latin typeface="Montserrat" panose="00000500000000000000" pitchFamily="2" charset="0"/>
            </a:endParaRPr>
          </a:p>
        </p:txBody>
      </p:sp>
      <p:pic>
        <p:nvPicPr>
          <p:cNvPr id="5" name="Picture 4">
            <a:extLst>
              <a:ext uri="{FF2B5EF4-FFF2-40B4-BE49-F238E27FC236}">
                <a16:creationId xmlns:a16="http://schemas.microsoft.com/office/drawing/2014/main" id="{87C98498-61A5-DB85-0CA8-E70F82AF848C}"/>
              </a:ext>
            </a:extLst>
          </p:cNvPr>
          <p:cNvPicPr>
            <a:picLocks noChangeAspect="1"/>
          </p:cNvPicPr>
          <p:nvPr/>
        </p:nvPicPr>
        <p:blipFill>
          <a:blip r:embed="rId3"/>
          <a:stretch>
            <a:fillRect/>
          </a:stretch>
        </p:blipFill>
        <p:spPr>
          <a:xfrm>
            <a:off x="10743354" y="789729"/>
            <a:ext cx="1315296" cy="1315296"/>
          </a:xfrm>
          <a:prstGeom prst="rect">
            <a:avLst/>
          </a:prstGeom>
        </p:spPr>
      </p:pic>
      <p:sp>
        <p:nvSpPr>
          <p:cNvPr id="3" name="TextBox 2"/>
          <p:cNvSpPr txBox="1"/>
          <p:nvPr/>
        </p:nvSpPr>
        <p:spPr>
          <a:xfrm>
            <a:off x="1212351" y="2650733"/>
            <a:ext cx="9606337"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Questionnaire constructed and delivered by the teams Peer support worker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Weekly MDT discussions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Monthly FI MDT/Group supervisions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Monthly supervisions with Kings College for FI students (Four members of the team)</a:t>
            </a:r>
          </a:p>
        </p:txBody>
      </p:sp>
    </p:spTree>
    <p:extLst>
      <p:ext uri="{BB962C8B-B14F-4D97-AF65-F5344CB8AC3E}">
        <p14:creationId xmlns:p14="http://schemas.microsoft.com/office/powerpoint/2010/main" val="3056362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0" y="309563"/>
            <a:ext cx="10058400" cy="1081087"/>
          </a:xfrm>
        </p:spPr>
        <p:txBody>
          <a:bodyPr>
            <a:noAutofit/>
          </a:bodyPr>
          <a:lstStyle/>
          <a:p>
            <a:r>
              <a:rPr lang="en-GB" sz="4000" b="1" dirty="0">
                <a:solidFill>
                  <a:prstClr val="black">
                    <a:lumMod val="75000"/>
                    <a:lumOff val="25000"/>
                  </a:prstClr>
                </a:solidFill>
                <a:latin typeface="Montserrat" panose="00000500000000000000" pitchFamily="2" charset="0"/>
              </a:rPr>
              <a:t>5</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is your statement of aim?</a:t>
            </a:r>
            <a:b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br>
            <a:endParaRPr lang="en-GB" sz="4000" b="1" dirty="0">
              <a:latin typeface="Montserrat" panose="00000500000000000000" pitchFamily="2" charset="0"/>
            </a:endParaRPr>
          </a:p>
        </p:txBody>
      </p:sp>
      <p:pic>
        <p:nvPicPr>
          <p:cNvPr id="7" name="Picture 2" descr="Ascending Graph clipart. Free download transparent .PNG | Creazilla">
            <a:extLst>
              <a:ext uri="{FF2B5EF4-FFF2-40B4-BE49-F238E27FC236}">
                <a16:creationId xmlns:a16="http://schemas.microsoft.com/office/drawing/2014/main" id="{28C1937C-330B-F2F4-AC3D-DCC684597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244" y="159416"/>
            <a:ext cx="1152281" cy="9264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3447" y="1684962"/>
            <a:ext cx="903098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To increase the uptake of FI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for all eligible service users by 10% by May 2025.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To measure the baseline data (63 x on caseload, 13 x accepted, 3x unsure, 47 declined) which would represent who is accepting, attending and completing.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would generate change ideas and set targets along the way which will hopefully provide a detailed account of what is working</a:t>
            </a:r>
          </a:p>
        </p:txBody>
      </p:sp>
    </p:spTree>
    <p:extLst>
      <p:ext uri="{BB962C8B-B14F-4D97-AF65-F5344CB8AC3E}">
        <p14:creationId xmlns:p14="http://schemas.microsoft.com/office/powerpoint/2010/main" val="2320889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220717" y="230188"/>
            <a:ext cx="10363200" cy="803275"/>
          </a:xfrm>
        </p:spPr>
        <p:txBody>
          <a:bodyPr>
            <a:normAutofit/>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are you going to measure?</a:t>
            </a:r>
            <a:endParaRPr lang="en-GB" sz="4000" b="1" dirty="0">
              <a:latin typeface="Montserrat" panose="00000500000000000000" pitchFamily="2" charset="0"/>
            </a:endParaRPr>
          </a:p>
        </p:txBody>
      </p:sp>
      <p:pic>
        <p:nvPicPr>
          <p:cNvPr id="6" name="Picture 5">
            <a:extLst>
              <a:ext uri="{FF2B5EF4-FFF2-40B4-BE49-F238E27FC236}">
                <a16:creationId xmlns:a16="http://schemas.microsoft.com/office/drawing/2014/main" id="{6B865D9D-1E22-0969-AF60-1F63CF176809}"/>
              </a:ext>
            </a:extLst>
          </p:cNvPr>
          <p:cNvPicPr>
            <a:picLocks noChangeAspect="1"/>
          </p:cNvPicPr>
          <p:nvPr/>
        </p:nvPicPr>
        <p:blipFill>
          <a:blip r:embed="rId3"/>
          <a:stretch>
            <a:fillRect/>
          </a:stretch>
        </p:blipFill>
        <p:spPr>
          <a:xfrm>
            <a:off x="10144085" y="304760"/>
            <a:ext cx="1114465" cy="1114465"/>
          </a:xfrm>
          <a:prstGeom prst="rect">
            <a:avLst/>
          </a:prstGeom>
        </p:spPr>
      </p:pic>
      <p:sp>
        <p:nvSpPr>
          <p:cNvPr id="4" name="TextBox 3"/>
          <p:cNvSpPr txBox="1"/>
          <p:nvPr/>
        </p:nvSpPr>
        <p:spPr>
          <a:xfrm>
            <a:off x="1253447" y="1684962"/>
            <a:ext cx="9030984"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Uptake of FI for all eligible service users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Attendance at first appointment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Completion of agreed number of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134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353962" y="1066799"/>
            <a:ext cx="11769212" cy="2861187"/>
          </a:xfrm>
        </p:spPr>
        <p:txBody>
          <a:bodyPr>
            <a:normAutofit fontScale="90000"/>
          </a:bodyPr>
          <a:lstStyle/>
          <a:p>
            <a:r>
              <a:rPr lang="en-GB" sz="6000" b="1" dirty="0">
                <a:latin typeface="Montserrat" panose="00000500000000000000" pitchFamily="2" charset="0"/>
              </a:rPr>
              <a:t>NCAP QI collaborative round two shared learning session one</a:t>
            </a:r>
            <a:br>
              <a:rPr lang="en-GB" sz="4800" b="1" dirty="0">
                <a:latin typeface="Montserrat" panose="00000500000000000000" pitchFamily="2" charset="0"/>
              </a:rPr>
            </a:br>
            <a:br>
              <a:rPr lang="en-GB" dirty="0">
                <a:latin typeface="Montserrat" panose="00000500000000000000" pitchFamily="2" charset="0"/>
              </a:rPr>
            </a:b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25</a:t>
            </a:r>
            <a:r>
              <a:rPr kumimoji="0" lang="en-GB" sz="4400" b="0" i="0" u="none" strike="noStrike" kern="1200" cap="none" spc="-50" normalizeH="0" baseline="30000" noProof="0" dirty="0">
                <a:ln>
                  <a:noFill/>
                </a:ln>
                <a:solidFill>
                  <a:prstClr val="black">
                    <a:lumMod val="85000"/>
                    <a:lumOff val="15000"/>
                  </a:prstClr>
                </a:solidFill>
                <a:effectLst/>
                <a:uLnTx/>
                <a:uFillTx/>
                <a:latin typeface="Montserrat" panose="00000500000000000000" pitchFamily="2" charset="0"/>
              </a:rPr>
              <a:t>th</a:t>
            </a: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 July 2024</a:t>
            </a:r>
            <a:b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13:30-15:00</a:t>
            </a:r>
            <a:endParaRPr lang="en-GB" sz="4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48555" y="4616176"/>
            <a:ext cx="9144000" cy="1097781"/>
          </a:xfrm>
        </p:spPr>
        <p:txBody>
          <a:bodyPr>
            <a:noAutofit/>
          </a:bodyPr>
          <a:lstStyle/>
          <a:p>
            <a:pPr algn="l"/>
            <a:r>
              <a:rPr lang="en-GB" b="1" dirty="0">
                <a:latin typeface="Montserrat" panose="00000500000000000000" pitchFamily="2" charset="0"/>
              </a:rPr>
              <a:t>Team name: </a:t>
            </a:r>
            <a:r>
              <a:rPr lang="en-GB" dirty="0">
                <a:latin typeface="Montserrat" panose="00000500000000000000" pitchFamily="2" charset="0"/>
              </a:rPr>
              <a:t>Early intervention team in psychosis</a:t>
            </a:r>
          </a:p>
          <a:p>
            <a:pPr algn="l"/>
            <a:r>
              <a:rPr lang="en-GB" b="1" dirty="0">
                <a:latin typeface="Montserrat" panose="00000500000000000000" pitchFamily="2" charset="0"/>
              </a:rPr>
              <a:t>Team locality: </a:t>
            </a:r>
            <a:r>
              <a:rPr lang="en-GB" dirty="0">
                <a:latin typeface="Montserrat" panose="00000500000000000000" pitchFamily="2" charset="0"/>
              </a:rPr>
              <a:t>Warrington &amp; Halton </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366068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9434-6385-E36F-F912-11DDADB634F6}"/>
              </a:ext>
            </a:extLst>
          </p:cNvPr>
          <p:cNvSpPr>
            <a:spLocks noGrp="1"/>
          </p:cNvSpPr>
          <p:nvPr>
            <p:ph type="ctrTitle" idx="4294967295"/>
          </p:nvPr>
        </p:nvSpPr>
        <p:spPr>
          <a:xfrm>
            <a:off x="1573162" y="125720"/>
            <a:ext cx="9144000" cy="887003"/>
          </a:xfrm>
        </p:spPr>
        <p:txBody>
          <a:bodyPr>
            <a:normAutofit/>
          </a:bodyPr>
          <a:lstStyle/>
          <a:p>
            <a:r>
              <a:rPr lang="en-GB" sz="4000" b="1" dirty="0">
                <a:solidFill>
                  <a:srgbClr val="002060"/>
                </a:solidFill>
                <a:latin typeface="Montserrat" panose="00000500000000000000" pitchFamily="2" charset="0"/>
              </a:rPr>
              <a:t>This year’s core QI programme</a:t>
            </a:r>
          </a:p>
        </p:txBody>
      </p:sp>
      <p:sp>
        <p:nvSpPr>
          <p:cNvPr id="5" name="TextBox 4">
            <a:extLst>
              <a:ext uri="{FF2B5EF4-FFF2-40B4-BE49-F238E27FC236}">
                <a16:creationId xmlns:a16="http://schemas.microsoft.com/office/drawing/2014/main" id="{97FC29CA-7EDF-6991-A8F1-35AEFC800FAE}"/>
              </a:ext>
            </a:extLst>
          </p:cNvPr>
          <p:cNvSpPr txBox="1"/>
          <p:nvPr/>
        </p:nvSpPr>
        <p:spPr>
          <a:xfrm>
            <a:off x="477077" y="1025148"/>
            <a:ext cx="11012557" cy="51578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sng"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rPr>
              <a:t>Core programme</a:t>
            </a:r>
            <a:endParaRPr kumimoji="0" lang="en-GB" sz="20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rPr>
              <a:t>Our core programme is open to </a:t>
            </a:r>
            <a:r>
              <a:rPr kumimoji="0" lang="en-GB" sz="1800" b="1" i="0" u="none"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rPr>
              <a:t>any </a:t>
            </a: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rPr>
              <a:t>NCAP EIP or CYP team. It is an opportunity to learn how to use the Model for Improvement to tackle any aspect of your service’s performance against the NCAP key standards, we will be offering a range of support, including:</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rPr>
              <a:t>Monthly drop-in coaching sessions*.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rPr>
              <a:t>Pocket QI training -which will feature in each of the four online shared learning sessions throughout the programme.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rPr>
              <a:t>Online QI resources via a dedicated webpage.</a:t>
            </a: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tab pos="828675" algn="l"/>
              </a:tabLst>
              <a:defRPr/>
            </a:pP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Arial" panose="020B0604020202020204" pitchFamily="34" charset="0"/>
              </a:rPr>
              <a:t>* Our monthly drop-in QI sessions will be open to </a:t>
            </a:r>
            <a:r>
              <a:rPr kumimoji="0" lang="en-GB" sz="1800" b="1" i="0" u="sng" strike="noStrike" kern="1200" cap="none" spc="0" normalizeH="0" baseline="0" noProof="0" dirty="0">
                <a:ln>
                  <a:noFill/>
                </a:ln>
                <a:solidFill>
                  <a:srgbClr val="000000"/>
                </a:solidFill>
                <a:effectLst/>
                <a:uLnTx/>
                <a:uFillTx/>
                <a:latin typeface="Montserrat"/>
                <a:ea typeface="Calibri" panose="020F0502020204030204" pitchFamily="34" charset="0"/>
                <a:cs typeface="Arial" panose="020B0604020202020204" pitchFamily="34" charset="0"/>
              </a:rPr>
              <a:t>any</a:t>
            </a: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Arial" panose="020B0604020202020204" pitchFamily="34" charset="0"/>
              </a:rPr>
              <a:t> NCAP team interested in receiving informal QI support from our QI coaches.  These sessions will be offered on a </a:t>
            </a:r>
            <a:r>
              <a:rPr kumimoji="0" lang="en-GB" sz="1800" b="0" i="0" u="sng" strike="noStrike" kern="1200" cap="none" spc="0" normalizeH="0" baseline="0" noProof="0" dirty="0">
                <a:ln>
                  <a:noFill/>
                </a:ln>
                <a:solidFill>
                  <a:srgbClr val="000000"/>
                </a:solidFill>
                <a:effectLst/>
                <a:uLnTx/>
                <a:uFillTx/>
                <a:latin typeface="Montserrat"/>
                <a:ea typeface="Calibri" panose="020F0502020204030204" pitchFamily="34" charset="0"/>
                <a:cs typeface="Arial" panose="020B0604020202020204" pitchFamily="34" charset="0"/>
              </a:rPr>
              <a:t>first come first served basis</a:t>
            </a: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Arial" panose="020B0604020202020204" pitchFamily="34" charset="0"/>
              </a:rPr>
              <a:t> where any team can book a call with a QI coach to discuss a QI. </a:t>
            </a:r>
            <a:r>
              <a:rPr kumimoji="0" lang="en-GB" sz="1800" b="1" i="0" u="none" strike="noStrike" kern="1200" cap="none" spc="0" normalizeH="0" baseline="0" noProof="0" dirty="0">
                <a:ln>
                  <a:noFill/>
                </a:ln>
                <a:solidFill>
                  <a:srgbClr val="000000"/>
                </a:solidFill>
                <a:effectLst/>
                <a:uLnTx/>
                <a:uFillTx/>
                <a:latin typeface="Montserrat"/>
                <a:ea typeface="Calibri" panose="020F0502020204030204" pitchFamily="34" charset="0"/>
                <a:cs typeface="Arial" panose="020B0604020202020204" pitchFamily="34" charset="0"/>
              </a:rPr>
              <a:t>Your project topic can align with any of the NCAP key standards, and you will not be required to complete a registration form to join these sessions.</a:t>
            </a:r>
            <a:r>
              <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Arial" panose="020B0604020202020204" pitchFamily="34" charset="0"/>
              </a:rPr>
              <a:t> A booking page will be made available with 30-minute bookable slots; teams will be required to complete and send back a short summary of what they are working on one week before their call. </a:t>
            </a:r>
            <a:endParaRPr kumimoji="0" lang="en-GB" sz="1800" b="0" i="0" u="none" strike="noStrike" kern="1200" cap="none" spc="0" normalizeH="0" baseline="0" noProof="0" dirty="0">
              <a:ln>
                <a:noFill/>
              </a:ln>
              <a:solidFill>
                <a:srgbClr val="000000"/>
              </a:solidFill>
              <a:effectLst/>
              <a:uLnTx/>
              <a:uFillTx/>
              <a:latin typeface="Montserra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449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191183" y="138490"/>
            <a:ext cx="10058400" cy="885977"/>
          </a:xfrm>
        </p:spPr>
        <p:txBody>
          <a:bodyPr>
            <a:normAutofit/>
          </a:bodyPr>
          <a:lstStyle/>
          <a:p>
            <a:r>
              <a:rPr lang="en-GB" sz="4000" b="1" dirty="0">
                <a:latin typeface="Montserrat" panose="00000500000000000000" pitchFamily="2" charset="0"/>
              </a:rPr>
              <a:t>1. QI team membership</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Stephanie Smith, Clinical Team Manger.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Tracy Harrison, Clinical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Rachel Nolan, Research Assistant.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How are you involving people with lived experience in your QI work ?</a:t>
            </a:r>
            <a:endPar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rPr>
              <a:t>Carers, who have participated in Behavioural Family Therapy, to provide video/ audio recordings.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062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p:nvPr>
        </p:nvSpPr>
        <p:spPr>
          <a:xfrm>
            <a:off x="418455" y="2018805"/>
            <a:ext cx="2829570" cy="2820389"/>
          </a:xfrm>
        </p:spPr>
        <p:txBody>
          <a:bodyPr>
            <a:noAutofit/>
          </a:bodyPr>
          <a:lstStyle/>
          <a:p>
            <a:r>
              <a:rPr lang="en-GB" sz="4000" b="1" dirty="0">
                <a:solidFill>
                  <a:prstClr val="black">
                    <a:lumMod val="75000"/>
                    <a:lumOff val="25000"/>
                  </a:prstClr>
                </a:solidFill>
                <a:latin typeface="Montserrat" panose="00000500000000000000" pitchFamily="2" charset="0"/>
              </a:rPr>
              <a:t>2</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What’s your problem/area for improvement? </a:t>
            </a:r>
            <a:endParaRPr lang="en-GB" sz="4000" b="1" dirty="0">
              <a:latin typeface="Montserrat" panose="00000500000000000000" pitchFamily="2" charset="0"/>
            </a:endParaRPr>
          </a:p>
        </p:txBody>
      </p:sp>
      <p:sp>
        <p:nvSpPr>
          <p:cNvPr id="4" name="Content Placeholder 3">
            <a:extLst>
              <a:ext uri="{FF2B5EF4-FFF2-40B4-BE49-F238E27FC236}">
                <a16:creationId xmlns:a16="http://schemas.microsoft.com/office/drawing/2014/main" id="{35AEFB7A-F532-2062-1899-53A7A6EA7AA4}"/>
              </a:ext>
            </a:extLst>
          </p:cNvPr>
          <p:cNvSpPr>
            <a:spLocks noGrp="1"/>
          </p:cNvSpPr>
          <p:nvPr>
            <p:ph idx="1"/>
          </p:nvPr>
        </p:nvSpPr>
        <p:spPr/>
        <p:txBody>
          <a:bodyPr/>
          <a:lstStyle/>
          <a:p>
            <a:pPr marL="342900" indent="-342900">
              <a:lnSpc>
                <a:spcPct val="107000"/>
              </a:lnSpc>
              <a:buFont typeface="Nunito" pitchFamily="2" charset="0"/>
              <a:buChar char="-"/>
            </a:pPr>
            <a:r>
              <a:rPr lang="en-GB" sz="1800" dirty="0">
                <a:latin typeface="Montserrat" panose="00000500000000000000" pitchFamily="2" charset="0"/>
                <a:ea typeface="Calibri" panose="020F0502020204030204" pitchFamily="34" charset="0"/>
                <a:cs typeface="Times New Roman" panose="02020603050405020304" pitchFamily="18" charset="0"/>
              </a:rPr>
              <a:t>FI is needed to reduce relapse.</a:t>
            </a:r>
          </a:p>
          <a:p>
            <a:pPr marL="342900" indent="-342900">
              <a:lnSpc>
                <a:spcPct val="107000"/>
              </a:lnSpc>
              <a:buFont typeface="Nunito" pitchFamily="2" charset="0"/>
              <a:buChar char="-"/>
            </a:pPr>
            <a:r>
              <a:rPr lang="en-GB" sz="1800" dirty="0">
                <a:latin typeface="Montserrat" panose="00000500000000000000" pitchFamily="2" charset="0"/>
                <a:ea typeface="Calibri" panose="020F0502020204030204" pitchFamily="34" charset="0"/>
                <a:cs typeface="Times New Roman" panose="02020603050405020304" pitchFamily="18" charset="0"/>
              </a:rPr>
              <a:t>Date informed us that: not enough meaningful offers are being made.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Team is not delivering enough FI to patients &amp; families.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Data not captured correctly due to codes used on Rio.</a:t>
            </a:r>
          </a:p>
          <a:p>
            <a:pPr marL="342900" lvl="0" indent="-342900">
              <a:lnSpc>
                <a:spcPct val="107000"/>
              </a:lnSpc>
              <a:spcAft>
                <a:spcPts val="800"/>
              </a:spcAft>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Staff’s enthusiasm towards FI. </a:t>
            </a:r>
          </a:p>
          <a:p>
            <a:endParaRPr lang="en-GB" dirty="0"/>
          </a:p>
        </p:txBody>
      </p:sp>
    </p:spTree>
    <p:extLst>
      <p:ext uri="{BB962C8B-B14F-4D97-AF65-F5344CB8AC3E}">
        <p14:creationId xmlns:p14="http://schemas.microsoft.com/office/powerpoint/2010/main" val="1244161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p:nvPr>
        </p:nvSpPr>
        <p:spPr/>
        <p:txBody>
          <a:bodyPr>
            <a:normAutofit fontScale="90000"/>
          </a:bodyPr>
          <a:lstStyle/>
          <a:p>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diagnostic tools/exercises did you use to better understand your problem? </a:t>
            </a:r>
            <a:endParaRPr lang="en-GB" b="1" dirty="0">
              <a:latin typeface="Montserrat" panose="00000500000000000000" pitchFamily="2" charset="0"/>
            </a:endParaRPr>
          </a:p>
        </p:txBody>
      </p:sp>
      <p:sp>
        <p:nvSpPr>
          <p:cNvPr id="3" name="Text Placeholder 2">
            <a:extLst>
              <a:ext uri="{FF2B5EF4-FFF2-40B4-BE49-F238E27FC236}">
                <a16:creationId xmlns:a16="http://schemas.microsoft.com/office/drawing/2014/main" id="{0479424C-46C5-4C41-4712-2FFB0391E52F}"/>
              </a:ext>
            </a:extLst>
          </p:cNvPr>
          <p:cNvSpPr>
            <a:spLocks noGrp="1"/>
          </p:cNvSpPr>
          <p:nvPr>
            <p:ph type="body" idx="1"/>
          </p:nvPr>
        </p:nvSpPr>
        <p:spPr/>
        <p:txBody>
          <a:bodyPr/>
          <a:lstStyle/>
          <a:p>
            <a:r>
              <a:rPr lang="en-GB" dirty="0">
                <a:latin typeface="Montserrat" panose="00000500000000000000" pitchFamily="2" charset="0"/>
              </a:rPr>
              <a:t>Barriers </a:t>
            </a:r>
          </a:p>
        </p:txBody>
      </p:sp>
      <p:sp>
        <p:nvSpPr>
          <p:cNvPr id="4" name="Content Placeholder 3">
            <a:extLst>
              <a:ext uri="{FF2B5EF4-FFF2-40B4-BE49-F238E27FC236}">
                <a16:creationId xmlns:a16="http://schemas.microsoft.com/office/drawing/2014/main" id="{1B217596-7D0A-78BE-CEE7-A1A5E08842F0}"/>
              </a:ext>
            </a:extLst>
          </p:cNvPr>
          <p:cNvSpPr>
            <a:spLocks noGrp="1"/>
          </p:cNvSpPr>
          <p:nvPr>
            <p:ph sz="half" idx="2"/>
          </p:nvPr>
        </p:nvSpPr>
        <p:spPr/>
        <p:txBody>
          <a:bodyPr>
            <a:normAutofit fontScale="85000" lnSpcReduction="10000"/>
          </a:bodyPr>
          <a:lstStyle/>
          <a:p>
            <a:r>
              <a:rPr lang="en-GB" b="1" dirty="0">
                <a:latin typeface="Montserrat" panose="00000500000000000000" pitchFamily="2" charset="0"/>
              </a:rPr>
              <a:t>Themes: Time, Caseloads, Confidence, Engagement, Education.</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“Completing the training a while ago, therefore not feeling comfortable with facilitating</a:t>
            </a:r>
            <a:r>
              <a:rPr lang="en-GB" sz="1800" i="1" dirty="0">
                <a:latin typeface="Montserrat" panose="00000500000000000000" pitchFamily="2" charset="0"/>
                <a:ea typeface="Calibri" panose="020F0502020204030204" pitchFamily="34" charset="0"/>
              </a:rPr>
              <a: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“Managing a big caseload and not working full time hours.”</a:t>
            </a:r>
          </a:p>
          <a:p>
            <a:pPr>
              <a:buFont typeface="Courier New" panose="02070309020205020404" pitchFamily="49" charset="0"/>
              <a:buChar char="o"/>
            </a:pPr>
            <a:r>
              <a:rPr lang="en-GB" sz="1800" i="1" dirty="0">
                <a:latin typeface="Montserrat" panose="00000500000000000000" pitchFamily="2" charset="0"/>
                <a:ea typeface="Calibri" panose="020F0502020204030204" pitchFamily="34" charset="0"/>
              </a:rPr>
              <a:t>“</a:t>
            </a:r>
            <a:r>
              <a:rPr lang="en-GB" sz="1800" i="1" dirty="0">
                <a:effectLst/>
                <a:latin typeface="Montserrat" panose="00000500000000000000" pitchFamily="2" charset="0"/>
                <a:ea typeface="Calibri" panose="020F0502020204030204" pitchFamily="34" charset="0"/>
              </a:rPr>
              <a:t>Not interested, don't feel it is relevant to their care</a:t>
            </a:r>
            <a:r>
              <a:rPr lang="en-GB" sz="1800" i="1" dirty="0">
                <a:latin typeface="Montserrat" panose="00000500000000000000" pitchFamily="2" charset="0"/>
                <a:ea typeface="Calibri" panose="020F0502020204030204" pitchFamily="34" charset="0"/>
              </a:rPr>
              <a: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“Complex relationships with family, engagement and motivation can be poor</a:t>
            </a:r>
            <a:r>
              <a:rPr lang="en-GB" sz="1800" dirty="0">
                <a:effectLst/>
                <a:latin typeface="Montserrat" panose="00000500000000000000" pitchFamily="2" charset="0"/>
                <a:ea typeface="Calibri" panose="020F0502020204030204" pitchFamily="34" charset="0"/>
              </a:rPr>
              <a:t>”</a:t>
            </a: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dirty="0"/>
          </a:p>
        </p:txBody>
      </p:sp>
      <p:sp>
        <p:nvSpPr>
          <p:cNvPr id="6" name="Text Placeholder 5">
            <a:extLst>
              <a:ext uri="{FF2B5EF4-FFF2-40B4-BE49-F238E27FC236}">
                <a16:creationId xmlns:a16="http://schemas.microsoft.com/office/drawing/2014/main" id="{FFFD7BFA-1628-7490-AC51-F60F0BA1982C}"/>
              </a:ext>
            </a:extLst>
          </p:cNvPr>
          <p:cNvSpPr>
            <a:spLocks noGrp="1"/>
          </p:cNvSpPr>
          <p:nvPr>
            <p:ph type="body" sz="quarter" idx="3"/>
          </p:nvPr>
        </p:nvSpPr>
        <p:spPr/>
        <p:txBody>
          <a:bodyPr/>
          <a:lstStyle/>
          <a:p>
            <a:r>
              <a:rPr lang="en-GB" dirty="0">
                <a:latin typeface="Montserrat" panose="00000500000000000000" pitchFamily="2" charset="0"/>
              </a:rPr>
              <a:t>Change ideas </a:t>
            </a:r>
          </a:p>
        </p:txBody>
      </p:sp>
      <p:sp>
        <p:nvSpPr>
          <p:cNvPr id="7" name="Content Placeholder 6">
            <a:extLst>
              <a:ext uri="{FF2B5EF4-FFF2-40B4-BE49-F238E27FC236}">
                <a16:creationId xmlns:a16="http://schemas.microsoft.com/office/drawing/2014/main" id="{7E411A77-18A0-D093-7ED9-7A55D7D8E3A7}"/>
              </a:ext>
            </a:extLst>
          </p:cNvPr>
          <p:cNvSpPr>
            <a:spLocks noGrp="1"/>
          </p:cNvSpPr>
          <p:nvPr>
            <p:ph sz="quarter" idx="4"/>
          </p:nvPr>
        </p:nvSpPr>
        <p:spPr/>
        <p:txBody>
          <a:bodyPr>
            <a:normAutofit fontScale="85000" lnSpcReduction="10000"/>
          </a:bodyPr>
          <a:lstStyle/>
          <a:p>
            <a:r>
              <a:rPr lang="en-GB" b="1" dirty="0">
                <a:latin typeface="Montserrat" panose="00000500000000000000" pitchFamily="2" charset="0"/>
              </a:rPr>
              <a:t>Themes: Staffing, Supervision, Training, Update materials</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“Protected time for staff to deliver FI, Regular supervision</a:t>
            </a:r>
            <a:r>
              <a:rPr lang="en-GB" sz="1800" i="1" dirty="0">
                <a:latin typeface="Montserrat" panose="00000500000000000000" pitchFamily="2" charset="0"/>
                <a:ea typeface="Calibri" panose="020F0502020204030204" pitchFamily="34" charset="0"/>
              </a:rPr>
              <a:t>.</a:t>
            </a:r>
            <a:r>
              <a:rPr lang="en-GB" sz="1800" i="1" dirty="0">
                <a:effectLst/>
                <a:latin typeface="Montserrat" panose="00000500000000000000" pitchFamily="2" charset="0"/>
                <a:ea typeface="Calibri" panose="020F0502020204030204" pitchFamily="34" charset="0"/>
              </a:rPr>
              <a:t> Newly trained doing FI with experienced staff. Top up training”</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“Increase in number of care coordinators to free up time for staff to engage in BFT work with families”.</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“Think leaflet for family members could have more about the research into BFT, and degree of success for people that engage with it”.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“I do feel that our team having a full time staff member to focus on FI would benefit us”.</a:t>
            </a: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highlight>
                <a:srgbClr val="00FFFF"/>
              </a:highligh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endParaRPr lang="en-GB" b="1" dirty="0"/>
          </a:p>
          <a:p>
            <a:endParaRPr lang="en-GB" dirty="0"/>
          </a:p>
        </p:txBody>
      </p:sp>
      <p:pic>
        <p:nvPicPr>
          <p:cNvPr id="5" name="Picture 4">
            <a:extLst>
              <a:ext uri="{FF2B5EF4-FFF2-40B4-BE49-F238E27FC236}">
                <a16:creationId xmlns:a16="http://schemas.microsoft.com/office/drawing/2014/main" id="{87C98498-61A5-DB85-0CA8-E70F82AF848C}"/>
              </a:ext>
            </a:extLst>
          </p:cNvPr>
          <p:cNvPicPr>
            <a:picLocks noChangeAspect="1"/>
          </p:cNvPicPr>
          <p:nvPr/>
        </p:nvPicPr>
        <p:blipFill>
          <a:blip r:embed="rId3"/>
          <a:stretch>
            <a:fillRect/>
          </a:stretch>
        </p:blipFill>
        <p:spPr>
          <a:xfrm>
            <a:off x="10743354" y="789729"/>
            <a:ext cx="1315296" cy="1315296"/>
          </a:xfrm>
          <a:prstGeom prst="rect">
            <a:avLst/>
          </a:prstGeom>
        </p:spPr>
      </p:pic>
    </p:spTree>
    <p:extLst>
      <p:ext uri="{BB962C8B-B14F-4D97-AF65-F5344CB8AC3E}">
        <p14:creationId xmlns:p14="http://schemas.microsoft.com/office/powerpoint/2010/main" val="2290692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p:nvPr>
        </p:nvSpPr>
        <p:spPr>
          <a:xfrm>
            <a:off x="419100" y="2680334"/>
            <a:ext cx="3200400" cy="2286000"/>
          </a:xfrm>
        </p:spPr>
        <p:txBody>
          <a:bodyPr>
            <a:normAutofit fontScale="90000"/>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What was your key learning about the area you want to improve? </a:t>
            </a:r>
            <a:endParaRPr lang="en-GB" sz="4000"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DE914515-892F-F7EB-304A-D0E73A453386}"/>
              </a:ext>
            </a:extLst>
          </p:cNvPr>
          <p:cNvSpPr>
            <a:spLocks noGrp="1"/>
          </p:cNvSpPr>
          <p:nvPr>
            <p:ph idx="1"/>
          </p:nvPr>
        </p:nvSpPr>
        <p:spPr/>
        <p:txBody>
          <a:bodyPr/>
          <a:lstStyle/>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Time/ non protected time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Workload/ high caseloads</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Confidence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Team not viewing FI as a part of their role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Education to patients &amp; families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Feeling the family are to ‘blame’</a:t>
            </a:r>
          </a:p>
          <a:p>
            <a:pPr marL="342900" lvl="0" indent="-342900">
              <a:lnSpc>
                <a:spcPct val="107000"/>
              </a:lnSpc>
              <a:spcAft>
                <a:spcPts val="800"/>
              </a:spcAft>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Not interested/ feeling it is not important </a:t>
            </a:r>
          </a:p>
          <a:p>
            <a:endParaRPr lang="en-GB" dirty="0"/>
          </a:p>
        </p:txBody>
      </p:sp>
    </p:spTree>
    <p:extLst>
      <p:ext uri="{BB962C8B-B14F-4D97-AF65-F5344CB8AC3E}">
        <p14:creationId xmlns:p14="http://schemas.microsoft.com/office/powerpoint/2010/main" val="912053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Target">
            <a:extLst>
              <a:ext uri="{FF2B5EF4-FFF2-40B4-BE49-F238E27FC236}">
                <a16:creationId xmlns:a16="http://schemas.microsoft.com/office/drawing/2014/main" id="{86454ACB-DB1D-F7D4-B64B-CB8CB235C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24" name="Rectangle 23">
            <a:extLst>
              <a:ext uri="{FF2B5EF4-FFF2-40B4-BE49-F238E27FC236}">
                <a16:creationId xmlns:a16="http://schemas.microsoft.com/office/drawing/2014/main" id="{3F0CE275-BAEC-48E9-B00C-1B635C68F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22C524A-01E1-4209-AE20-DA64F7CB1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Ascending Graph clipart. Free download transparent .PNG | Creazilla">
            <a:extLst>
              <a:ext uri="{FF2B5EF4-FFF2-40B4-BE49-F238E27FC236}">
                <a16:creationId xmlns:a16="http://schemas.microsoft.com/office/drawing/2014/main" id="{28C1937C-330B-F2F4-AC3D-DCC684597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244" y="159416"/>
            <a:ext cx="1152281" cy="9264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CE118CA-F215-CCF6-423D-349A48BD4BBB}"/>
              </a:ext>
            </a:extLst>
          </p:cNvPr>
          <p:cNvSpPr>
            <a:spLocks noGrp="1"/>
          </p:cNvSpPr>
          <p:nvPr>
            <p:ph type="title"/>
          </p:nvPr>
        </p:nvSpPr>
        <p:spPr>
          <a:xfrm>
            <a:off x="3877053" y="2847977"/>
            <a:ext cx="7107289" cy="1924568"/>
          </a:xfrm>
        </p:spPr>
        <p:txBody>
          <a:bodyPr>
            <a:normAutofit fontScale="90000"/>
          </a:bodyPr>
          <a:lstStyle/>
          <a:p>
            <a:r>
              <a:rPr lang="en-GB" sz="4000" b="1" dirty="0">
                <a:effectLst/>
                <a:latin typeface="Montserrat" panose="00000500000000000000" pitchFamily="2" charset="0"/>
                <a:ea typeface="Calibri" panose="020F0502020204030204" pitchFamily="34" charset="0"/>
                <a:cs typeface="Times New Roman" panose="02020603050405020304" pitchFamily="18" charset="0"/>
              </a:rPr>
              <a:t>Statement</a:t>
            </a:r>
            <a:br>
              <a:rPr lang="en-GB" sz="4000" dirty="0">
                <a:effectLst/>
                <a:latin typeface="Montserrat" panose="00000500000000000000" pitchFamily="2" charset="0"/>
                <a:ea typeface="Calibri" panose="020F0502020204030204" pitchFamily="34" charset="0"/>
                <a:cs typeface="Times New Roman" panose="02020603050405020304" pitchFamily="18" charset="0"/>
              </a:rPr>
            </a:br>
            <a:br>
              <a:rPr lang="en-GB" sz="4000" b="1" dirty="0">
                <a:effectLst/>
                <a:latin typeface="Montserrat" panose="00000500000000000000" pitchFamily="2" charset="0"/>
                <a:ea typeface="Calibri" panose="020F0502020204030204" pitchFamily="34" charset="0"/>
                <a:cs typeface="Times New Roman" panose="02020603050405020304" pitchFamily="18" charset="0"/>
              </a:rPr>
            </a:br>
            <a:r>
              <a:rPr lang="en-GB" sz="4000" b="1" dirty="0">
                <a:effectLst/>
                <a:latin typeface="Montserrat" panose="00000500000000000000" pitchFamily="2" charset="0"/>
                <a:ea typeface="Calibri" panose="020F0502020204030204" pitchFamily="34" charset="0"/>
                <a:cs typeface="Times New Roman" panose="02020603050405020304" pitchFamily="18" charset="0"/>
              </a:rPr>
              <a:t>To increase the uptake of BFT, for all eligible patients and their families. The aim is to have a 10% increase in the uptake by May 2025.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b="1" dirty="0"/>
          </a:p>
        </p:txBody>
      </p:sp>
    </p:spTree>
    <p:extLst>
      <p:ext uri="{BB962C8B-B14F-4D97-AF65-F5344CB8AC3E}">
        <p14:creationId xmlns:p14="http://schemas.microsoft.com/office/powerpoint/2010/main" val="3510056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p:nvPr>
        </p:nvSpPr>
        <p:spPr/>
        <p:txBody>
          <a:bodyPr>
            <a:normAutofit/>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are you going to measure?</a:t>
            </a:r>
            <a:endParaRPr lang="en-GB" sz="4000"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9890E1E3-8344-04B3-FA91-1390E6BEB4FE}"/>
              </a:ext>
            </a:extLst>
          </p:cNvPr>
          <p:cNvSpPr>
            <a:spLocks noGrp="1"/>
          </p:cNvSpPr>
          <p:nvPr>
            <p:ph sz="half" idx="1"/>
          </p:nvPr>
        </p:nvSpPr>
        <p:spPr>
          <a:xfrm>
            <a:off x="1097280" y="2350559"/>
            <a:ext cx="4937760" cy="4023359"/>
          </a:xfrm>
        </p:spPr>
        <p:txBody>
          <a:bodyPr/>
          <a:lstStyle/>
          <a:p>
            <a:pPr marL="457200" indent="-457200">
              <a:buFont typeface="+mj-lt"/>
              <a:buAutoNum type="arabicPeriod"/>
            </a:pPr>
            <a:r>
              <a:rPr lang="en-GB" dirty="0">
                <a:latin typeface="Montserrat" panose="00000500000000000000" pitchFamily="2" charset="0"/>
              </a:rPr>
              <a:t>Regular supervision</a:t>
            </a:r>
          </a:p>
          <a:p>
            <a:pPr marL="457200" indent="-457200">
              <a:buFont typeface="+mj-lt"/>
              <a:buAutoNum type="arabicPeriod"/>
            </a:pPr>
            <a:r>
              <a:rPr lang="en-GB" dirty="0">
                <a:latin typeface="Montserrat" panose="00000500000000000000" pitchFamily="2" charset="0"/>
              </a:rPr>
              <a:t>Offering BFT earlier </a:t>
            </a:r>
          </a:p>
          <a:p>
            <a:pPr marL="457200" indent="-457200">
              <a:buFont typeface="+mj-lt"/>
              <a:buAutoNum type="arabicPeriod"/>
            </a:pPr>
            <a:r>
              <a:rPr lang="en-GB" dirty="0">
                <a:latin typeface="Montserrat" panose="00000500000000000000" pitchFamily="2" charset="0"/>
              </a:rPr>
              <a:t>Updating the BFT leaflet, provided to patients and families </a:t>
            </a:r>
          </a:p>
          <a:p>
            <a:pPr marL="457200" indent="-457200">
              <a:buFont typeface="+mj-lt"/>
              <a:buAutoNum type="arabicPeriod"/>
            </a:pPr>
            <a:r>
              <a:rPr lang="en-GB" sz="1800" dirty="0">
                <a:effectLst/>
                <a:latin typeface="Montserrat" panose="00000500000000000000" pitchFamily="2" charset="0"/>
                <a:ea typeface="Calibri" panose="020F0502020204030204" pitchFamily="34" charset="0"/>
                <a:cs typeface="Times New Roman" panose="02020603050405020304" pitchFamily="18" charset="0"/>
              </a:rPr>
              <a:t>Expert by experience to discuss with families on their experience of BFT. </a:t>
            </a:r>
          </a:p>
          <a:p>
            <a:pPr marL="457200" indent="-457200">
              <a:buFont typeface="+mj-lt"/>
              <a:buAutoNum type="arabicPeriod"/>
            </a:pPr>
            <a:r>
              <a:rPr lang="en-GB" sz="1800" dirty="0">
                <a:effectLst/>
                <a:latin typeface="Montserrat" panose="00000500000000000000" pitchFamily="2" charset="0"/>
                <a:ea typeface="Calibri" panose="020F0502020204030204" pitchFamily="34" charset="0"/>
                <a:cs typeface="Times New Roman" panose="02020603050405020304" pitchFamily="18" charset="0"/>
              </a:rPr>
              <a:t>Regular training/ refresher role plays.</a:t>
            </a:r>
          </a:p>
          <a:p>
            <a:pPr marL="457200" indent="-457200">
              <a:buFont typeface="+mj-lt"/>
              <a:buAutoNum type="arabicPeriod"/>
            </a:pPr>
            <a:endParaRPr lang="en-GB" dirty="0"/>
          </a:p>
        </p:txBody>
      </p:sp>
      <p:sp>
        <p:nvSpPr>
          <p:cNvPr id="8" name="Content Placeholder 7">
            <a:extLst>
              <a:ext uri="{FF2B5EF4-FFF2-40B4-BE49-F238E27FC236}">
                <a16:creationId xmlns:a16="http://schemas.microsoft.com/office/drawing/2014/main" id="{13532894-56DF-9537-6ADC-661B3886C9C3}"/>
              </a:ext>
            </a:extLst>
          </p:cNvPr>
          <p:cNvSpPr>
            <a:spLocks noGrp="1"/>
          </p:cNvSpPr>
          <p:nvPr>
            <p:ph sz="half" idx="2"/>
          </p:nvPr>
        </p:nvSpPr>
        <p:spPr>
          <a:xfrm>
            <a:off x="6320790" y="2350559"/>
            <a:ext cx="4937760" cy="4023360"/>
          </a:xfrm>
        </p:spPr>
        <p:txBody>
          <a:bodyPr/>
          <a:lstStyle/>
          <a:p>
            <a:pPr marL="457200" indent="-457200">
              <a:buFont typeface="+mj-lt"/>
              <a:buAutoNum type="arabicPeriod"/>
            </a:pPr>
            <a:r>
              <a:rPr lang="en-GB" dirty="0">
                <a:latin typeface="Montserrat" panose="00000500000000000000" pitchFamily="2" charset="0"/>
              </a:rPr>
              <a:t>Attendance sheet, feedback sheets. </a:t>
            </a:r>
          </a:p>
          <a:p>
            <a:pPr marL="457200" indent="-457200">
              <a:buFont typeface="+mj-lt"/>
              <a:buAutoNum type="arabicPeriod"/>
            </a:pPr>
            <a:r>
              <a:rPr lang="en-GB" dirty="0">
                <a:latin typeface="Montserrat" panose="00000500000000000000" pitchFamily="2" charset="0"/>
              </a:rPr>
              <a:t>Monitoring offers made in MDTs.</a:t>
            </a:r>
          </a:p>
          <a:p>
            <a:pPr marL="457200" indent="-457200">
              <a:buFont typeface="+mj-lt"/>
              <a:buAutoNum type="arabicPeriod"/>
            </a:pPr>
            <a:r>
              <a:rPr lang="en-GB" dirty="0">
                <a:latin typeface="Montserrat" panose="00000500000000000000" pitchFamily="2" charset="0"/>
              </a:rPr>
              <a:t>Survey to staff and patients/ families on their views of the current leaflet.</a:t>
            </a:r>
          </a:p>
          <a:p>
            <a:pPr marL="457200" indent="-457200">
              <a:buFont typeface="+mj-lt"/>
              <a:buAutoNum type="arabicPeriod"/>
            </a:pPr>
            <a:r>
              <a:rPr lang="en-GB" dirty="0">
                <a:latin typeface="Montserrat" panose="00000500000000000000" pitchFamily="2" charset="0"/>
              </a:rPr>
              <a:t>Uptake numbers of BFT from families.</a:t>
            </a:r>
          </a:p>
          <a:p>
            <a:pPr marL="457200" indent="-457200">
              <a:buFont typeface="+mj-lt"/>
              <a:buAutoNum type="arabicPeriod"/>
            </a:pPr>
            <a:r>
              <a:rPr lang="en-GB" dirty="0">
                <a:latin typeface="Montserrat" panose="00000500000000000000" pitchFamily="2" charset="0"/>
              </a:rPr>
              <a:t>Confidence scale, pre &amp; post EIT away day. </a:t>
            </a:r>
          </a:p>
        </p:txBody>
      </p:sp>
      <p:pic>
        <p:nvPicPr>
          <p:cNvPr id="6" name="Picture 5">
            <a:extLst>
              <a:ext uri="{FF2B5EF4-FFF2-40B4-BE49-F238E27FC236}">
                <a16:creationId xmlns:a16="http://schemas.microsoft.com/office/drawing/2014/main" id="{6B865D9D-1E22-0969-AF60-1F63CF176809}"/>
              </a:ext>
            </a:extLst>
          </p:cNvPr>
          <p:cNvPicPr>
            <a:picLocks noChangeAspect="1"/>
          </p:cNvPicPr>
          <p:nvPr/>
        </p:nvPicPr>
        <p:blipFill>
          <a:blip r:embed="rId3"/>
          <a:stretch>
            <a:fillRect/>
          </a:stretch>
        </p:blipFill>
        <p:spPr>
          <a:xfrm>
            <a:off x="10144085" y="304760"/>
            <a:ext cx="1114465" cy="1114465"/>
          </a:xfrm>
          <a:prstGeom prst="rect">
            <a:avLst/>
          </a:prstGeom>
        </p:spPr>
      </p:pic>
      <p:sp>
        <p:nvSpPr>
          <p:cNvPr id="4" name="Text Placeholder 2">
            <a:extLst>
              <a:ext uri="{FF2B5EF4-FFF2-40B4-BE49-F238E27FC236}">
                <a16:creationId xmlns:a16="http://schemas.microsoft.com/office/drawing/2014/main" id="{AE48DB98-9B90-B7B1-A15D-B80F2646FE58}"/>
              </a:ext>
            </a:extLst>
          </p:cNvPr>
          <p:cNvSpPr txBox="1">
            <a:spLocks/>
          </p:cNvSpPr>
          <p:nvPr/>
        </p:nvSpPr>
        <p:spPr>
          <a:xfrm>
            <a:off x="1097280" y="1846052"/>
            <a:ext cx="4937760" cy="7362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3494BA"/>
              </a:buClr>
              <a:buSzPct val="100000"/>
              <a:buFont typeface="Calibri" panose="020F0502020204030204" pitchFamily="34" charset="0"/>
              <a:buChar char=" "/>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Change ideas </a:t>
            </a:r>
          </a:p>
        </p:txBody>
      </p:sp>
      <p:sp>
        <p:nvSpPr>
          <p:cNvPr id="5" name="Text Placeholder 2">
            <a:extLst>
              <a:ext uri="{FF2B5EF4-FFF2-40B4-BE49-F238E27FC236}">
                <a16:creationId xmlns:a16="http://schemas.microsoft.com/office/drawing/2014/main" id="{1EA18C7F-FE4A-B24A-980C-0EE35CF59077}"/>
              </a:ext>
            </a:extLst>
          </p:cNvPr>
          <p:cNvSpPr txBox="1">
            <a:spLocks/>
          </p:cNvSpPr>
          <p:nvPr/>
        </p:nvSpPr>
        <p:spPr>
          <a:xfrm>
            <a:off x="6217920" y="1932412"/>
            <a:ext cx="4937760" cy="7362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3494BA"/>
              </a:buClr>
              <a:buSzPct val="100000"/>
              <a:buFont typeface="Calibri" panose="020F0502020204030204" pitchFamily="34" charset="0"/>
              <a:buChar char=" "/>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Measure</a:t>
            </a:r>
            <a:r>
              <a:rPr kumimoji="0" lang="en-GB" sz="2000" b="0"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 </a:t>
            </a:r>
          </a:p>
        </p:txBody>
      </p:sp>
    </p:spTree>
    <p:extLst>
      <p:ext uri="{BB962C8B-B14F-4D97-AF65-F5344CB8AC3E}">
        <p14:creationId xmlns:p14="http://schemas.microsoft.com/office/powerpoint/2010/main" val="1845713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BF80-8124-6C27-862E-7EF0C67EE05F}"/>
              </a:ext>
            </a:extLst>
          </p:cNvPr>
          <p:cNvSpPr>
            <a:spLocks noGrp="1"/>
          </p:cNvSpPr>
          <p:nvPr>
            <p:ph type="title"/>
          </p:nvPr>
        </p:nvSpPr>
        <p:spPr/>
        <p:txBody>
          <a:bodyPr/>
          <a:lstStyle/>
          <a:p>
            <a:r>
              <a:rPr lang="en-GB" dirty="0"/>
              <a:t>Next steps </a:t>
            </a:r>
          </a:p>
        </p:txBody>
      </p:sp>
      <p:sp>
        <p:nvSpPr>
          <p:cNvPr id="6" name="Content Placeholder 5">
            <a:extLst>
              <a:ext uri="{FF2B5EF4-FFF2-40B4-BE49-F238E27FC236}">
                <a16:creationId xmlns:a16="http://schemas.microsoft.com/office/drawing/2014/main" id="{96F9160F-ECF2-0267-76E3-3EF081FEFCC8}"/>
              </a:ext>
            </a:extLst>
          </p:cNvPr>
          <p:cNvSpPr>
            <a:spLocks noGrp="1"/>
          </p:cNvSpPr>
          <p:nvPr>
            <p:ph idx="1"/>
          </p:nvPr>
        </p:nvSpPr>
        <p:spPr/>
        <p:txBody>
          <a:bodyPr>
            <a:normAutofit lnSpcReduction="10000"/>
          </a:bodyPr>
          <a:lstStyle/>
          <a:p>
            <a:pPr marL="457200" indent="-457200">
              <a:buFont typeface="+mj-lt"/>
              <a:buAutoNum type="arabicPeriod"/>
            </a:pPr>
            <a:r>
              <a:rPr lang="en-GB" b="1" dirty="0">
                <a:latin typeface="Montserrat" panose="00000500000000000000" pitchFamily="2" charset="0"/>
              </a:rPr>
              <a:t>Supervision: </a:t>
            </a:r>
            <a:r>
              <a:rPr lang="en-GB" dirty="0">
                <a:latin typeface="Montserrat" panose="00000500000000000000" pitchFamily="2" charset="0"/>
              </a:rPr>
              <a:t>To ask facilitators to add role plays to supervision. </a:t>
            </a:r>
          </a:p>
          <a:p>
            <a:pPr marL="457200" indent="-457200">
              <a:buFont typeface="+mj-lt"/>
              <a:buAutoNum type="arabicPeriod"/>
            </a:pPr>
            <a:endParaRPr lang="en-GB" dirty="0">
              <a:latin typeface="Montserrat" panose="00000500000000000000" pitchFamily="2" charset="0"/>
            </a:endParaRPr>
          </a:p>
          <a:p>
            <a:pPr marL="457200" indent="-457200">
              <a:buFont typeface="+mj-lt"/>
              <a:buAutoNum type="arabicPeriod"/>
            </a:pPr>
            <a:r>
              <a:rPr lang="en-GB" b="1" dirty="0">
                <a:latin typeface="Montserrat" panose="00000500000000000000" pitchFamily="2" charset="0"/>
              </a:rPr>
              <a:t>Offer BFT earlier: </a:t>
            </a:r>
            <a:r>
              <a:rPr lang="en-GB" dirty="0">
                <a:latin typeface="Montserrat" panose="00000500000000000000" pitchFamily="2" charset="0"/>
              </a:rPr>
              <a:t>To discuss in MDT’s, organise carers group (once a month) for new patients on the First Episode Psychosis (FEP) pathway. </a:t>
            </a:r>
          </a:p>
          <a:p>
            <a:pPr marL="457200" indent="-457200">
              <a:buFont typeface="+mj-lt"/>
              <a:buAutoNum type="arabicPeriod"/>
            </a:pPr>
            <a:endParaRPr lang="en-GB" dirty="0">
              <a:latin typeface="Montserrat" panose="00000500000000000000" pitchFamily="2" charset="0"/>
            </a:endParaRPr>
          </a:p>
          <a:p>
            <a:pPr marL="457200" indent="-457200">
              <a:buFont typeface="+mj-lt"/>
              <a:buAutoNum type="arabicPeriod"/>
            </a:pPr>
            <a:r>
              <a:rPr lang="en-GB" b="1" dirty="0">
                <a:latin typeface="Montserrat" panose="00000500000000000000" pitchFamily="2" charset="0"/>
              </a:rPr>
              <a:t>Leaflet: </a:t>
            </a:r>
            <a:r>
              <a:rPr lang="en-GB" dirty="0">
                <a:latin typeface="Montserrat" panose="00000500000000000000" pitchFamily="2" charset="0"/>
              </a:rPr>
              <a:t>Distribute survey to staff and patients/ families.</a:t>
            </a:r>
          </a:p>
          <a:p>
            <a:pPr marL="457200" indent="-457200">
              <a:buFont typeface="+mj-lt"/>
              <a:buAutoNum type="arabicPeriod"/>
            </a:pPr>
            <a:endParaRPr lang="en-GB" dirty="0">
              <a:latin typeface="Montserrat" panose="00000500000000000000" pitchFamily="2" charset="0"/>
            </a:endParaRPr>
          </a:p>
          <a:p>
            <a:pPr marL="457200" indent="-457200">
              <a:buFont typeface="+mj-lt"/>
              <a:buAutoNum type="arabicPeriod"/>
            </a:pPr>
            <a:r>
              <a:rPr lang="en-GB" b="1" dirty="0">
                <a:latin typeface="Montserrat" panose="00000500000000000000" pitchFamily="2" charset="0"/>
              </a:rPr>
              <a:t>Expert by experience: </a:t>
            </a:r>
            <a:r>
              <a:rPr lang="en-GB" dirty="0">
                <a:latin typeface="Montserrat" panose="00000500000000000000" pitchFamily="2" charset="0"/>
              </a:rPr>
              <a:t>Ask families to provide video/ audio videos. </a:t>
            </a:r>
          </a:p>
          <a:p>
            <a:pPr marL="457200" indent="-457200">
              <a:buFont typeface="+mj-lt"/>
              <a:buAutoNum type="arabicPeriod"/>
            </a:pPr>
            <a:endParaRPr lang="en-GB" dirty="0">
              <a:latin typeface="Montserrat" panose="00000500000000000000" pitchFamily="2" charset="0"/>
            </a:endParaRPr>
          </a:p>
          <a:p>
            <a:pPr marL="457200" indent="-457200">
              <a:buFont typeface="+mj-lt"/>
              <a:buAutoNum type="arabicPeriod"/>
            </a:pPr>
            <a:r>
              <a:rPr lang="en-GB" b="1" dirty="0">
                <a:latin typeface="Montserrat" panose="00000500000000000000" pitchFamily="2" charset="0"/>
              </a:rPr>
              <a:t>Training/ role plays: </a:t>
            </a:r>
            <a:r>
              <a:rPr lang="en-GB" dirty="0">
                <a:latin typeface="Montserrat" panose="00000500000000000000" pitchFamily="2" charset="0"/>
              </a:rPr>
              <a:t>Organise EIT Away Day. </a:t>
            </a:r>
          </a:p>
        </p:txBody>
      </p:sp>
    </p:spTree>
    <p:extLst>
      <p:ext uri="{BB962C8B-B14F-4D97-AF65-F5344CB8AC3E}">
        <p14:creationId xmlns:p14="http://schemas.microsoft.com/office/powerpoint/2010/main" val="674342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98815A-FBD2-1386-FFDD-2C22C05C1DC8}"/>
              </a:ext>
            </a:extLst>
          </p:cNvPr>
          <p:cNvSpPr>
            <a:spLocks noGrp="1"/>
          </p:cNvSpPr>
          <p:nvPr>
            <p:ph type="body" sz="quarter" idx="13"/>
          </p:nvPr>
        </p:nvSpPr>
        <p:spPr/>
        <p:txBody>
          <a:bodyPr/>
          <a:lstStyle/>
          <a:p>
            <a:r>
              <a:rPr lang="en-US" dirty="0"/>
              <a:t>Pocket QI training</a:t>
            </a:r>
            <a:endParaRPr lang="en-GB" dirty="0"/>
          </a:p>
        </p:txBody>
      </p:sp>
    </p:spTree>
    <p:extLst>
      <p:ext uri="{BB962C8B-B14F-4D97-AF65-F5344CB8AC3E}">
        <p14:creationId xmlns:p14="http://schemas.microsoft.com/office/powerpoint/2010/main" val="12235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8FD8-66A8-4D54-A86B-3A5D7A333C11}"/>
              </a:ext>
            </a:extLst>
          </p:cNvPr>
          <p:cNvSpPr>
            <a:spLocks noGrp="1"/>
          </p:cNvSpPr>
          <p:nvPr>
            <p:ph type="title" idx="4294967295"/>
          </p:nvPr>
        </p:nvSpPr>
        <p:spPr>
          <a:xfrm>
            <a:off x="415636" y="259537"/>
            <a:ext cx="9922373" cy="1143000"/>
          </a:xfrm>
        </p:spPr>
        <p:txBody>
          <a:bodyPr>
            <a:noAutofit/>
          </a:bodyPr>
          <a:lstStyle/>
          <a:p>
            <a:r>
              <a:rPr lang="en-GB" sz="3733" dirty="0">
                <a:solidFill>
                  <a:srgbClr val="0070C0"/>
                </a:solidFill>
              </a:rPr>
              <a:t>Choosing your QI team: things to think about from the start</a:t>
            </a:r>
          </a:p>
        </p:txBody>
      </p:sp>
      <p:sp>
        <p:nvSpPr>
          <p:cNvPr id="3" name="Content Placeholder 2">
            <a:extLst>
              <a:ext uri="{FF2B5EF4-FFF2-40B4-BE49-F238E27FC236}">
                <a16:creationId xmlns:a16="http://schemas.microsoft.com/office/drawing/2014/main" id="{CAA5AC2C-E85D-422F-854C-44848CC1738F}"/>
              </a:ext>
            </a:extLst>
          </p:cNvPr>
          <p:cNvSpPr>
            <a:spLocks noGrp="1"/>
          </p:cNvSpPr>
          <p:nvPr>
            <p:ph idx="4294967295"/>
          </p:nvPr>
        </p:nvSpPr>
        <p:spPr>
          <a:xfrm>
            <a:off x="513878" y="1743731"/>
            <a:ext cx="11355388" cy="3795568"/>
          </a:xfrm>
        </p:spPr>
        <p:txBody>
          <a:bodyPr>
            <a:noAutofit/>
          </a:bodyPr>
          <a:lstStyle/>
          <a:p>
            <a:pPr marL="186262" indent="0">
              <a:spcBef>
                <a:spcPts val="1000"/>
              </a:spcBef>
              <a:spcAft>
                <a:spcPts val="600"/>
              </a:spcAft>
              <a:buNone/>
            </a:pPr>
            <a:r>
              <a:rPr lang="en-US" sz="2400" dirty="0">
                <a:latin typeface="Nunito" pitchFamily="2" charset="0"/>
              </a:rPr>
              <a:t>Think </a:t>
            </a:r>
            <a:r>
              <a:rPr lang="en-US" sz="2400" b="1" dirty="0">
                <a:latin typeface="Nunito" pitchFamily="2" charset="0"/>
              </a:rPr>
              <a:t>systematically</a:t>
            </a:r>
            <a:r>
              <a:rPr lang="en-US" sz="2400" dirty="0">
                <a:latin typeface="Nunito" pitchFamily="2" charset="0"/>
              </a:rPr>
              <a:t> about who needs to be involved.</a:t>
            </a:r>
          </a:p>
          <a:p>
            <a:pPr marL="457189" indent="-457189">
              <a:spcBef>
                <a:spcPts val="600"/>
              </a:spcBef>
              <a:spcAft>
                <a:spcPts val="600"/>
              </a:spcAft>
            </a:pPr>
            <a:r>
              <a:rPr lang="en-GB" sz="2400" dirty="0">
                <a:latin typeface="Nunito" pitchFamily="2" charset="0"/>
              </a:rPr>
              <a:t>What sort of things are you going to need and who can help you get hold of them? e.g., admin support, staff cover?</a:t>
            </a:r>
          </a:p>
          <a:p>
            <a:pPr marL="457189" indent="-457189">
              <a:spcBef>
                <a:spcPts val="600"/>
              </a:spcBef>
              <a:spcAft>
                <a:spcPts val="600"/>
              </a:spcAft>
            </a:pPr>
            <a:r>
              <a:rPr lang="en-US" sz="2400" dirty="0">
                <a:latin typeface="Nunito" pitchFamily="2" charset="0"/>
              </a:rPr>
              <a:t>Who understands the parts of the system that you are trying to improve so you can work out what is causing the problem? </a:t>
            </a:r>
            <a:endParaRPr lang="en-GB" sz="2400" dirty="0">
              <a:latin typeface="Nunito" pitchFamily="2" charset="0"/>
            </a:endParaRPr>
          </a:p>
          <a:p>
            <a:pPr marL="457189" indent="-457189">
              <a:spcBef>
                <a:spcPts val="600"/>
              </a:spcBef>
              <a:spcAft>
                <a:spcPts val="600"/>
              </a:spcAft>
            </a:pPr>
            <a:r>
              <a:rPr lang="en-US" sz="2400" dirty="0">
                <a:latin typeface="Nunito" pitchFamily="2" charset="0"/>
              </a:rPr>
              <a:t>Who’ll be affected by the changes you are trying to make? Are they likely to stop you?</a:t>
            </a:r>
          </a:p>
          <a:p>
            <a:pPr marL="457189" indent="-457189">
              <a:spcBef>
                <a:spcPts val="600"/>
              </a:spcBef>
              <a:spcAft>
                <a:spcPts val="600"/>
              </a:spcAft>
            </a:pPr>
            <a:r>
              <a:rPr lang="en-US" sz="2400" dirty="0">
                <a:latin typeface="Nunito" pitchFamily="2" charset="0"/>
              </a:rPr>
              <a:t>Who are the people who like to get involved with new ideas?</a:t>
            </a:r>
          </a:p>
          <a:p>
            <a:pPr marL="457189" indent="-457189">
              <a:spcBef>
                <a:spcPts val="600"/>
              </a:spcBef>
              <a:spcAft>
                <a:spcPts val="600"/>
              </a:spcAft>
            </a:pPr>
            <a:r>
              <a:rPr lang="en-US" sz="2400" b="1" dirty="0">
                <a:latin typeface="Nunito" pitchFamily="2" charset="0"/>
              </a:rPr>
              <a:t>For all the above</a:t>
            </a:r>
            <a:r>
              <a:rPr lang="en-US" sz="2400" dirty="0">
                <a:latin typeface="Nunito" pitchFamily="2" charset="0"/>
              </a:rPr>
              <a:t>: do they need to be involved on a day-to day basis (actively) or kept up to speed (passively)?</a:t>
            </a:r>
          </a:p>
          <a:p>
            <a:pPr marL="0" indent="0">
              <a:spcBef>
                <a:spcPts val="1000"/>
              </a:spcBef>
              <a:spcAft>
                <a:spcPts val="600"/>
              </a:spcAft>
              <a:buNone/>
            </a:pPr>
            <a:endParaRPr lang="en-GB" dirty="0">
              <a:solidFill>
                <a:schemeClr val="tx1">
                  <a:lumMod val="65000"/>
                  <a:lumOff val="35000"/>
                </a:schemeClr>
              </a:solidFill>
            </a:endParaRPr>
          </a:p>
          <a:p>
            <a:pPr>
              <a:lnSpc>
                <a:spcPts val="4060"/>
              </a:lnSpc>
              <a:spcAft>
                <a:spcPts val="300"/>
              </a:spcAft>
            </a:pPr>
            <a:endParaRPr lang="en-GB" dirty="0"/>
          </a:p>
        </p:txBody>
      </p:sp>
    </p:spTree>
    <p:extLst>
      <p:ext uri="{BB962C8B-B14F-4D97-AF65-F5344CB8AC3E}">
        <p14:creationId xmlns:p14="http://schemas.microsoft.com/office/powerpoint/2010/main" val="2654327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785A65-4A4A-3AEF-557E-CB778F5C7CCB}"/>
              </a:ext>
            </a:extLst>
          </p:cNvPr>
          <p:cNvSpPr>
            <a:spLocks noGrp="1"/>
          </p:cNvSpPr>
          <p:nvPr>
            <p:ph type="title" idx="4294967295"/>
          </p:nvPr>
        </p:nvSpPr>
        <p:spPr>
          <a:xfrm>
            <a:off x="560438" y="244065"/>
            <a:ext cx="10137058" cy="763588"/>
          </a:xfrm>
          <a:effectLst>
            <a:outerShdw blurRad="50800" dist="38100" dir="2700000" algn="tl" rotWithShape="0">
              <a:schemeClr val="bg1">
                <a:alpha val="40000"/>
              </a:schemeClr>
            </a:outerShdw>
          </a:effectLst>
        </p:spPr>
        <p:txBody>
          <a:bodyPr>
            <a:normAutofit fontScale="90000"/>
          </a:bodyPr>
          <a:lstStyle/>
          <a:p>
            <a:r>
              <a:rPr lang="en-GB" sz="4267" dirty="0">
                <a:solidFill>
                  <a:srgbClr val="0070C0"/>
                </a:solidFill>
              </a:rPr>
              <a:t>Setting the scene: improving quality</a:t>
            </a:r>
          </a:p>
        </p:txBody>
      </p:sp>
      <p:sp>
        <p:nvSpPr>
          <p:cNvPr id="5" name="Content Placeholder 4"/>
          <p:cNvSpPr>
            <a:spLocks noGrp="1"/>
          </p:cNvSpPr>
          <p:nvPr>
            <p:ph type="body" idx="4294967295"/>
          </p:nvPr>
        </p:nvSpPr>
        <p:spPr>
          <a:xfrm>
            <a:off x="511278" y="1807651"/>
            <a:ext cx="3840163" cy="4518025"/>
          </a:xfrm>
        </p:spPr>
        <p:txBody>
          <a:bodyPr>
            <a:noAutofit/>
          </a:bodyPr>
          <a:lstStyle/>
          <a:p>
            <a:pPr marL="444489" indent="-444489">
              <a:buNone/>
              <a:tabLst>
                <a:tab pos="444489" algn="l"/>
              </a:tabLst>
            </a:pPr>
            <a:r>
              <a:rPr lang="en-US" sz="2667" dirty="0">
                <a:solidFill>
                  <a:srgbClr val="002060"/>
                </a:solidFill>
                <a:latin typeface="Nunito" pitchFamily="2" charset="0"/>
                <a:cs typeface="Franklin Gothic Book"/>
              </a:rPr>
              <a:t>Is it easy to improve </a:t>
            </a:r>
          </a:p>
          <a:p>
            <a:pPr marL="444489" indent="-444489">
              <a:buNone/>
              <a:tabLst>
                <a:tab pos="444489" algn="l"/>
              </a:tabLst>
            </a:pPr>
            <a:r>
              <a:rPr lang="en-US" sz="2667" dirty="0">
                <a:solidFill>
                  <a:srgbClr val="002060"/>
                </a:solidFill>
                <a:latin typeface="Nunito" pitchFamily="2" charset="0"/>
                <a:cs typeface="Franklin Gothic Book"/>
              </a:rPr>
              <a:t>something when we</a:t>
            </a:r>
          </a:p>
          <a:p>
            <a:pPr marL="444489" indent="-444489">
              <a:buNone/>
              <a:tabLst>
                <a:tab pos="444489" algn="l"/>
              </a:tabLst>
            </a:pPr>
            <a:r>
              <a:rPr lang="en-US" sz="2667" dirty="0">
                <a:solidFill>
                  <a:srgbClr val="002060"/>
                </a:solidFill>
                <a:latin typeface="Nunito" pitchFamily="2" charset="0"/>
                <a:cs typeface="Franklin Gothic Book"/>
              </a:rPr>
              <a:t>want to improve?  For </a:t>
            </a:r>
          </a:p>
          <a:p>
            <a:pPr marL="444489" indent="-444489">
              <a:buNone/>
              <a:tabLst>
                <a:tab pos="444489" algn="l"/>
              </a:tabLst>
            </a:pPr>
            <a:r>
              <a:rPr lang="en-US" sz="2667" dirty="0">
                <a:solidFill>
                  <a:srgbClr val="002060"/>
                </a:solidFill>
                <a:latin typeface="Nunito" pitchFamily="2" charset="0"/>
                <a:cs typeface="Franklin Gothic Book"/>
              </a:rPr>
              <a:t>example:</a:t>
            </a:r>
          </a:p>
          <a:p>
            <a:pPr marL="444489" indent="-444489">
              <a:buNone/>
              <a:tabLst>
                <a:tab pos="444489" algn="l"/>
              </a:tabLst>
            </a:pPr>
            <a:endParaRPr lang="en-US" sz="2667" dirty="0">
              <a:solidFill>
                <a:srgbClr val="002060"/>
              </a:solidFill>
              <a:latin typeface="Nunito" pitchFamily="2" charset="0"/>
              <a:cs typeface="Franklin Gothic Book"/>
            </a:endParaRPr>
          </a:p>
          <a:p>
            <a:pPr marL="457189" indent="-457189">
              <a:tabLst>
                <a:tab pos="444489" algn="l"/>
              </a:tabLst>
            </a:pPr>
            <a:r>
              <a:rPr lang="en-US" sz="2667" dirty="0">
                <a:solidFill>
                  <a:srgbClr val="002060"/>
                </a:solidFill>
                <a:latin typeface="Nunito" pitchFamily="2" charset="0"/>
                <a:cs typeface="Franklin Gothic Book"/>
              </a:rPr>
              <a:t>Perfecting a recipe</a:t>
            </a:r>
          </a:p>
          <a:p>
            <a:pPr marL="457189" indent="-457189">
              <a:tabLst>
                <a:tab pos="444489" algn="l"/>
              </a:tabLst>
            </a:pPr>
            <a:r>
              <a:rPr lang="en-US" sz="2667" dirty="0">
                <a:solidFill>
                  <a:srgbClr val="002060"/>
                </a:solidFill>
                <a:latin typeface="Nunito" pitchFamily="2" charset="0"/>
                <a:cs typeface="Franklin Gothic Book"/>
              </a:rPr>
              <a:t>Improving our best time for a 5K run</a:t>
            </a:r>
          </a:p>
          <a:p>
            <a:pPr marL="444489" indent="-444489">
              <a:buNone/>
              <a:tabLst>
                <a:tab pos="444489" algn="l"/>
              </a:tabLst>
            </a:pPr>
            <a:endParaRPr lang="en-US" sz="2400" dirty="0">
              <a:solidFill>
                <a:schemeClr val="tx2">
                  <a:lumMod val="50000"/>
                </a:schemeClr>
              </a:solidFill>
              <a:latin typeface="Nunito" pitchFamily="2" charset="0"/>
              <a:cs typeface="Franklin Gothic Book"/>
            </a:endParaRPr>
          </a:p>
          <a:p>
            <a:pPr marL="444489" indent="-444489">
              <a:buNone/>
              <a:tabLst>
                <a:tab pos="444489" algn="l"/>
              </a:tabLst>
            </a:pPr>
            <a:r>
              <a:rPr lang="en-US" sz="2400" dirty="0">
                <a:solidFill>
                  <a:schemeClr val="tx2">
                    <a:lumMod val="50000"/>
                  </a:schemeClr>
                </a:solidFill>
                <a:latin typeface="Nunito" pitchFamily="2" charset="0"/>
                <a:cs typeface="Franklin Gothic Book"/>
              </a:rPr>
              <a:t>		</a:t>
            </a:r>
            <a:endParaRPr lang="en-US" sz="2100" dirty="0">
              <a:latin typeface="Franklin Gothic Book"/>
              <a:cs typeface="Franklin Gothic Book"/>
            </a:endParaRPr>
          </a:p>
        </p:txBody>
      </p:sp>
      <p:sp>
        <p:nvSpPr>
          <p:cNvPr id="8" name="Content Placeholder 7">
            <a:extLst>
              <a:ext uri="{FF2B5EF4-FFF2-40B4-BE49-F238E27FC236}">
                <a16:creationId xmlns:a16="http://schemas.microsoft.com/office/drawing/2014/main" id="{961197A5-6CAE-4037-821C-45E347D78692}"/>
              </a:ext>
            </a:extLst>
          </p:cNvPr>
          <p:cNvSpPr>
            <a:spLocks noGrp="1"/>
          </p:cNvSpPr>
          <p:nvPr>
            <p:ph sz="quarter" idx="4294967295"/>
          </p:nvPr>
        </p:nvSpPr>
        <p:spPr>
          <a:xfrm>
            <a:off x="4957046" y="4540557"/>
            <a:ext cx="3960812" cy="2417763"/>
          </a:xfrm>
        </p:spPr>
        <p:txBody>
          <a:bodyPr/>
          <a:lstStyle/>
          <a:p>
            <a:pPr marL="0" indent="0">
              <a:buNone/>
            </a:pPr>
            <a:endParaRPr lang="en-US" sz="751" dirty="0">
              <a:solidFill>
                <a:srgbClr val="002060"/>
              </a:solidFill>
              <a:latin typeface="Franklin Gothic Book"/>
              <a:cs typeface="Franklin Gothic Book"/>
            </a:endParaRPr>
          </a:p>
          <a:p>
            <a:pPr marL="0" indent="0">
              <a:buNone/>
            </a:pPr>
            <a:r>
              <a:rPr lang="en-US" sz="2667" dirty="0">
                <a:solidFill>
                  <a:srgbClr val="002060"/>
                </a:solidFill>
                <a:latin typeface="Nunito" pitchFamily="2" charset="0"/>
                <a:cs typeface="Franklin Gothic Book"/>
              </a:rPr>
              <a:t>… we have to rely on other people to help us make the improvement.</a:t>
            </a:r>
          </a:p>
          <a:p>
            <a:endParaRPr lang="en-GB" dirty="0"/>
          </a:p>
        </p:txBody>
      </p:sp>
      <p:pic>
        <p:nvPicPr>
          <p:cNvPr id="10" name="Picture 9">
            <a:extLst>
              <a:ext uri="{FF2B5EF4-FFF2-40B4-BE49-F238E27FC236}">
                <a16:creationId xmlns:a16="http://schemas.microsoft.com/office/drawing/2014/main" id="{636D1CB5-93A9-4E3E-ABA8-F0761AEAD2EC}"/>
              </a:ext>
            </a:extLst>
          </p:cNvPr>
          <p:cNvPicPr>
            <a:picLocks noChangeAspect="1"/>
          </p:cNvPicPr>
          <p:nvPr/>
        </p:nvPicPr>
        <p:blipFill>
          <a:blip r:embed="rId3"/>
          <a:stretch>
            <a:fillRect/>
          </a:stretch>
        </p:blipFill>
        <p:spPr>
          <a:xfrm>
            <a:off x="8910789" y="1774657"/>
            <a:ext cx="2440284" cy="1965277"/>
          </a:xfrm>
          <a:prstGeom prst="rect">
            <a:avLst/>
          </a:prstGeom>
        </p:spPr>
      </p:pic>
      <p:pic>
        <p:nvPicPr>
          <p:cNvPr id="13" name="Picture 12">
            <a:extLst>
              <a:ext uri="{FF2B5EF4-FFF2-40B4-BE49-F238E27FC236}">
                <a16:creationId xmlns:a16="http://schemas.microsoft.com/office/drawing/2014/main" id="{0A08FA04-ECDD-43E0-8183-853478D25496}"/>
              </a:ext>
            </a:extLst>
          </p:cNvPr>
          <p:cNvPicPr>
            <a:picLocks noChangeAspect="1"/>
          </p:cNvPicPr>
          <p:nvPr/>
        </p:nvPicPr>
        <p:blipFill>
          <a:blip r:embed="rId4"/>
          <a:stretch>
            <a:fillRect/>
          </a:stretch>
        </p:blipFill>
        <p:spPr>
          <a:xfrm>
            <a:off x="8990391" y="4378731"/>
            <a:ext cx="2860744" cy="1789373"/>
          </a:xfrm>
          <a:prstGeom prst="rect">
            <a:avLst/>
          </a:prstGeom>
        </p:spPr>
      </p:pic>
      <p:sp>
        <p:nvSpPr>
          <p:cNvPr id="3" name="TextBox 2"/>
          <p:cNvSpPr txBox="1"/>
          <p:nvPr/>
        </p:nvSpPr>
        <p:spPr>
          <a:xfrm>
            <a:off x="4603846" y="2456608"/>
            <a:ext cx="4087023" cy="1734064"/>
          </a:xfrm>
          <a:prstGeom prst="rect">
            <a:avLst/>
          </a:prstGeom>
          <a:noFill/>
        </p:spPr>
        <p:txBody>
          <a:bodyPr wrap="square" rtlCol="0">
            <a:spAutoFit/>
          </a:bodyPr>
          <a:lstStyle/>
          <a:p>
            <a:pPr marL="444489" marR="0" lvl="0" indent="-444489" algn="l" defTabSz="1219170" rtl="0" eaLnBrk="1" fontAlgn="auto" latinLnBrk="0" hangingPunct="1">
              <a:lnSpc>
                <a:spcPct val="100000"/>
              </a:lnSpc>
              <a:spcBef>
                <a:spcPts val="0"/>
              </a:spcBef>
              <a:spcAft>
                <a:spcPts val="0"/>
              </a:spcAft>
              <a:buClr>
                <a:srgbClr val="000000"/>
              </a:buClr>
              <a:buSzTx/>
              <a:buFontTx/>
              <a:buNone/>
              <a:tabLst>
                <a:tab pos="444489" algn="l"/>
              </a:tabLst>
              <a:defRPr/>
            </a:pPr>
            <a:r>
              <a:rPr kumimoji="0" lang="en-US" sz="2667" b="0" i="0" u="none" strike="noStrike" kern="0" cap="none" spc="0" normalizeH="0" baseline="0" noProof="0" dirty="0">
                <a:ln>
                  <a:noFill/>
                </a:ln>
                <a:solidFill>
                  <a:srgbClr val="002060"/>
                </a:solidFill>
                <a:effectLst/>
                <a:uLnTx/>
                <a:uFillTx/>
                <a:latin typeface="Nunito" pitchFamily="2" charset="0"/>
                <a:ea typeface="+mn-ea"/>
                <a:cs typeface="Franklin Gothic Book"/>
                <a:sym typeface="Arial"/>
              </a:rPr>
              <a:t>….. someone else tells us to improve something we think is fine as it is, or …</a:t>
            </a:r>
          </a:p>
        </p:txBody>
      </p:sp>
      <p:sp>
        <p:nvSpPr>
          <p:cNvPr id="4" name="TextBox 3"/>
          <p:cNvSpPr txBox="1"/>
          <p:nvPr/>
        </p:nvSpPr>
        <p:spPr>
          <a:xfrm>
            <a:off x="4549254" y="1801505"/>
            <a:ext cx="3730388"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667" b="0" i="0" u="none" strike="noStrike" kern="0" cap="none" spc="0" normalizeH="0" baseline="0" noProof="0" dirty="0">
                <a:ln>
                  <a:noFill/>
                </a:ln>
                <a:solidFill>
                  <a:srgbClr val="002060"/>
                </a:solidFill>
                <a:effectLst/>
                <a:uLnTx/>
                <a:uFillTx/>
                <a:latin typeface="Nunito" panose="020B0604020202020204" charset="0"/>
                <a:ea typeface="+mn-ea"/>
                <a:cs typeface="Arial"/>
                <a:sym typeface="Arial"/>
              </a:rPr>
              <a:t>So, what happens if …</a:t>
            </a:r>
          </a:p>
        </p:txBody>
      </p:sp>
    </p:spTree>
    <p:extLst>
      <p:ext uri="{BB962C8B-B14F-4D97-AF65-F5344CB8AC3E}">
        <p14:creationId xmlns:p14="http://schemas.microsoft.com/office/powerpoint/2010/main" val="294403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353962" y="1066799"/>
            <a:ext cx="11769212" cy="2861187"/>
          </a:xfrm>
        </p:spPr>
        <p:txBody>
          <a:bodyPr>
            <a:normAutofit fontScale="90000"/>
          </a:bodyPr>
          <a:lstStyle/>
          <a:p>
            <a:r>
              <a:rPr lang="en-GB" sz="6000" b="1" dirty="0">
                <a:latin typeface="Montserrat" panose="00000500000000000000" pitchFamily="2" charset="0"/>
              </a:rPr>
              <a:t>NCAP QI collaborative round two shared learning session one</a:t>
            </a:r>
            <a:br>
              <a:rPr lang="en-GB" sz="4800" b="1" dirty="0">
                <a:latin typeface="Montserrat" panose="00000500000000000000" pitchFamily="2" charset="0"/>
              </a:rPr>
            </a:br>
            <a:br>
              <a:rPr lang="en-GB" dirty="0">
                <a:latin typeface="Montserrat" panose="00000500000000000000" pitchFamily="2" charset="0"/>
              </a:rPr>
            </a:b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25</a:t>
            </a:r>
            <a:r>
              <a:rPr kumimoji="0" lang="en-GB" sz="4400" b="0" i="0" u="none" strike="noStrike" kern="1200" cap="none" spc="-50" normalizeH="0" baseline="30000" noProof="0" dirty="0">
                <a:ln>
                  <a:noFill/>
                </a:ln>
                <a:solidFill>
                  <a:prstClr val="black">
                    <a:lumMod val="85000"/>
                    <a:lumOff val="15000"/>
                  </a:prstClr>
                </a:solidFill>
                <a:effectLst/>
                <a:uLnTx/>
                <a:uFillTx/>
                <a:latin typeface="Montserrat" panose="00000500000000000000" pitchFamily="2" charset="0"/>
              </a:rPr>
              <a:t>th</a:t>
            </a: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 July 2024</a:t>
            </a:r>
            <a:b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13:30-15:00</a:t>
            </a:r>
            <a:endParaRPr lang="en-GB" sz="4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Cornwall </a:t>
            </a:r>
            <a:r>
              <a:rPr lang="en-GB" dirty="0" err="1">
                <a:latin typeface="Montserrat" panose="00000500000000000000" pitchFamily="2" charset="0"/>
              </a:rPr>
              <a:t>eip</a:t>
            </a:r>
            <a:endParaRPr lang="en-GB" dirty="0">
              <a:latin typeface="Montserrat" panose="00000500000000000000" pitchFamily="2" charset="0"/>
            </a:endParaRPr>
          </a:p>
          <a:p>
            <a:pPr algn="l"/>
            <a:r>
              <a:rPr lang="en-GB" dirty="0">
                <a:latin typeface="Montserrat" panose="00000500000000000000" pitchFamily="2" charset="0"/>
              </a:rPr>
              <a:t>Team locality: Cornwall </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746502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223" y="323481"/>
            <a:ext cx="12971720" cy="625475"/>
          </a:xfrm>
        </p:spPr>
        <p:txBody>
          <a:bodyPr spcFirstLastPara="1" wrap="square" lIns="121900" tIns="121900" rIns="121900" bIns="121900" anchor="t" anchorCtr="0">
            <a:noAutofit/>
          </a:bodyPr>
          <a:lstStyle/>
          <a:p>
            <a:pPr>
              <a:lnSpc>
                <a:spcPct val="90000"/>
              </a:lnSpc>
            </a:pPr>
            <a:r>
              <a:rPr lang="en-GB" sz="3200" dirty="0">
                <a:solidFill>
                  <a:srgbClr val="0070C0"/>
                </a:solidFill>
              </a:rPr>
              <a:t>Setting the scene: so, what are we trying to say?                                                     </a:t>
            </a:r>
            <a:br>
              <a:rPr lang="en-GB" sz="3200" dirty="0">
                <a:solidFill>
                  <a:srgbClr val="0070C0"/>
                </a:solidFill>
              </a:rPr>
            </a:br>
            <a:br>
              <a:rPr lang="en-GB" sz="3200" dirty="0">
                <a:solidFill>
                  <a:srgbClr val="0070C0"/>
                </a:solidFill>
              </a:rPr>
            </a:br>
            <a:r>
              <a:rPr lang="en-GB" sz="3200" dirty="0">
                <a:solidFill>
                  <a:srgbClr val="0070C0"/>
                </a:solidFill>
              </a:rPr>
              <a:t>       </a:t>
            </a:r>
          </a:p>
        </p:txBody>
      </p:sp>
      <p:sp>
        <p:nvSpPr>
          <p:cNvPr id="5" name="Content Placeholder 6">
            <a:extLst>
              <a:ext uri="{FF2B5EF4-FFF2-40B4-BE49-F238E27FC236}">
                <a16:creationId xmlns:a16="http://schemas.microsoft.com/office/drawing/2014/main" id="{B80C4072-A4FC-4193-A855-20471FB6BBD8}"/>
              </a:ext>
            </a:extLst>
          </p:cNvPr>
          <p:cNvSpPr>
            <a:spLocks noGrp="1"/>
          </p:cNvSpPr>
          <p:nvPr>
            <p:ph type="body" idx="4294967295"/>
          </p:nvPr>
        </p:nvSpPr>
        <p:spPr>
          <a:xfrm>
            <a:off x="633046" y="1238739"/>
            <a:ext cx="10499725" cy="5514975"/>
          </a:xfrm>
        </p:spPr>
        <p:txBody>
          <a:bodyPr>
            <a:noAutofit/>
          </a:bodyPr>
          <a:lstStyle/>
          <a:p>
            <a:pPr marL="457189" indent="-457189" defTabSz="914377">
              <a:spcBef>
                <a:spcPts val="1000"/>
              </a:spcBef>
              <a:spcAft>
                <a:spcPts val="600"/>
              </a:spcAft>
              <a:buClrTx/>
              <a:buSzTx/>
              <a:defRPr/>
            </a:pPr>
            <a:r>
              <a:rPr lang="en-GB" sz="2667" dirty="0">
                <a:solidFill>
                  <a:schemeClr val="tx2">
                    <a:lumMod val="50000"/>
                  </a:schemeClr>
                </a:solidFill>
                <a:latin typeface="Nunito" pitchFamily="2" charset="0"/>
              </a:rPr>
              <a:t>Improving things isn’t (usually) easy.</a:t>
            </a:r>
          </a:p>
          <a:p>
            <a:pPr marL="457189" indent="-457189" defTabSz="914377">
              <a:spcBef>
                <a:spcPts val="1000"/>
              </a:spcBef>
              <a:spcAft>
                <a:spcPts val="600"/>
              </a:spcAft>
              <a:buClrTx/>
              <a:buSzTx/>
              <a:defRPr/>
            </a:pPr>
            <a:r>
              <a:rPr lang="en-GB" sz="2667" dirty="0">
                <a:solidFill>
                  <a:schemeClr val="tx2">
                    <a:lumMod val="50000"/>
                  </a:schemeClr>
                </a:solidFill>
                <a:latin typeface="Nunito" pitchFamily="2" charset="0"/>
              </a:rPr>
              <a:t>Improvement does not just ‘happen’.</a:t>
            </a:r>
          </a:p>
          <a:p>
            <a:pPr marL="457189" indent="-457189" defTabSz="914377">
              <a:spcBef>
                <a:spcPts val="1000"/>
              </a:spcBef>
              <a:spcAft>
                <a:spcPts val="600"/>
              </a:spcAft>
              <a:buClrTx/>
              <a:buSzTx/>
              <a:defRPr/>
            </a:pPr>
            <a:r>
              <a:rPr lang="en-GB" sz="2667" dirty="0">
                <a:solidFill>
                  <a:schemeClr val="tx2">
                    <a:lumMod val="50000"/>
                  </a:schemeClr>
                </a:solidFill>
                <a:latin typeface="Nunito" pitchFamily="2" charset="0"/>
              </a:rPr>
              <a:t>We don’t always know that improvement is needed.</a:t>
            </a:r>
          </a:p>
          <a:p>
            <a:pPr marL="457189" indent="-457189" defTabSz="914377">
              <a:spcBef>
                <a:spcPts val="1000"/>
              </a:spcBef>
              <a:spcAft>
                <a:spcPts val="600"/>
              </a:spcAft>
              <a:buClrTx/>
              <a:buSzTx/>
              <a:defRPr/>
            </a:pPr>
            <a:r>
              <a:rPr lang="en-GB" sz="2667" dirty="0">
                <a:solidFill>
                  <a:schemeClr val="tx2">
                    <a:lumMod val="50000"/>
                  </a:schemeClr>
                </a:solidFill>
                <a:latin typeface="Nunito" pitchFamily="2" charset="0"/>
              </a:rPr>
              <a:t>We don’t always ‘fix’ things that are broken.</a:t>
            </a:r>
          </a:p>
          <a:p>
            <a:pPr marL="457189" indent="-457189" defTabSz="914377">
              <a:spcBef>
                <a:spcPts val="1000"/>
              </a:spcBef>
              <a:spcAft>
                <a:spcPts val="600"/>
              </a:spcAft>
              <a:buClrTx/>
              <a:buSzTx/>
              <a:defRPr/>
            </a:pPr>
            <a:r>
              <a:rPr lang="en-GB" sz="2667" dirty="0">
                <a:solidFill>
                  <a:schemeClr val="tx2">
                    <a:lumMod val="50000"/>
                  </a:schemeClr>
                </a:solidFill>
                <a:latin typeface="Nunito" pitchFamily="2" charset="0"/>
              </a:rPr>
              <a:t>We don’t always see how much easier things could be … if only we stopped and thought about how we could do things differently.</a:t>
            </a:r>
          </a:p>
          <a:p>
            <a:pPr marL="0" indent="0">
              <a:buNone/>
            </a:pPr>
            <a:endParaRPr lang="en-GB" sz="2667" dirty="0">
              <a:solidFill>
                <a:schemeClr val="tx2">
                  <a:lumMod val="50000"/>
                </a:schemeClr>
              </a:solidFill>
              <a:latin typeface="Nunito" pitchFamily="2" charset="0"/>
            </a:endParaRPr>
          </a:p>
          <a:p>
            <a:pPr marL="0" indent="0">
              <a:buNone/>
            </a:pPr>
            <a:r>
              <a:rPr lang="en-GB" sz="2667" dirty="0">
                <a:solidFill>
                  <a:schemeClr val="tx2">
                    <a:lumMod val="50000"/>
                  </a:schemeClr>
                </a:solidFill>
                <a:latin typeface="Nunito" pitchFamily="2" charset="0"/>
              </a:rPr>
              <a:t>We need </a:t>
            </a:r>
            <a:r>
              <a:rPr lang="en-GB" sz="2667" dirty="0">
                <a:solidFill>
                  <a:schemeClr val="tx2">
                    <a:lumMod val="50000"/>
                  </a:schemeClr>
                </a:solidFill>
                <a:latin typeface="Nunito" pitchFamily="2" charset="0"/>
                <a:cs typeface="Times New Roman" panose="02020603050405020304" pitchFamily="18" charset="0"/>
              </a:rPr>
              <a:t>a</a:t>
            </a:r>
            <a:r>
              <a:rPr lang="en-GB" sz="2667" dirty="0">
                <a:solidFill>
                  <a:schemeClr val="tx2">
                    <a:lumMod val="50000"/>
                  </a:schemeClr>
                </a:solidFill>
                <a:latin typeface="Nunito" pitchFamily="2" charset="0"/>
                <a:ea typeface="Calibri" panose="020F0502020204030204" pitchFamily="34" charset="0"/>
                <a:cs typeface="Times New Roman" panose="02020603050405020304" pitchFamily="18" charset="0"/>
              </a:rPr>
              <a:t> ‘consistent’ way of testing out </a:t>
            </a:r>
            <a:r>
              <a:rPr lang="en-GB" sz="2667" b="1" dirty="0">
                <a:solidFill>
                  <a:schemeClr val="tx2">
                    <a:lumMod val="50000"/>
                  </a:schemeClr>
                </a:solidFill>
                <a:latin typeface="Nunito" pitchFamily="2" charset="0"/>
                <a:ea typeface="Calibri" panose="020F0502020204030204" pitchFamily="34" charset="0"/>
                <a:cs typeface="Times New Roman" panose="02020603050405020304" pitchFamily="18" charset="0"/>
              </a:rPr>
              <a:t>different ideas </a:t>
            </a:r>
            <a:r>
              <a:rPr lang="en-GB" sz="2667" dirty="0">
                <a:solidFill>
                  <a:schemeClr val="tx2">
                    <a:lumMod val="50000"/>
                  </a:schemeClr>
                </a:solidFill>
                <a:latin typeface="Nunito" pitchFamily="2" charset="0"/>
                <a:ea typeface="Calibri" panose="020F0502020204030204" pitchFamily="34" charset="0"/>
                <a:cs typeface="Times New Roman" panose="02020603050405020304" pitchFamily="18" charset="0"/>
              </a:rPr>
              <a:t>so we can achieve </a:t>
            </a:r>
            <a:r>
              <a:rPr lang="en-GB" sz="2667" b="1" dirty="0">
                <a:solidFill>
                  <a:schemeClr val="tx2">
                    <a:lumMod val="50000"/>
                  </a:schemeClr>
                </a:solidFill>
                <a:latin typeface="Nunito" pitchFamily="2" charset="0"/>
                <a:ea typeface="Calibri" panose="020F0502020204030204" pitchFamily="34" charset="0"/>
                <a:cs typeface="Times New Roman" panose="02020603050405020304" pitchFamily="18" charset="0"/>
              </a:rPr>
              <a:t>better results and</a:t>
            </a:r>
            <a:r>
              <a:rPr lang="en-GB" sz="2667" dirty="0">
                <a:solidFill>
                  <a:schemeClr val="tx2">
                    <a:lumMod val="50000"/>
                  </a:schemeClr>
                </a:solidFill>
                <a:latin typeface="Nunito" pitchFamily="2" charset="0"/>
                <a:ea typeface="Calibri" panose="020F0502020204030204" pitchFamily="34" charset="0"/>
                <a:cs typeface="Times New Roman" panose="02020603050405020304" pitchFamily="18" charset="0"/>
              </a:rPr>
              <a:t> </a:t>
            </a:r>
            <a:r>
              <a:rPr lang="en-GB" sz="2667" b="1" dirty="0">
                <a:solidFill>
                  <a:schemeClr val="tx2">
                    <a:lumMod val="50000"/>
                  </a:schemeClr>
                </a:solidFill>
                <a:latin typeface="Nunito" pitchFamily="2" charset="0"/>
                <a:ea typeface="Calibri" panose="020F0502020204030204" pitchFamily="34" charset="0"/>
                <a:cs typeface="Times New Roman" panose="02020603050405020304" pitchFamily="18" charset="0"/>
              </a:rPr>
              <a:t>improve quality</a:t>
            </a:r>
            <a:r>
              <a:rPr lang="en-GB" sz="2667" dirty="0">
                <a:solidFill>
                  <a:schemeClr val="tx2">
                    <a:lumMod val="50000"/>
                  </a:schemeClr>
                </a:solidFill>
                <a:latin typeface="Nunito" pitchFamily="2" charset="0"/>
                <a:ea typeface="Calibri" panose="020F0502020204030204" pitchFamily="34" charset="0"/>
                <a:cs typeface="Times New Roman" panose="02020603050405020304" pitchFamily="18" charset="0"/>
              </a:rPr>
              <a:t>.</a:t>
            </a:r>
          </a:p>
          <a:p>
            <a:pPr marL="801668" indent="-439728">
              <a:spcBef>
                <a:spcPts val="600"/>
              </a:spcBef>
              <a:spcAft>
                <a:spcPts val="600"/>
              </a:spcAft>
              <a:buBlip>
                <a:blip r:embed="rId3"/>
              </a:buBlip>
              <a:tabLst>
                <a:tab pos="801668" algn="l"/>
              </a:tabLst>
            </a:pPr>
            <a:endParaRPr lang="en-GB" dirty="0"/>
          </a:p>
          <a:p>
            <a:pPr marL="801668" indent="-439728">
              <a:spcBef>
                <a:spcPts val="600"/>
              </a:spcBef>
              <a:spcAft>
                <a:spcPts val="600"/>
              </a:spcAft>
              <a:buBlip>
                <a:blip r:embed="rId3"/>
              </a:buBlip>
              <a:tabLst>
                <a:tab pos="801668" algn="l"/>
              </a:tabLst>
            </a:pPr>
            <a:endParaRPr lang="en-GB" sz="2600" b="1" dirty="0">
              <a:cs typeface="Century Gothic"/>
            </a:endParaRPr>
          </a:p>
          <a:p>
            <a:pPr marL="514338" indent="-514338">
              <a:buFont typeface="+mj-lt"/>
              <a:buAutoNum type="arabicPeriod"/>
            </a:pPr>
            <a:endParaRPr lang="en-GB" sz="2600" b="1" dirty="0">
              <a:cs typeface="Century Gothic"/>
            </a:endParaRPr>
          </a:p>
        </p:txBody>
      </p:sp>
    </p:spTree>
    <p:extLst>
      <p:ext uri="{BB962C8B-B14F-4D97-AF65-F5344CB8AC3E}">
        <p14:creationId xmlns:p14="http://schemas.microsoft.com/office/powerpoint/2010/main" val="1133508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0120" y="178095"/>
            <a:ext cx="11610753" cy="1514475"/>
          </a:xfrm>
        </p:spPr>
        <p:txBody>
          <a:bodyPr>
            <a:noAutofit/>
          </a:bodyPr>
          <a:lstStyle/>
          <a:p>
            <a:r>
              <a:rPr lang="en-GB" sz="3733" dirty="0">
                <a:solidFill>
                  <a:srgbClr val="0070C0"/>
                </a:solidFill>
                <a:latin typeface="Nunito" pitchFamily="2" charset="0"/>
              </a:rPr>
              <a:t>Setting the scene: how we deal with </a:t>
            </a:r>
            <a:r>
              <a:rPr lang="en-GB" sz="3733" dirty="0">
                <a:solidFill>
                  <a:srgbClr val="0070C0"/>
                </a:solidFill>
                <a:latin typeface="Nunito" pitchFamily="2" charset="0"/>
                <a:cs typeface="Century Gothic"/>
              </a:rPr>
              <a:t>complex </a:t>
            </a:r>
            <a:r>
              <a:rPr lang="en-GB" sz="3733" dirty="0">
                <a:solidFill>
                  <a:srgbClr val="0070C0"/>
                </a:solidFill>
                <a:latin typeface="Nunito" pitchFamily="2" charset="0"/>
              </a:rPr>
              <a:t>problems ?</a:t>
            </a:r>
          </a:p>
        </p:txBody>
      </p:sp>
      <p:sp>
        <p:nvSpPr>
          <p:cNvPr id="9" name="TextBox 3">
            <a:extLst>
              <a:ext uri="{FF2B5EF4-FFF2-40B4-BE49-F238E27FC236}">
                <a16:creationId xmlns:a16="http://schemas.microsoft.com/office/drawing/2014/main" id="{F4AAEC1A-C201-4C6E-9387-50A2D7D25439}"/>
              </a:ext>
            </a:extLst>
          </p:cNvPr>
          <p:cNvSpPr txBox="1"/>
          <p:nvPr/>
        </p:nvSpPr>
        <p:spPr>
          <a:xfrm>
            <a:off x="8824928" y="6045001"/>
            <a:ext cx="3183105" cy="584968"/>
          </a:xfrm>
          <a:prstGeom prst="rect">
            <a:avLst/>
          </a:prstGeom>
          <a:noFill/>
          <a:ln>
            <a:noFill/>
          </a:ln>
        </p:spPr>
        <p:txBody>
          <a:bodyPr vert="horz" wrap="square" lIns="91440" tIns="45720" rIns="91440" bIns="45720" anchor="t" anchorCtr="1" compatLnSpc="1">
            <a:sp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067" b="0" i="0" u="none" strike="noStrike" kern="0" cap="none" spc="0" normalizeH="0" baseline="0" noProof="0" dirty="0">
                <a:ln>
                  <a:noFill/>
                </a:ln>
                <a:solidFill>
                  <a:srgbClr val="000000"/>
                </a:solidFill>
                <a:effectLst/>
                <a:uLnTx/>
                <a:uFillTx/>
                <a:latin typeface="Nunito" pitchFamily="2" charset="0"/>
                <a:ea typeface="+mn-ea"/>
                <a:cs typeface="Arial"/>
                <a:sym typeface="Arial"/>
              </a:rPr>
              <a:t>Jeremy Heimens, Henry Timms</a:t>
            </a:r>
          </a:p>
          <a:p>
            <a:pPr marL="0" marR="0" lvl="0" indent="0" algn="l"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067" b="0" i="0" u="none" strike="noStrike" kern="0" cap="none" spc="0" normalizeH="0" baseline="0" noProof="0" dirty="0">
                <a:ln>
                  <a:noFill/>
                </a:ln>
                <a:solidFill>
                  <a:srgbClr val="000000"/>
                </a:solidFill>
                <a:effectLst/>
                <a:uLnTx/>
                <a:uFillTx/>
                <a:latin typeface="Nunito" pitchFamily="2" charset="0"/>
                <a:ea typeface="+mn-ea"/>
                <a:cs typeface="Arial"/>
                <a:sym typeface="Arial"/>
                <a:hlinkClick r:id="rId3"/>
              </a:rPr>
              <a:t>New Power</a:t>
            </a:r>
            <a:r>
              <a:rPr kumimoji="0" lang="en-GB" sz="1067" b="0" i="0" u="none" strike="noStrike" kern="0" cap="none" spc="0" normalizeH="0" baseline="0" noProof="0" dirty="0">
                <a:ln>
                  <a:noFill/>
                </a:ln>
                <a:solidFill>
                  <a:srgbClr val="000000"/>
                </a:solidFill>
                <a:effectLst/>
                <a:uLnTx/>
                <a:uFillTx/>
                <a:latin typeface="Nunito" pitchFamily="2" charset="0"/>
                <a:ea typeface="+mn-ea"/>
                <a:cs typeface="Arial"/>
                <a:sym typeface="Arial"/>
              </a:rPr>
              <a:t>: How it’s changing the 21</a:t>
            </a:r>
            <a:r>
              <a:rPr kumimoji="0" lang="en-GB" sz="1067" b="0" i="0" u="none" strike="noStrike" kern="0" cap="none" spc="0" normalizeH="0" baseline="30000" noProof="0" dirty="0">
                <a:ln>
                  <a:noFill/>
                </a:ln>
                <a:solidFill>
                  <a:srgbClr val="000000"/>
                </a:solidFill>
                <a:effectLst/>
                <a:uLnTx/>
                <a:uFillTx/>
                <a:latin typeface="Nunito" pitchFamily="2" charset="0"/>
                <a:ea typeface="+mn-ea"/>
                <a:cs typeface="Arial"/>
                <a:sym typeface="Arial"/>
              </a:rPr>
              <a:t>st</a:t>
            </a:r>
            <a:r>
              <a:rPr kumimoji="0" lang="en-GB" sz="1067" b="0" i="0" u="none" strike="noStrike" kern="0" cap="none" spc="0" normalizeH="0" baseline="0" noProof="0" dirty="0">
                <a:ln>
                  <a:noFill/>
                </a:ln>
                <a:solidFill>
                  <a:srgbClr val="000000"/>
                </a:solidFill>
                <a:effectLst/>
                <a:uLnTx/>
                <a:uFillTx/>
                <a:latin typeface="Nunito" pitchFamily="2" charset="0"/>
                <a:ea typeface="+mn-ea"/>
                <a:cs typeface="Arial"/>
                <a:sym typeface="Arial"/>
              </a:rPr>
              <a:t> century and why you need to know(2018)</a:t>
            </a:r>
          </a:p>
        </p:txBody>
      </p:sp>
      <p:sp>
        <p:nvSpPr>
          <p:cNvPr id="12" name="Notched Right Arrow 15">
            <a:extLst>
              <a:ext uri="{FF2B5EF4-FFF2-40B4-BE49-F238E27FC236}">
                <a16:creationId xmlns:a16="http://schemas.microsoft.com/office/drawing/2014/main" id="{F5F447E9-1A17-4B5E-A784-87B8AC9B1A9E}"/>
              </a:ext>
            </a:extLst>
          </p:cNvPr>
          <p:cNvSpPr/>
          <p:nvPr/>
        </p:nvSpPr>
        <p:spPr>
          <a:xfrm flipH="1">
            <a:off x="8400253" y="2222105"/>
            <a:ext cx="2016227" cy="953299"/>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dirty="0">
                <a:ln>
                  <a:noFill/>
                </a:ln>
                <a:solidFill>
                  <a:srgbClr val="FFFFFF"/>
                </a:solidFill>
                <a:effectLst/>
                <a:uLnTx/>
                <a:uFillTx/>
                <a:latin typeface="Nunito" pitchFamily="2" charset="0"/>
                <a:ea typeface="+mn-ea"/>
                <a:cs typeface="Arial"/>
                <a:sym typeface="Arial"/>
              </a:rPr>
              <a:t>Detailed prior study?</a:t>
            </a:r>
          </a:p>
          <a:p>
            <a:pPr marL="0" marR="0" lvl="0" indent="0" algn="ctr"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dirty="0">
                <a:ln>
                  <a:noFill/>
                </a:ln>
                <a:solidFill>
                  <a:srgbClr val="FFFFFF"/>
                </a:solidFill>
                <a:effectLst/>
                <a:uLnTx/>
                <a:uFillTx/>
                <a:latin typeface="Nunito" pitchFamily="2" charset="0"/>
                <a:ea typeface="+mn-ea"/>
                <a:cs typeface="Arial"/>
                <a:sym typeface="Arial"/>
              </a:rPr>
              <a:t>Paralysis</a:t>
            </a:r>
          </a:p>
        </p:txBody>
      </p:sp>
      <p:sp>
        <p:nvSpPr>
          <p:cNvPr id="13" name="Notched Right Arrow 18">
            <a:extLst>
              <a:ext uri="{FF2B5EF4-FFF2-40B4-BE49-F238E27FC236}">
                <a16:creationId xmlns:a16="http://schemas.microsoft.com/office/drawing/2014/main" id="{D68305AA-10DD-4346-B1CA-F426EA853136}"/>
              </a:ext>
            </a:extLst>
          </p:cNvPr>
          <p:cNvSpPr/>
          <p:nvPr/>
        </p:nvSpPr>
        <p:spPr>
          <a:xfrm flipH="1">
            <a:off x="8400253" y="3262150"/>
            <a:ext cx="2016227" cy="1031807"/>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dirty="0">
                <a:ln>
                  <a:noFill/>
                </a:ln>
                <a:solidFill>
                  <a:srgbClr val="FFFFFF"/>
                </a:solidFill>
                <a:effectLst/>
                <a:uLnTx/>
                <a:uFillTx/>
                <a:latin typeface="Nunito" pitchFamily="2" charset="0"/>
                <a:ea typeface="+mn-ea"/>
                <a:cs typeface="Arial"/>
                <a:sym typeface="Arial"/>
              </a:rPr>
              <a:t>Too much thinking, not enough action</a:t>
            </a:r>
          </a:p>
        </p:txBody>
      </p:sp>
      <p:sp>
        <p:nvSpPr>
          <p:cNvPr id="14" name="Notched Right Arrow 19">
            <a:extLst>
              <a:ext uri="{FF2B5EF4-FFF2-40B4-BE49-F238E27FC236}">
                <a16:creationId xmlns:a16="http://schemas.microsoft.com/office/drawing/2014/main" id="{55CB3FE2-FCC1-4D9B-B1FF-BCC635A2C95A}"/>
              </a:ext>
            </a:extLst>
          </p:cNvPr>
          <p:cNvSpPr/>
          <p:nvPr/>
        </p:nvSpPr>
        <p:spPr>
          <a:xfrm>
            <a:off x="1653677" y="2222106"/>
            <a:ext cx="2016225" cy="847716"/>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dirty="0">
                <a:ln>
                  <a:noFill/>
                </a:ln>
                <a:solidFill>
                  <a:srgbClr val="FFFFFF"/>
                </a:solidFill>
                <a:effectLst/>
                <a:uLnTx/>
                <a:uFillTx/>
                <a:latin typeface="Nunito" pitchFamily="2" charset="0"/>
                <a:ea typeface="+mn-ea"/>
                <a:cs typeface="Arial"/>
                <a:sym typeface="Arial"/>
              </a:rPr>
              <a:t>Trial and error?</a:t>
            </a:r>
          </a:p>
          <a:p>
            <a:pPr marL="0" marR="0" lvl="0" indent="0" algn="ctr"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dirty="0">
                <a:ln>
                  <a:noFill/>
                </a:ln>
                <a:solidFill>
                  <a:srgbClr val="FFFFFF"/>
                </a:solidFill>
                <a:effectLst/>
                <a:uLnTx/>
                <a:uFillTx/>
                <a:latin typeface="Nunito" pitchFamily="2" charset="0"/>
                <a:ea typeface="+mn-ea"/>
                <a:cs typeface="Arial"/>
                <a:sym typeface="Arial"/>
              </a:rPr>
              <a:t>Chaos</a:t>
            </a:r>
          </a:p>
        </p:txBody>
      </p:sp>
      <p:sp>
        <p:nvSpPr>
          <p:cNvPr id="15" name="Notched Right Arrow 20">
            <a:extLst>
              <a:ext uri="{FF2B5EF4-FFF2-40B4-BE49-F238E27FC236}">
                <a16:creationId xmlns:a16="http://schemas.microsoft.com/office/drawing/2014/main" id="{473BCB0A-C42B-4ABA-B8C3-BB0B5D2CF817}"/>
              </a:ext>
            </a:extLst>
          </p:cNvPr>
          <p:cNvSpPr/>
          <p:nvPr/>
        </p:nvSpPr>
        <p:spPr>
          <a:xfrm>
            <a:off x="1653407" y="3175403"/>
            <a:ext cx="2016495" cy="897495"/>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dirty="0">
                <a:ln>
                  <a:noFill/>
                </a:ln>
                <a:solidFill>
                  <a:srgbClr val="FFFFFF"/>
                </a:solidFill>
                <a:effectLst/>
                <a:uLnTx/>
                <a:uFillTx/>
                <a:latin typeface="Nunito" pitchFamily="2" charset="0"/>
                <a:ea typeface="+mn-ea"/>
                <a:cs typeface="Arial"/>
                <a:sym typeface="Arial"/>
              </a:rPr>
              <a:t>Too much action, not enough thinking</a:t>
            </a:r>
          </a:p>
        </p:txBody>
      </p:sp>
      <p:pic>
        <p:nvPicPr>
          <p:cNvPr id="1026" name="Picture 2" descr="C:\Users\BegumS7\AppData\Local\Microsoft\Windows\INetCache\IE\99428K1G\1200px-Scale_of_justice_2.svg[1].png"/>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669902" y="1847274"/>
            <a:ext cx="4607581" cy="4699733"/>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Alternate Process 4"/>
          <p:cNvSpPr/>
          <p:nvPr/>
        </p:nvSpPr>
        <p:spPr>
          <a:xfrm>
            <a:off x="5087889" y="4666782"/>
            <a:ext cx="1656184" cy="1021556"/>
          </a:xfrm>
          <a:prstGeom prst="flowChartAlternateProcess">
            <a:avLst/>
          </a:prstGeom>
          <a:solidFill>
            <a:srgbClr val="E46C0A"/>
          </a:solid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dirty="0">
                <a:ln>
                  <a:noFill/>
                </a:ln>
                <a:solidFill>
                  <a:srgbClr val="FFFFFF"/>
                </a:solidFill>
                <a:effectLst/>
                <a:uLnTx/>
                <a:uFillTx/>
                <a:latin typeface="Nunito" pitchFamily="2" charset="0"/>
                <a:ea typeface="+mn-ea"/>
                <a:cs typeface="Arial" pitchFamily="34"/>
                <a:sym typeface="Arial"/>
              </a:rPr>
              <a:t>‘Trial and Learning’ approach</a:t>
            </a:r>
          </a:p>
        </p:txBody>
      </p:sp>
      <p:sp>
        <p:nvSpPr>
          <p:cNvPr id="11" name="Notched Right Arrow 13">
            <a:extLst>
              <a:ext uri="{FF2B5EF4-FFF2-40B4-BE49-F238E27FC236}">
                <a16:creationId xmlns:a16="http://schemas.microsoft.com/office/drawing/2014/main" id="{432630A8-2DB3-48F3-A1FB-C145EA5E7749}"/>
              </a:ext>
            </a:extLst>
          </p:cNvPr>
          <p:cNvSpPr/>
          <p:nvPr/>
        </p:nvSpPr>
        <p:spPr>
          <a:xfrm flipH="1">
            <a:off x="8400253" y="4437972"/>
            <a:ext cx="2016228" cy="1199677"/>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dirty="0">
                <a:ln>
                  <a:noFill/>
                </a:ln>
                <a:solidFill>
                  <a:srgbClr val="FFFFFF"/>
                </a:solidFill>
                <a:effectLst/>
                <a:uLnTx/>
                <a:uFillTx/>
                <a:latin typeface="Nunito" pitchFamily="2" charset="0"/>
                <a:ea typeface="+mn-ea"/>
                <a:cs typeface="Arial"/>
                <a:sym typeface="Arial"/>
              </a:rPr>
              <a:t>“We can’t do anything until we know exactly what to do….”</a:t>
            </a:r>
          </a:p>
        </p:txBody>
      </p:sp>
      <p:sp>
        <p:nvSpPr>
          <p:cNvPr id="16" name="Notched Right Arrow 21">
            <a:extLst>
              <a:ext uri="{FF2B5EF4-FFF2-40B4-BE49-F238E27FC236}">
                <a16:creationId xmlns:a16="http://schemas.microsoft.com/office/drawing/2014/main" id="{E74540E4-7933-49E9-9C8E-736CB1FE5A72}"/>
              </a:ext>
            </a:extLst>
          </p:cNvPr>
          <p:cNvSpPr/>
          <p:nvPr/>
        </p:nvSpPr>
        <p:spPr>
          <a:xfrm>
            <a:off x="1653407" y="4178255"/>
            <a:ext cx="2016495" cy="993443"/>
          </a:xfrm>
          <a:prstGeom prst="rect">
            <a:avLst/>
          </a:prstGeom>
          <a:solidFill>
            <a:srgbClr val="1F497D"/>
          </a:solidFill>
          <a:ln w="25402">
            <a:solidFill>
              <a:srgbClr val="1F497D"/>
            </a:solidFill>
            <a:prstDash val="solid"/>
          </a:ln>
        </p:spPr>
        <p:txBody>
          <a:bodyPr vert="horz" wrap="square" lIns="91440" tIns="45720" rIns="91440" bIns="45720" anchor="ctr" anchorCtr="1" compatLnSpc="1"/>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dirty="0">
                <a:ln>
                  <a:noFill/>
                </a:ln>
                <a:solidFill>
                  <a:srgbClr val="FFFFFF"/>
                </a:solidFill>
                <a:effectLst/>
                <a:uLnTx/>
                <a:uFillTx/>
                <a:latin typeface="Nunito" pitchFamily="2" charset="0"/>
                <a:ea typeface="+mn-ea"/>
                <a:cs typeface="Arial"/>
                <a:sym typeface="Arial"/>
              </a:rPr>
              <a:t>“Just go ahead and               do it”.</a:t>
            </a:r>
          </a:p>
        </p:txBody>
      </p:sp>
    </p:spTree>
    <p:extLst>
      <p:ext uri="{BB962C8B-B14F-4D97-AF65-F5344CB8AC3E}">
        <p14:creationId xmlns:p14="http://schemas.microsoft.com/office/powerpoint/2010/main" val="1439377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B840C4-C2C1-41F9-F215-B53551605288}"/>
              </a:ext>
            </a:extLst>
          </p:cNvPr>
          <p:cNvSpPr>
            <a:spLocks noGrp="1"/>
          </p:cNvSpPr>
          <p:nvPr>
            <p:ph type="title" idx="4294967295"/>
          </p:nvPr>
        </p:nvSpPr>
        <p:spPr>
          <a:xfrm>
            <a:off x="321486" y="212651"/>
            <a:ext cx="10077155" cy="1143000"/>
          </a:xfrm>
        </p:spPr>
        <p:txBody>
          <a:bodyPr/>
          <a:lstStyle/>
          <a:p>
            <a:r>
              <a:rPr lang="en-US" sz="3733" dirty="0">
                <a:solidFill>
                  <a:srgbClr val="0070C0"/>
                </a:solidFill>
              </a:rPr>
              <a:t>Setting the scene: The Model for Improvement</a:t>
            </a:r>
            <a:endParaRPr lang="en-GB" sz="3733" dirty="0">
              <a:solidFill>
                <a:srgbClr val="0070C0"/>
              </a:solidFill>
            </a:endParaRPr>
          </a:p>
        </p:txBody>
      </p:sp>
      <p:pic>
        <p:nvPicPr>
          <p:cNvPr id="7" name="Picture 2">
            <a:extLst>
              <a:ext uri="{FF2B5EF4-FFF2-40B4-BE49-F238E27FC236}">
                <a16:creationId xmlns:a16="http://schemas.microsoft.com/office/drawing/2014/main" id="{20D40E96-54E1-787B-F108-1F4A3BCDE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214" y="3785485"/>
            <a:ext cx="2721903" cy="294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E4093249-8DFD-065D-7A63-C454EE4B7AD3}"/>
              </a:ext>
            </a:extLst>
          </p:cNvPr>
          <p:cNvSpPr txBox="1"/>
          <p:nvPr/>
        </p:nvSpPr>
        <p:spPr>
          <a:xfrm>
            <a:off x="4151784" y="1435265"/>
            <a:ext cx="3276000" cy="584775"/>
          </a:xfrm>
          <a:prstGeom prst="rect">
            <a:avLst/>
          </a:prstGeom>
          <a:solidFill>
            <a:schemeClr val="accent2">
              <a:lumMod val="75000"/>
            </a:schemeClr>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prstClr val="white"/>
                </a:solidFill>
                <a:effectLst/>
                <a:uLnTx/>
                <a:uFillTx/>
                <a:latin typeface="Nunito" pitchFamily="2" charset="0"/>
                <a:ea typeface="+mn-ea"/>
                <a:cs typeface="Arial"/>
                <a:sym typeface="Arial"/>
              </a:rPr>
              <a:t>1. What are you trying to accomplish?</a:t>
            </a:r>
          </a:p>
        </p:txBody>
      </p:sp>
      <p:sp>
        <p:nvSpPr>
          <p:cNvPr id="9" name="TextBox 8">
            <a:extLst>
              <a:ext uri="{FF2B5EF4-FFF2-40B4-BE49-F238E27FC236}">
                <a16:creationId xmlns:a16="http://schemas.microsoft.com/office/drawing/2014/main" id="{E5B1879D-57DA-699E-E01C-BD1C0E2EBAA9}"/>
              </a:ext>
            </a:extLst>
          </p:cNvPr>
          <p:cNvSpPr txBox="1"/>
          <p:nvPr/>
        </p:nvSpPr>
        <p:spPr>
          <a:xfrm>
            <a:off x="4151784" y="2246334"/>
            <a:ext cx="3276000" cy="584775"/>
          </a:xfrm>
          <a:prstGeom prst="rect">
            <a:avLst/>
          </a:prstGeom>
          <a:solidFill>
            <a:schemeClr val="accent2">
              <a:lumMod val="75000"/>
            </a:schemeClr>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prstClr val="white"/>
                </a:solidFill>
                <a:effectLst/>
                <a:uLnTx/>
                <a:uFillTx/>
                <a:latin typeface="Nunito" pitchFamily="2" charset="0"/>
                <a:ea typeface="+mn-ea"/>
                <a:cs typeface="Arial"/>
                <a:sym typeface="Arial"/>
              </a:rPr>
              <a:t>2. How will you know that a change is an improvement?</a:t>
            </a:r>
          </a:p>
        </p:txBody>
      </p:sp>
      <p:sp>
        <p:nvSpPr>
          <p:cNvPr id="10" name="TextBox 9">
            <a:extLst>
              <a:ext uri="{FF2B5EF4-FFF2-40B4-BE49-F238E27FC236}">
                <a16:creationId xmlns:a16="http://schemas.microsoft.com/office/drawing/2014/main" id="{2B9113DC-E32A-246D-EC98-B7D04F0D97F4}"/>
              </a:ext>
            </a:extLst>
          </p:cNvPr>
          <p:cNvSpPr txBox="1"/>
          <p:nvPr/>
        </p:nvSpPr>
        <p:spPr>
          <a:xfrm>
            <a:off x="4151784" y="3057403"/>
            <a:ext cx="3276000" cy="584775"/>
          </a:xfrm>
          <a:prstGeom prst="rect">
            <a:avLst/>
          </a:prstGeom>
          <a:solidFill>
            <a:schemeClr val="accent2">
              <a:lumMod val="75000"/>
            </a:schemeClr>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prstClr val="white"/>
                </a:solidFill>
                <a:effectLst/>
                <a:uLnTx/>
                <a:uFillTx/>
                <a:latin typeface="Nunito" pitchFamily="2" charset="0"/>
                <a:ea typeface="+mn-ea"/>
                <a:cs typeface="Arial"/>
                <a:sym typeface="Arial"/>
              </a:rPr>
              <a:t>3. What change can you make that will result in improvement?</a:t>
            </a:r>
          </a:p>
        </p:txBody>
      </p:sp>
      <p:sp>
        <p:nvSpPr>
          <p:cNvPr id="11" name="Rectangle 10">
            <a:extLst>
              <a:ext uri="{FF2B5EF4-FFF2-40B4-BE49-F238E27FC236}">
                <a16:creationId xmlns:a16="http://schemas.microsoft.com/office/drawing/2014/main" id="{714AE6FA-5457-6CEC-E900-A520A8C67ED3}"/>
              </a:ext>
            </a:extLst>
          </p:cNvPr>
          <p:cNvSpPr/>
          <p:nvPr/>
        </p:nvSpPr>
        <p:spPr>
          <a:xfrm>
            <a:off x="1125227" y="5308956"/>
            <a:ext cx="2379721" cy="1241815"/>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Langley G, Nolan K, Nolan T, Norman C, Provost L, (1996), </a:t>
            </a:r>
            <a:r>
              <a:rPr kumimoji="0" lang="en-US" sz="1067" b="0" i="1"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The improvement guide: a practical approach to  enhancing organisational performance</a:t>
            </a:r>
            <a:r>
              <a:rPr kumimoji="0" lang="en-US" sz="1067"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 </a:t>
            </a:r>
            <a:endParaRPr kumimoji="0" lang="en-US" sz="1067" b="0" i="1"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endParaRPr>
          </a:p>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Jossey Bass Publishers, San Francisco</a:t>
            </a:r>
            <a:endParaRPr kumimoji="0" lang="en-US" sz="1067"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Arial"/>
              <a:sym typeface="Arial"/>
            </a:endParaRPr>
          </a:p>
        </p:txBody>
      </p:sp>
      <p:sp>
        <p:nvSpPr>
          <p:cNvPr id="3" name="TextBox 2"/>
          <p:cNvSpPr txBox="1"/>
          <p:nvPr/>
        </p:nvSpPr>
        <p:spPr>
          <a:xfrm>
            <a:off x="8566297" y="2487887"/>
            <a:ext cx="2935645" cy="206229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4267" b="0" i="0" u="none" strike="noStrike" kern="0" cap="none" spc="0" normalizeH="0" baseline="0" noProof="0" dirty="0">
                <a:ln>
                  <a:noFill/>
                </a:ln>
                <a:solidFill>
                  <a:srgbClr val="629DD1"/>
                </a:solidFill>
                <a:effectLst/>
                <a:uLnTx/>
                <a:uFillTx/>
                <a:latin typeface="Arial"/>
                <a:ea typeface="+mn-ea"/>
                <a:cs typeface="Arial"/>
                <a:sym typeface="Arial"/>
              </a:rPr>
              <a:t>This is not a linear process!!!</a:t>
            </a:r>
          </a:p>
        </p:txBody>
      </p:sp>
    </p:spTree>
    <p:extLst>
      <p:ext uri="{BB962C8B-B14F-4D97-AF65-F5344CB8AC3E}">
        <p14:creationId xmlns:p14="http://schemas.microsoft.com/office/powerpoint/2010/main" val="4721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5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4871-9324-EDDF-9F0D-E9ADFA826945}"/>
              </a:ext>
            </a:extLst>
          </p:cNvPr>
          <p:cNvSpPr>
            <a:spLocks noGrp="1"/>
          </p:cNvSpPr>
          <p:nvPr>
            <p:ph type="title" idx="4294967295"/>
          </p:nvPr>
        </p:nvSpPr>
        <p:spPr>
          <a:xfrm>
            <a:off x="197427" y="157163"/>
            <a:ext cx="11994573" cy="1227137"/>
          </a:xfrm>
        </p:spPr>
        <p:txBody>
          <a:bodyPr/>
          <a:lstStyle/>
          <a:p>
            <a:r>
              <a:rPr lang="en-GB" sz="3733" dirty="0">
                <a:solidFill>
                  <a:srgbClr val="0070C0"/>
                </a:solidFill>
              </a:rPr>
              <a:t>Setting the scene: The 5 stages of Improvement</a:t>
            </a:r>
          </a:p>
        </p:txBody>
      </p:sp>
      <p:sp>
        <p:nvSpPr>
          <p:cNvPr id="9" name="TextBox 8">
            <a:extLst>
              <a:ext uri="{FF2B5EF4-FFF2-40B4-BE49-F238E27FC236}">
                <a16:creationId xmlns:a16="http://schemas.microsoft.com/office/drawing/2014/main" id="{6E8A45B0-E69E-6D8E-7350-EFF62488A742}"/>
              </a:ext>
            </a:extLst>
          </p:cNvPr>
          <p:cNvSpPr txBox="1"/>
          <p:nvPr/>
        </p:nvSpPr>
        <p:spPr>
          <a:xfrm>
            <a:off x="890375" y="1287867"/>
            <a:ext cx="10839143" cy="526297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rPr>
              <a:t>1. What’s your problem? </a:t>
            </a:r>
            <a:r>
              <a:rPr kumimoji="0" lang="en-GB" sz="2400" b="0" i="0" u="none" strike="noStrike" kern="0" cap="none" spc="0" normalizeH="0" baseline="0" noProof="0" dirty="0">
                <a:ln>
                  <a:noFill/>
                </a:ln>
                <a:solidFill>
                  <a:srgbClr val="000000"/>
                </a:solidFill>
                <a:effectLst/>
                <a:uLnTx/>
                <a:uFillTx/>
                <a:latin typeface="Nunito" pitchFamily="2" charset="0"/>
                <a:ea typeface="+mn-ea"/>
                <a:cs typeface="Arial"/>
                <a:sym typeface="Arial"/>
              </a:rPr>
              <a:t>Understand </a:t>
            </a:r>
            <a:r>
              <a:rPr kumimoji="0" lang="en-GB" sz="2400" b="0" i="0" u="sng" strike="noStrike" kern="0" cap="none" spc="0" normalizeH="0" baseline="0" noProof="0" dirty="0">
                <a:ln>
                  <a:noFill/>
                </a:ln>
                <a:solidFill>
                  <a:srgbClr val="000000"/>
                </a:solidFill>
                <a:effectLst/>
                <a:uLnTx/>
                <a:uFillTx/>
                <a:latin typeface="Nunito" pitchFamily="2" charset="0"/>
                <a:ea typeface="+mn-ea"/>
                <a:cs typeface="Arial"/>
                <a:sym typeface="Arial"/>
              </a:rPr>
              <a:t>what</a:t>
            </a:r>
            <a:r>
              <a:rPr kumimoji="0" lang="en-GB" sz="2400" b="0" i="0" u="none" strike="noStrike" kern="0" cap="none" spc="0" normalizeH="0" baseline="0" noProof="0" dirty="0">
                <a:ln>
                  <a:noFill/>
                </a:ln>
                <a:solidFill>
                  <a:srgbClr val="000000"/>
                </a:solidFill>
                <a:effectLst/>
                <a:uLnTx/>
                <a:uFillTx/>
                <a:latin typeface="Nunito" pitchFamily="2" charset="0"/>
                <a:ea typeface="+mn-ea"/>
                <a:cs typeface="Arial"/>
                <a:sym typeface="Arial"/>
              </a:rPr>
              <a:t> you need to improve and </a:t>
            </a:r>
            <a:r>
              <a:rPr kumimoji="0" lang="en-GB" sz="2400" b="0" i="0" u="sng" strike="noStrike" kern="0" cap="none" spc="0" normalizeH="0" baseline="0" noProof="0" dirty="0">
                <a:ln>
                  <a:noFill/>
                </a:ln>
                <a:solidFill>
                  <a:srgbClr val="000000"/>
                </a:solidFill>
                <a:effectLst/>
                <a:uLnTx/>
                <a:uFillTx/>
                <a:latin typeface="Nunito" pitchFamily="2" charset="0"/>
                <a:ea typeface="+mn-ea"/>
                <a:cs typeface="Arial"/>
                <a:sym typeface="Arial"/>
              </a:rPr>
              <a:t>why.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rPr>
              <a:t>2. How will you know whether you are improving? </a:t>
            </a:r>
            <a:r>
              <a:rPr kumimoji="0" lang="en-GB" sz="2400" b="0" i="0" u="none" strike="noStrike" kern="0" cap="none" spc="0" normalizeH="0" baseline="0" noProof="0" dirty="0">
                <a:ln>
                  <a:noFill/>
                </a:ln>
                <a:solidFill>
                  <a:srgbClr val="000000"/>
                </a:solidFill>
                <a:effectLst/>
                <a:uLnTx/>
                <a:uFillTx/>
                <a:latin typeface="Nunito" pitchFamily="2" charset="0"/>
                <a:ea typeface="+mn-ea"/>
                <a:cs typeface="Arial"/>
                <a:sym typeface="Arial"/>
              </a:rPr>
              <a:t>Agree one or more ‘measures’ so you can track your progress.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rPr>
              <a:t>3. What are the ideas that you can test to show whether you are improving? </a:t>
            </a:r>
            <a:r>
              <a:rPr kumimoji="0" lang="en-GB" sz="2400" b="0" i="0" u="none" strike="noStrike" kern="0" cap="none" spc="0" normalizeH="0" baseline="0" noProof="0" dirty="0">
                <a:ln>
                  <a:noFill/>
                </a:ln>
                <a:solidFill>
                  <a:srgbClr val="000000"/>
                </a:solidFill>
                <a:effectLst/>
                <a:uLnTx/>
                <a:uFillTx/>
                <a:latin typeface="Nunito" pitchFamily="2" charset="0"/>
                <a:ea typeface="+mn-ea"/>
                <a:cs typeface="Arial"/>
                <a:sym typeface="Arial"/>
              </a:rPr>
              <a:t>Develop effective change ideas or interventions that will result in improvement.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rPr>
              <a:t>4. Test changes before implementing. </a:t>
            </a:r>
            <a:r>
              <a:rPr kumimoji="0" lang="en-GB" sz="2400" b="0" i="0" u="none" strike="noStrike" kern="0" cap="none" spc="0" normalizeH="0" baseline="0" noProof="0" dirty="0">
                <a:ln>
                  <a:noFill/>
                </a:ln>
                <a:solidFill>
                  <a:srgbClr val="000000"/>
                </a:solidFill>
                <a:effectLst/>
                <a:uLnTx/>
                <a:uFillTx/>
                <a:latin typeface="Nunito" pitchFamily="2" charset="0"/>
                <a:ea typeface="+mn-ea"/>
                <a:cs typeface="Arial"/>
                <a:sym typeface="Arial"/>
              </a:rPr>
              <a:t>Try them out on a small scale to find out whether that change will lead to improvement on a larger scale.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0000"/>
                </a:solidFill>
                <a:effectLst/>
                <a:uLnTx/>
                <a:uFillTx/>
                <a:latin typeface="Nunito" pitchFamily="2" charset="0"/>
                <a:ea typeface="+mn-ea"/>
                <a:cs typeface="Arial"/>
                <a:sym typeface="Arial"/>
              </a:rPr>
              <a:t>5. Implement/embed: </a:t>
            </a:r>
            <a:r>
              <a:rPr kumimoji="0" lang="en-GB" sz="2400" b="0" i="0" u="none" strike="noStrike" kern="0" cap="none" spc="0" normalizeH="0" baseline="0" noProof="0" dirty="0">
                <a:ln>
                  <a:noFill/>
                </a:ln>
                <a:solidFill>
                  <a:srgbClr val="000000"/>
                </a:solidFill>
                <a:effectLst/>
                <a:uLnTx/>
                <a:uFillTx/>
                <a:latin typeface="Nunito" pitchFamily="2" charset="0"/>
                <a:ea typeface="+mn-ea"/>
                <a:cs typeface="Arial"/>
                <a:sym typeface="Arial"/>
              </a:rPr>
              <a:t>make any effective changes permanent. </a:t>
            </a:r>
          </a:p>
        </p:txBody>
      </p:sp>
    </p:spTree>
    <p:extLst>
      <p:ext uri="{BB962C8B-B14F-4D97-AF65-F5344CB8AC3E}">
        <p14:creationId xmlns:p14="http://schemas.microsoft.com/office/powerpoint/2010/main" val="154085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B840C4-C2C1-41F9-F215-B53551605288}"/>
              </a:ext>
            </a:extLst>
          </p:cNvPr>
          <p:cNvSpPr>
            <a:spLocks noGrp="1"/>
          </p:cNvSpPr>
          <p:nvPr>
            <p:ph type="title" idx="4294967295"/>
          </p:nvPr>
        </p:nvSpPr>
        <p:spPr>
          <a:xfrm>
            <a:off x="446809" y="161059"/>
            <a:ext cx="7813964" cy="1017837"/>
          </a:xfrm>
        </p:spPr>
        <p:txBody>
          <a:bodyPr/>
          <a:lstStyle/>
          <a:p>
            <a:r>
              <a:rPr lang="en-US" sz="3733" dirty="0">
                <a:solidFill>
                  <a:schemeClr val="accent3"/>
                </a:solidFill>
              </a:rPr>
              <a:t>The Model for Improvement</a:t>
            </a:r>
            <a:endParaRPr lang="en-GB" sz="3733" dirty="0">
              <a:solidFill>
                <a:schemeClr val="accent3"/>
              </a:solidFill>
            </a:endParaRPr>
          </a:p>
        </p:txBody>
      </p:sp>
      <p:pic>
        <p:nvPicPr>
          <p:cNvPr id="7" name="Picture 2">
            <a:extLst>
              <a:ext uri="{FF2B5EF4-FFF2-40B4-BE49-F238E27FC236}">
                <a16:creationId xmlns:a16="http://schemas.microsoft.com/office/drawing/2014/main" id="{20D40E96-54E1-787B-F108-1F4A3BCDE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732" y="3833664"/>
            <a:ext cx="2721903" cy="296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E4093249-8DFD-065D-7A63-C454EE4B7AD3}"/>
              </a:ext>
            </a:extLst>
          </p:cNvPr>
          <p:cNvSpPr txBox="1"/>
          <p:nvPr/>
        </p:nvSpPr>
        <p:spPr>
          <a:xfrm>
            <a:off x="4158397" y="1296154"/>
            <a:ext cx="3276000" cy="646331"/>
          </a:xfrm>
          <a:prstGeom prst="rect">
            <a:avLst/>
          </a:prstGeom>
          <a:solidFill>
            <a:srgbClr val="FFC000"/>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800" b="1" i="0" u="none" strike="noStrike" kern="0" cap="none" spc="0" normalizeH="0" baseline="0" noProof="0" dirty="0">
                <a:ln>
                  <a:noFill/>
                </a:ln>
                <a:solidFill>
                  <a:srgbClr val="ACCBF9">
                    <a:lumMod val="50000"/>
                  </a:srgbClr>
                </a:solidFill>
                <a:effectLst/>
                <a:uLnTx/>
                <a:uFillTx/>
                <a:latin typeface="Nunito" pitchFamily="2" charset="0"/>
                <a:ea typeface="+mn-ea"/>
                <a:cs typeface="Arial"/>
                <a:sym typeface="Arial"/>
              </a:rPr>
              <a:t>1. What are you trying to accomplish?</a:t>
            </a:r>
          </a:p>
        </p:txBody>
      </p:sp>
      <p:sp>
        <p:nvSpPr>
          <p:cNvPr id="9" name="TextBox 8">
            <a:extLst>
              <a:ext uri="{FF2B5EF4-FFF2-40B4-BE49-F238E27FC236}">
                <a16:creationId xmlns:a16="http://schemas.microsoft.com/office/drawing/2014/main" id="{E5B1879D-57DA-699E-E01C-BD1C0E2EBAA9}"/>
              </a:ext>
            </a:extLst>
          </p:cNvPr>
          <p:cNvSpPr txBox="1"/>
          <p:nvPr/>
        </p:nvSpPr>
        <p:spPr>
          <a:xfrm>
            <a:off x="4151784" y="2060849"/>
            <a:ext cx="3276000" cy="646331"/>
          </a:xfrm>
          <a:prstGeom prst="rect">
            <a:avLst/>
          </a:prstGeom>
          <a:solidFill>
            <a:srgbClr val="4F81BD"/>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800" b="1" i="0" u="none" strike="noStrike" kern="0" cap="none" spc="0" normalizeH="0" baseline="0" noProof="0" dirty="0">
                <a:ln>
                  <a:noFill/>
                </a:ln>
                <a:solidFill>
                  <a:prstClr val="white"/>
                </a:solidFill>
                <a:effectLst/>
                <a:uLnTx/>
                <a:uFillTx/>
                <a:latin typeface="Nunito" pitchFamily="2" charset="0"/>
                <a:ea typeface="+mn-ea"/>
                <a:cs typeface="Arial"/>
                <a:sym typeface="Arial"/>
              </a:rPr>
              <a:t>2. How will you know that a change is an improvement?</a:t>
            </a:r>
          </a:p>
        </p:txBody>
      </p:sp>
      <p:sp>
        <p:nvSpPr>
          <p:cNvPr id="10" name="TextBox 9">
            <a:extLst>
              <a:ext uri="{FF2B5EF4-FFF2-40B4-BE49-F238E27FC236}">
                <a16:creationId xmlns:a16="http://schemas.microsoft.com/office/drawing/2014/main" id="{2B9113DC-E32A-246D-EC98-B7D04F0D97F4}"/>
              </a:ext>
            </a:extLst>
          </p:cNvPr>
          <p:cNvSpPr txBox="1"/>
          <p:nvPr/>
        </p:nvSpPr>
        <p:spPr>
          <a:xfrm>
            <a:off x="4151784" y="2852937"/>
            <a:ext cx="3276000" cy="923330"/>
          </a:xfrm>
          <a:prstGeom prst="rect">
            <a:avLst/>
          </a:prstGeom>
          <a:solidFill>
            <a:srgbClr val="4F81BD"/>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800" b="1" i="0" u="none" strike="noStrike" kern="0" cap="none" spc="0" normalizeH="0" baseline="0" noProof="0" dirty="0">
                <a:ln>
                  <a:noFill/>
                </a:ln>
                <a:solidFill>
                  <a:prstClr val="white"/>
                </a:solidFill>
                <a:effectLst/>
                <a:uLnTx/>
                <a:uFillTx/>
                <a:latin typeface="Nunito" pitchFamily="2" charset="0"/>
                <a:ea typeface="+mn-ea"/>
                <a:cs typeface="Arial"/>
                <a:sym typeface="Arial"/>
              </a:rPr>
              <a:t>3. What change can you make that will result in improvement?</a:t>
            </a:r>
          </a:p>
        </p:txBody>
      </p:sp>
      <p:sp>
        <p:nvSpPr>
          <p:cNvPr id="11" name="Rectangle 10">
            <a:extLst>
              <a:ext uri="{FF2B5EF4-FFF2-40B4-BE49-F238E27FC236}">
                <a16:creationId xmlns:a16="http://schemas.microsoft.com/office/drawing/2014/main" id="{714AE6FA-5457-6CEC-E900-A520A8C67ED3}"/>
              </a:ext>
            </a:extLst>
          </p:cNvPr>
          <p:cNvSpPr/>
          <p:nvPr/>
        </p:nvSpPr>
        <p:spPr>
          <a:xfrm>
            <a:off x="393139" y="5255520"/>
            <a:ext cx="2732523" cy="913392"/>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Langley G, Nolan K, Nolan T, Norman C, Provost L, (1996), </a:t>
            </a:r>
            <a:r>
              <a:rPr kumimoji="0" lang="en-US" sz="1067" b="0" i="1"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The improvement guide: a practical approach to  enhancing organisational performance</a:t>
            </a:r>
            <a:r>
              <a:rPr kumimoji="0" lang="en-US" sz="1067"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 </a:t>
            </a:r>
            <a:endParaRPr kumimoji="0" lang="en-US" sz="1067" b="0" i="1"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endParaRPr>
          </a:p>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Jossey Bass Publishers, San Francisco</a:t>
            </a:r>
            <a:endParaRPr kumimoji="0" lang="en-US" sz="1067"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Arial"/>
              <a:sym typeface="Arial"/>
            </a:endParaRPr>
          </a:p>
        </p:txBody>
      </p:sp>
      <p:sp>
        <p:nvSpPr>
          <p:cNvPr id="12" name="TextBox 11">
            <a:extLst>
              <a:ext uri="{FF2B5EF4-FFF2-40B4-BE49-F238E27FC236}">
                <a16:creationId xmlns:a16="http://schemas.microsoft.com/office/drawing/2014/main" id="{0E20B478-8BD8-77D7-EF98-DA79677B0C51}"/>
              </a:ext>
            </a:extLst>
          </p:cNvPr>
          <p:cNvSpPr txBox="1"/>
          <p:nvPr/>
        </p:nvSpPr>
        <p:spPr>
          <a:xfrm>
            <a:off x="8649464" y="1293271"/>
            <a:ext cx="1897310" cy="2678234"/>
          </a:xfrm>
          <a:prstGeom prst="rect">
            <a:avLst/>
          </a:prstGeom>
          <a:solidFill>
            <a:srgbClr val="FFC000"/>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1" lang="en-GB" altLang="en-US" sz="1867" b="1"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Arial"/>
                <a:sym typeface="Arial"/>
              </a:rPr>
              <a:t>Understanding the problem and why it’s happening. Knowing what you’re trying to do – a clear and desirable aim.</a:t>
            </a:r>
          </a:p>
        </p:txBody>
      </p:sp>
      <p:sp>
        <p:nvSpPr>
          <p:cNvPr id="3" name="Arrow: Right 2">
            <a:extLst>
              <a:ext uri="{FF2B5EF4-FFF2-40B4-BE49-F238E27FC236}">
                <a16:creationId xmlns:a16="http://schemas.microsoft.com/office/drawing/2014/main" id="{31867173-7300-084A-C042-E27E0D6DEC68}"/>
              </a:ext>
            </a:extLst>
          </p:cNvPr>
          <p:cNvSpPr/>
          <p:nvPr/>
        </p:nvSpPr>
        <p:spPr>
          <a:xfrm>
            <a:off x="7765832" y="1318667"/>
            <a:ext cx="690160" cy="48431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noProof="0" dirty="0">
              <a:ln>
                <a:noFill/>
              </a:ln>
              <a:solidFill>
                <a:prstClr val="white"/>
              </a:solidFill>
              <a:effectLst/>
              <a:uLnTx/>
              <a:uFillTx/>
              <a:latin typeface="Arial"/>
              <a:ea typeface="+mn-ea"/>
              <a:cs typeface="+mn-cs"/>
              <a:sym typeface="Arial"/>
            </a:endParaRPr>
          </a:p>
        </p:txBody>
      </p:sp>
    </p:spTree>
    <p:extLst>
      <p:ext uri="{BB962C8B-B14F-4D97-AF65-F5344CB8AC3E}">
        <p14:creationId xmlns:p14="http://schemas.microsoft.com/office/powerpoint/2010/main" val="1761676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092" y="648959"/>
            <a:ext cx="9127101" cy="682625"/>
          </a:xfrm>
        </p:spPr>
        <p:txBody>
          <a:bodyPr>
            <a:noAutofit/>
          </a:bodyPr>
          <a:lstStyle/>
          <a:p>
            <a:r>
              <a:rPr lang="en-US" sz="4267" dirty="0">
                <a:solidFill>
                  <a:srgbClr val="0070C0"/>
                </a:solidFill>
                <a:cs typeface="Century Gothic"/>
              </a:rPr>
              <a:t>Q1: Examples of tools and techniques</a:t>
            </a:r>
            <a:endParaRPr lang="en-GB" sz="4267" dirty="0">
              <a:solidFill>
                <a:srgbClr val="0070C0"/>
              </a:solidFill>
            </a:endParaRPr>
          </a:p>
        </p:txBody>
      </p:sp>
      <p:sp>
        <p:nvSpPr>
          <p:cNvPr id="6" name="Content Placeholder 2">
            <a:extLst>
              <a:ext uri="{FF2B5EF4-FFF2-40B4-BE49-F238E27FC236}">
                <a16:creationId xmlns:a16="http://schemas.microsoft.com/office/drawing/2014/main" id="{7F509808-71D8-41E0-A2E5-3FA707DCAE09}"/>
              </a:ext>
            </a:extLst>
          </p:cNvPr>
          <p:cNvSpPr txBox="1">
            <a:spLocks/>
          </p:cNvSpPr>
          <p:nvPr/>
        </p:nvSpPr>
        <p:spPr>
          <a:xfrm>
            <a:off x="436418" y="1284254"/>
            <a:ext cx="11565081" cy="546086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Tx/>
              <a:buBlip>
                <a:blip r:embed="rId3"/>
              </a:buBlip>
              <a:defRPr sz="24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Tx/>
              <a:buBlip>
                <a:blip r:embed="rId3"/>
              </a:buBlip>
              <a:defRPr sz="20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endParaRPr kumimoji="0" lang="en-GB" sz="2200" b="1" i="0" u="none" strike="noStrike" kern="1200" cap="none" spc="0" normalizeH="0" baseline="0" noProof="0" dirty="0">
              <a:ln>
                <a:noFill/>
              </a:ln>
              <a:solidFill>
                <a:srgbClr val="ACCBF9">
                  <a:lumMod val="50000"/>
                </a:srgbClr>
              </a:solidFill>
              <a:effectLst/>
              <a:uLnTx/>
              <a:uFillTx/>
              <a:latin typeface="Nunito" pitchFamily="2" charset="0"/>
              <a:ea typeface="+mn-ea"/>
              <a:cs typeface="+mn-cs"/>
              <a:sym typeface="Arial"/>
            </a:endParaRPr>
          </a:p>
        </p:txBody>
      </p:sp>
      <p:sp>
        <p:nvSpPr>
          <p:cNvPr id="5" name="Content Placeholder 2">
            <a:extLst>
              <a:ext uri="{FF2B5EF4-FFF2-40B4-BE49-F238E27FC236}">
                <a16:creationId xmlns:a16="http://schemas.microsoft.com/office/drawing/2014/main" id="{7F509808-71D8-41E0-A2E5-3FA707DCAE09}"/>
              </a:ext>
            </a:extLst>
          </p:cNvPr>
          <p:cNvSpPr txBox="1">
            <a:spLocks/>
          </p:cNvSpPr>
          <p:nvPr/>
        </p:nvSpPr>
        <p:spPr>
          <a:xfrm>
            <a:off x="626919" y="1972383"/>
            <a:ext cx="11154483" cy="398255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Tx/>
              <a:buBlip>
                <a:blip r:embed="rId3"/>
              </a:buBlip>
              <a:defRPr sz="24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Tx/>
              <a:buBlip>
                <a:blip r:embed="rId3"/>
              </a:buBlip>
              <a:defRPr sz="20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Nunito" pitchFamily="2" charset="0"/>
                <a:ea typeface="+mn-ea"/>
                <a:cs typeface="+mn-cs"/>
                <a:sym typeface="Arial"/>
              </a:rPr>
              <a:t>Review the ‘data’- old and new; qualitative and quantitative e.g. staff surveys, NCAP data, patient and carer feedback.</a:t>
            </a:r>
          </a:p>
          <a:p>
            <a:pPr marL="457200" marR="0" lvl="0" indent="-45720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Nunito" pitchFamily="2" charset="0"/>
                <a:ea typeface="+mn-ea"/>
                <a:cs typeface="+mn-cs"/>
                <a:sym typeface="Arial"/>
              </a:rPr>
              <a:t>Brainstorming</a:t>
            </a:r>
          </a:p>
          <a:p>
            <a:pPr marL="457200" marR="0" lvl="0" indent="-45720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Nunito" pitchFamily="2" charset="0"/>
                <a:ea typeface="+mn-ea"/>
                <a:cs typeface="+mn-cs"/>
                <a:sym typeface="Arial"/>
              </a:rPr>
              <a:t>Process mapping</a:t>
            </a:r>
          </a:p>
          <a:p>
            <a:pPr marL="457200" marR="0" lvl="0" indent="-45720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Nunito" pitchFamily="2" charset="0"/>
                <a:ea typeface="+mn-ea"/>
                <a:cs typeface="+mn-cs"/>
                <a:sym typeface="Arial"/>
              </a:rPr>
              <a:t>The “5 whys”</a:t>
            </a:r>
          </a:p>
          <a:p>
            <a:pPr marL="457200" marR="0" lvl="0" indent="-45720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Nunito" pitchFamily="2" charset="0"/>
                <a:ea typeface="+mn-ea"/>
                <a:cs typeface="+mn-cs"/>
                <a:sym typeface="Arial"/>
              </a:rPr>
              <a:t>De Bono’s 6 hats</a:t>
            </a:r>
          </a:p>
          <a:p>
            <a:pPr marL="457200" marR="0" lvl="0" indent="-45720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Nunito" pitchFamily="2" charset="0"/>
                <a:ea typeface="+mn-ea"/>
                <a:cs typeface="+mn-cs"/>
                <a:sym typeface="Arial"/>
              </a:rPr>
              <a:t>Pareto Charts</a:t>
            </a:r>
          </a:p>
          <a:p>
            <a:pPr marL="457200" marR="0" lvl="0" indent="-45720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Char char="•"/>
              <a:tabLst/>
              <a:defRPr/>
            </a:pPr>
            <a:endParaRPr kumimoji="0" lang="en-GB" sz="3200" b="0" i="0" u="none" strike="noStrike" kern="1200" cap="none" spc="0" normalizeH="0" baseline="0" noProof="0" dirty="0">
              <a:ln>
                <a:noFill/>
              </a:ln>
              <a:solidFill>
                <a:srgbClr val="FF0000"/>
              </a:solidFill>
              <a:effectLst/>
              <a:uLnTx/>
              <a:uFillTx/>
              <a:latin typeface="Nunito" pitchFamily="2" charset="0"/>
              <a:ea typeface="+mn-ea"/>
              <a:cs typeface="+mn-cs"/>
              <a:sym typeface="Arial"/>
            </a:endParaRPr>
          </a:p>
        </p:txBody>
      </p:sp>
    </p:spTree>
    <p:extLst>
      <p:ext uri="{BB962C8B-B14F-4D97-AF65-F5344CB8AC3E}">
        <p14:creationId xmlns:p14="http://schemas.microsoft.com/office/powerpoint/2010/main" val="56825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899" y="231920"/>
            <a:ext cx="10525991" cy="1143000"/>
          </a:xfrm>
        </p:spPr>
        <p:txBody>
          <a:bodyPr>
            <a:noAutofit/>
          </a:bodyPr>
          <a:lstStyle/>
          <a:p>
            <a:pPr>
              <a:lnSpc>
                <a:spcPts val="4900"/>
              </a:lnSpc>
            </a:pPr>
            <a:r>
              <a:rPr lang="en-US" sz="3200" dirty="0">
                <a:solidFill>
                  <a:srgbClr val="0070C0"/>
                </a:solidFill>
                <a:cs typeface="Arial" panose="020B0604020202020204" pitchFamily="34" charset="0"/>
              </a:rPr>
              <a:t>Q1: Don’t forget the importance of contributory factors in improving quality</a:t>
            </a:r>
            <a:endParaRPr lang="en-GB" sz="3200" dirty="0">
              <a:solidFill>
                <a:srgbClr val="0070C0"/>
              </a:solidFill>
            </a:endParaRPr>
          </a:p>
        </p:txBody>
      </p:sp>
      <p:sp>
        <p:nvSpPr>
          <p:cNvPr id="5" name="Content Placeholder 2">
            <a:extLst>
              <a:ext uri="{FF2B5EF4-FFF2-40B4-BE49-F238E27FC236}">
                <a16:creationId xmlns:a16="http://schemas.microsoft.com/office/drawing/2014/main" id="{9379C0E9-5499-4728-8453-7AD4E80E06BE}"/>
              </a:ext>
            </a:extLst>
          </p:cNvPr>
          <p:cNvSpPr>
            <a:spLocks noGrp="1"/>
          </p:cNvSpPr>
          <p:nvPr>
            <p:ph idx="4294967295"/>
          </p:nvPr>
        </p:nvSpPr>
        <p:spPr>
          <a:xfrm>
            <a:off x="1057275" y="1692275"/>
            <a:ext cx="11134725" cy="4719638"/>
          </a:xfrm>
        </p:spPr>
        <p:txBody>
          <a:bodyPr>
            <a:noAutofit/>
          </a:bodyPr>
          <a:lstStyle/>
          <a:p>
            <a:pPr marL="0" indent="0">
              <a:spcAft>
                <a:spcPts val="1200"/>
              </a:spcAft>
              <a:buNone/>
            </a:pPr>
            <a:r>
              <a:rPr lang="en-GB" sz="2400" dirty="0">
                <a:latin typeface="Nunito" pitchFamily="2" charset="0"/>
              </a:rPr>
              <a:t>A ‘</a:t>
            </a:r>
            <a:r>
              <a:rPr lang="en-GB" sz="2400" b="1" dirty="0">
                <a:latin typeface="Nunito" pitchFamily="2" charset="0"/>
              </a:rPr>
              <a:t>contributory factor</a:t>
            </a:r>
            <a:r>
              <a:rPr lang="en-GB" sz="2400" dirty="0">
                <a:latin typeface="Nunito" pitchFamily="2" charset="0"/>
              </a:rPr>
              <a:t>’ is something that helps cause a result.</a:t>
            </a:r>
          </a:p>
          <a:p>
            <a:pPr marL="0" indent="0">
              <a:spcAft>
                <a:spcPts val="1200"/>
              </a:spcAft>
              <a:buNone/>
            </a:pPr>
            <a:r>
              <a:rPr lang="en-GB" sz="2400" b="1" dirty="0">
                <a:latin typeface="Nunito" pitchFamily="2" charset="0"/>
              </a:rPr>
              <a:t>An example:</a:t>
            </a:r>
            <a:r>
              <a:rPr lang="en-GB" sz="2400" dirty="0">
                <a:latin typeface="Nunito" pitchFamily="2" charset="0"/>
              </a:rPr>
              <a:t> I cut my finger badly slicing a loaf of bread. </a:t>
            </a:r>
          </a:p>
          <a:p>
            <a:pPr marL="0" indent="0">
              <a:spcAft>
                <a:spcPts val="1200"/>
              </a:spcAft>
              <a:buNone/>
            </a:pPr>
            <a:r>
              <a:rPr lang="en-GB" sz="2400" dirty="0">
                <a:latin typeface="Nunito" pitchFamily="2" charset="0"/>
              </a:rPr>
              <a:t>What were the contributory factors?</a:t>
            </a:r>
          </a:p>
          <a:p>
            <a:pPr marL="497238" indent="-514338">
              <a:buFont typeface="+mj-lt"/>
              <a:buAutoNum type="arabicPeriod"/>
            </a:pPr>
            <a:r>
              <a:rPr lang="en-GB" sz="2400" dirty="0">
                <a:latin typeface="Nunito" pitchFamily="2" charset="0"/>
              </a:rPr>
              <a:t>It was a new, sharp knife (equipment).</a:t>
            </a:r>
          </a:p>
          <a:p>
            <a:pPr marL="497238" indent="-514338">
              <a:buFont typeface="+mj-lt"/>
              <a:buAutoNum type="arabicPeriod"/>
            </a:pPr>
            <a:r>
              <a:rPr lang="en-GB" sz="2400" dirty="0">
                <a:latin typeface="Nunito" pitchFamily="2" charset="0"/>
              </a:rPr>
              <a:t>My cat jumped up on the table while I was cutting (distraction).</a:t>
            </a:r>
          </a:p>
          <a:p>
            <a:pPr marL="497238" indent="-514338">
              <a:buFont typeface="+mj-lt"/>
              <a:buAutoNum type="arabicPeriod"/>
            </a:pPr>
            <a:r>
              <a:rPr lang="en-GB" sz="2400" dirty="0">
                <a:latin typeface="Nunito" pitchFamily="2" charset="0"/>
              </a:rPr>
              <a:t>The bread was crusty and hard to cut (difficulty of task).</a:t>
            </a:r>
          </a:p>
          <a:p>
            <a:pPr marL="497238" indent="-514338">
              <a:buFont typeface="+mj-lt"/>
              <a:buAutoNum type="arabicPeriod"/>
            </a:pPr>
            <a:r>
              <a:rPr lang="en-GB" sz="2400" dirty="0">
                <a:latin typeface="Nunito" pitchFamily="2" charset="0"/>
              </a:rPr>
              <a:t>I’m not very good at cutting bread (skills).</a:t>
            </a:r>
          </a:p>
          <a:p>
            <a:pPr marL="0" indent="0" algn="ctr">
              <a:buNone/>
            </a:pPr>
            <a:r>
              <a:rPr lang="en-GB" dirty="0">
                <a:solidFill>
                  <a:srgbClr val="FF0000"/>
                </a:solidFill>
                <a:latin typeface="Nunito" pitchFamily="2" charset="0"/>
              </a:rPr>
              <a:t>Not all are amenable to improvement!</a:t>
            </a:r>
          </a:p>
          <a:p>
            <a:pPr>
              <a:lnSpc>
                <a:spcPts val="4060"/>
              </a:lnSpc>
              <a:spcAft>
                <a:spcPts val="300"/>
              </a:spcAft>
            </a:pPr>
            <a:endParaRPr lang="en-GB" dirty="0"/>
          </a:p>
        </p:txBody>
      </p:sp>
    </p:spTree>
    <p:extLst>
      <p:ext uri="{BB962C8B-B14F-4D97-AF65-F5344CB8AC3E}">
        <p14:creationId xmlns:p14="http://schemas.microsoft.com/office/powerpoint/2010/main" val="29622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899" y="231920"/>
            <a:ext cx="10525991" cy="1143000"/>
          </a:xfrm>
        </p:spPr>
        <p:txBody>
          <a:bodyPr>
            <a:noAutofit/>
          </a:bodyPr>
          <a:lstStyle/>
          <a:p>
            <a:pPr>
              <a:lnSpc>
                <a:spcPts val="4900"/>
              </a:lnSpc>
            </a:pPr>
            <a:r>
              <a:rPr lang="en-US" sz="3200" dirty="0">
                <a:solidFill>
                  <a:srgbClr val="0070C0"/>
                </a:solidFill>
                <a:cs typeface="Arial" panose="020B0604020202020204" pitchFamily="34" charset="0"/>
              </a:rPr>
              <a:t>Q1: Don’t forget the importance of contributory factors in improving quality</a:t>
            </a:r>
            <a:endParaRPr lang="en-GB" sz="3200" dirty="0">
              <a:solidFill>
                <a:srgbClr val="0070C0"/>
              </a:solidFill>
            </a:endParaRPr>
          </a:p>
        </p:txBody>
      </p:sp>
      <p:sp>
        <p:nvSpPr>
          <p:cNvPr id="5" name="Content Placeholder 2">
            <a:extLst>
              <a:ext uri="{FF2B5EF4-FFF2-40B4-BE49-F238E27FC236}">
                <a16:creationId xmlns:a16="http://schemas.microsoft.com/office/drawing/2014/main" id="{9379C0E9-5499-4728-8453-7AD4E80E06BE}"/>
              </a:ext>
            </a:extLst>
          </p:cNvPr>
          <p:cNvSpPr>
            <a:spLocks noGrp="1"/>
          </p:cNvSpPr>
          <p:nvPr>
            <p:ph idx="4294967295"/>
          </p:nvPr>
        </p:nvSpPr>
        <p:spPr>
          <a:xfrm>
            <a:off x="342899" y="1828301"/>
            <a:ext cx="11849101" cy="4719638"/>
          </a:xfrm>
        </p:spPr>
        <p:txBody>
          <a:bodyPr>
            <a:noAutofit/>
          </a:bodyPr>
          <a:lstStyle/>
          <a:p>
            <a:pPr marL="0" indent="0">
              <a:lnSpc>
                <a:spcPts val="4060"/>
              </a:lnSpc>
              <a:spcAft>
                <a:spcPts val="300"/>
              </a:spcAft>
              <a:buNone/>
            </a:pPr>
            <a:r>
              <a:rPr lang="en-GB" sz="2600" b="1" dirty="0">
                <a:solidFill>
                  <a:srgbClr val="00B050"/>
                </a:solidFill>
                <a:latin typeface="Nunito" pitchFamily="2" charset="0"/>
              </a:rPr>
              <a:t>Example problem: </a:t>
            </a:r>
            <a:r>
              <a:rPr lang="en-GB" sz="2400" dirty="0">
                <a:latin typeface="Nunito" pitchFamily="2" charset="0"/>
              </a:rPr>
              <a:t>Carers are not receiving adequate support</a:t>
            </a:r>
          </a:p>
          <a:p>
            <a:pPr marL="0" indent="0">
              <a:lnSpc>
                <a:spcPts val="4060"/>
              </a:lnSpc>
              <a:spcAft>
                <a:spcPts val="300"/>
              </a:spcAft>
              <a:buNone/>
            </a:pPr>
            <a:r>
              <a:rPr lang="en-GB" sz="2400" dirty="0">
                <a:latin typeface="Nunito" pitchFamily="2" charset="0"/>
              </a:rPr>
              <a:t>Diagnostic exercises reveals LOTS of contributory factors;</a:t>
            </a:r>
          </a:p>
          <a:p>
            <a:pPr marL="457200" indent="-457200">
              <a:lnSpc>
                <a:spcPts val="4060"/>
              </a:lnSpc>
              <a:spcAft>
                <a:spcPts val="300"/>
              </a:spcAft>
              <a:buFont typeface="Wingdings" panose="05000000000000000000" pitchFamily="2" charset="2"/>
              <a:buChar char="§"/>
            </a:pPr>
            <a:r>
              <a:rPr lang="en-GB" sz="2400" b="1" dirty="0">
                <a:latin typeface="Nunito" pitchFamily="2" charset="0"/>
              </a:rPr>
              <a:t>Time</a:t>
            </a:r>
            <a:r>
              <a:rPr lang="en-GB" sz="2400" dirty="0">
                <a:latin typeface="Nunito" pitchFamily="2" charset="0"/>
              </a:rPr>
              <a:t>: staff are concerned about the time allocated to offer support sessions </a:t>
            </a:r>
          </a:p>
          <a:p>
            <a:pPr marL="457200" indent="-457200">
              <a:lnSpc>
                <a:spcPts val="4060"/>
              </a:lnSpc>
              <a:spcAft>
                <a:spcPts val="300"/>
              </a:spcAft>
              <a:buFont typeface="Wingdings" panose="05000000000000000000" pitchFamily="2" charset="2"/>
              <a:buChar char="§"/>
            </a:pPr>
            <a:r>
              <a:rPr lang="en-GB" sz="2400" b="1" dirty="0">
                <a:latin typeface="Nunito" pitchFamily="2" charset="0"/>
              </a:rPr>
              <a:t>Confidence</a:t>
            </a:r>
            <a:r>
              <a:rPr lang="en-GB" sz="2400" dirty="0">
                <a:latin typeface="Nunito" pitchFamily="2" charset="0"/>
              </a:rPr>
              <a:t>: not all staff feel confident to offer support to carers</a:t>
            </a:r>
          </a:p>
          <a:p>
            <a:pPr marL="457200" indent="-457200">
              <a:lnSpc>
                <a:spcPts val="4060"/>
              </a:lnSpc>
              <a:spcAft>
                <a:spcPts val="300"/>
              </a:spcAft>
              <a:buFont typeface="Wingdings" panose="05000000000000000000" pitchFamily="2" charset="2"/>
              <a:buChar char="§"/>
            </a:pPr>
            <a:r>
              <a:rPr lang="en-GB" sz="2400" b="1" dirty="0">
                <a:latin typeface="Nunito" pitchFamily="2" charset="0"/>
              </a:rPr>
              <a:t>Information</a:t>
            </a:r>
            <a:r>
              <a:rPr lang="en-GB" sz="2400" dirty="0">
                <a:latin typeface="Nunito" pitchFamily="2" charset="0"/>
              </a:rPr>
              <a:t>: not all carers know support is available</a:t>
            </a:r>
          </a:p>
          <a:p>
            <a:pPr marL="457200" indent="-457200">
              <a:lnSpc>
                <a:spcPts val="4060"/>
              </a:lnSpc>
              <a:spcAft>
                <a:spcPts val="300"/>
              </a:spcAft>
              <a:buFont typeface="Wingdings" panose="05000000000000000000" pitchFamily="2" charset="2"/>
              <a:buChar char="§"/>
            </a:pPr>
            <a:r>
              <a:rPr lang="en-GB" sz="2400" b="1" dirty="0">
                <a:latin typeface="Nunito" pitchFamily="2" charset="0"/>
              </a:rPr>
              <a:t>Access</a:t>
            </a:r>
            <a:r>
              <a:rPr lang="en-GB" sz="2400" dirty="0">
                <a:latin typeface="Nunito" pitchFamily="2" charset="0"/>
              </a:rPr>
              <a:t>: not all carers are able to attend support sessions</a:t>
            </a:r>
          </a:p>
          <a:p>
            <a:pPr marL="0" indent="0" algn="ctr">
              <a:lnSpc>
                <a:spcPts val="4060"/>
              </a:lnSpc>
              <a:spcAft>
                <a:spcPts val="300"/>
              </a:spcAft>
              <a:buNone/>
            </a:pPr>
            <a:r>
              <a:rPr lang="en-GB" dirty="0">
                <a:solidFill>
                  <a:srgbClr val="FF0000"/>
                </a:solidFill>
                <a:latin typeface="Nunito" pitchFamily="2" charset="0"/>
              </a:rPr>
              <a:t>In your service, which would be amenable to improvement?</a:t>
            </a:r>
          </a:p>
          <a:p>
            <a:pPr marL="457200" indent="-457200" algn="ctr">
              <a:lnSpc>
                <a:spcPts val="4060"/>
              </a:lnSpc>
              <a:spcAft>
                <a:spcPts val="300"/>
              </a:spcAft>
              <a:buFont typeface="Wingdings" panose="05000000000000000000" pitchFamily="2" charset="2"/>
              <a:buChar char="Ø"/>
            </a:pPr>
            <a:endParaRPr lang="en-GB" sz="2000" dirty="0"/>
          </a:p>
          <a:p>
            <a:pPr marL="457200" indent="-457200">
              <a:lnSpc>
                <a:spcPts val="4060"/>
              </a:lnSpc>
              <a:spcAft>
                <a:spcPts val="300"/>
              </a:spcAft>
              <a:buFont typeface="Wingdings" panose="05000000000000000000" pitchFamily="2" charset="2"/>
              <a:buChar char="Ø"/>
            </a:pPr>
            <a:endParaRPr lang="en-GB" sz="2000" dirty="0"/>
          </a:p>
        </p:txBody>
      </p:sp>
    </p:spTree>
    <p:extLst>
      <p:ext uri="{BB962C8B-B14F-4D97-AF65-F5344CB8AC3E}">
        <p14:creationId xmlns:p14="http://schemas.microsoft.com/office/powerpoint/2010/main" val="858613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BABB27-0120-5D3A-E10D-5DD693B30ED6}"/>
              </a:ext>
            </a:extLst>
          </p:cNvPr>
          <p:cNvSpPr>
            <a:spLocks noGrp="1"/>
          </p:cNvSpPr>
          <p:nvPr>
            <p:ph type="title" idx="4294967295"/>
          </p:nvPr>
        </p:nvSpPr>
        <p:spPr>
          <a:xfrm>
            <a:off x="376940" y="0"/>
            <a:ext cx="10566400" cy="1339850"/>
          </a:xfrm>
        </p:spPr>
        <p:txBody>
          <a:bodyPr>
            <a:noAutofit/>
          </a:bodyPr>
          <a:lstStyle/>
          <a:p>
            <a:r>
              <a:rPr lang="en-US" sz="4267" dirty="0">
                <a:solidFill>
                  <a:schemeClr val="accent3"/>
                </a:solidFill>
                <a:latin typeface="Nunito" pitchFamily="2" charset="0"/>
                <a:cs typeface="Century Gothic"/>
              </a:rPr>
              <a:t>Q. 1 What are you trying to accomplish?</a:t>
            </a:r>
            <a:endParaRPr lang="en-GB" sz="4267" dirty="0">
              <a:solidFill>
                <a:schemeClr val="accent3"/>
              </a:solidFill>
              <a:latin typeface="Nunito" pitchFamily="2" charset="0"/>
            </a:endParaRPr>
          </a:p>
        </p:txBody>
      </p:sp>
      <p:sp>
        <p:nvSpPr>
          <p:cNvPr id="7" name="Content Placeholder 2">
            <a:extLst>
              <a:ext uri="{FF2B5EF4-FFF2-40B4-BE49-F238E27FC236}">
                <a16:creationId xmlns:a16="http://schemas.microsoft.com/office/drawing/2014/main" id="{9D44CB93-B1AB-9941-86CA-E955AB20A51F}"/>
              </a:ext>
            </a:extLst>
          </p:cNvPr>
          <p:cNvSpPr txBox="1">
            <a:spLocks/>
          </p:cNvSpPr>
          <p:nvPr/>
        </p:nvSpPr>
        <p:spPr>
          <a:xfrm>
            <a:off x="1960418" y="1084434"/>
            <a:ext cx="8229600" cy="549054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r>
              <a:rPr kumimoji="0" lang="en-US" sz="2667" b="1" i="0" u="none" strike="noStrike" kern="0" cap="none" spc="0" normalizeH="0" baseline="0" noProof="0" dirty="0">
                <a:ln>
                  <a:noFill/>
                </a:ln>
                <a:solidFill>
                  <a:srgbClr val="0070C0"/>
                </a:solidFill>
                <a:effectLst/>
                <a:uLnTx/>
                <a:uFillTx/>
                <a:latin typeface="Nunito" pitchFamily="2" charset="0"/>
                <a:cs typeface="Franklin Gothic Book"/>
                <a:sym typeface="DM Sans"/>
              </a:rPr>
              <a:t>What is your problem?</a:t>
            </a: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r>
              <a:rPr kumimoji="0" lang="en-US" sz="2667" b="1" i="0" u="none" strike="noStrike" kern="0" cap="none" spc="0" normalizeH="0" baseline="0" noProof="0" dirty="0">
                <a:ln>
                  <a:noFill/>
                </a:ln>
                <a:solidFill>
                  <a:srgbClr val="0070C0"/>
                </a:solidFill>
                <a:effectLst/>
                <a:uLnTx/>
                <a:uFillTx/>
                <a:latin typeface="Nunito" pitchFamily="2" charset="0"/>
                <a:cs typeface="Franklin Gothic Book"/>
                <a:sym typeface="DM Sans"/>
              </a:rPr>
              <a:t>Diagnosis/analysis</a:t>
            </a: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2667" b="0" i="0" u="none" strike="noStrike" kern="0" cap="none" spc="0" normalizeH="0" baseline="0" noProof="0" dirty="0">
              <a:ln>
                <a:noFill/>
              </a:ln>
              <a:solidFill>
                <a:prstClr val="black"/>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2667" b="0" i="0" u="none" strike="noStrike" kern="0" cap="none" spc="0" normalizeH="0" baseline="0" noProof="0" dirty="0">
              <a:ln>
                <a:noFill/>
              </a:ln>
              <a:solidFill>
                <a:prstClr val="black"/>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2667" b="0" i="0" u="none" strike="noStrike" kern="0" cap="none" spc="0" normalizeH="0" baseline="0" noProof="0" dirty="0">
              <a:ln>
                <a:noFill/>
              </a:ln>
              <a:solidFill>
                <a:prstClr val="black"/>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2667" b="0" i="0" u="none" strike="noStrike" kern="0" cap="none" spc="0" normalizeH="0" baseline="0" noProof="0" dirty="0">
              <a:ln>
                <a:noFill/>
              </a:ln>
              <a:solidFill>
                <a:prstClr val="black"/>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2667" b="0" i="0" u="none" strike="noStrike" kern="0" cap="none" spc="0" normalizeH="0" baseline="0" noProof="0" dirty="0">
              <a:ln>
                <a:noFill/>
              </a:ln>
              <a:solidFill>
                <a:prstClr val="black"/>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2667" b="0" i="0" u="none" strike="noStrike" kern="0" cap="none" spc="0" normalizeH="0" baseline="0" noProof="0" dirty="0">
              <a:ln>
                <a:noFill/>
              </a:ln>
              <a:solidFill>
                <a:prstClr val="black"/>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2667" b="0" i="0" u="none" strike="noStrike" kern="0" cap="none" spc="0" normalizeH="0" baseline="0" noProof="0" dirty="0">
              <a:ln>
                <a:noFill/>
              </a:ln>
              <a:solidFill>
                <a:prstClr val="black"/>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2667" b="0" i="0" u="none" strike="noStrike" kern="0" cap="none" spc="0" normalizeH="0" baseline="0" noProof="0" dirty="0">
              <a:ln>
                <a:noFill/>
              </a:ln>
              <a:solidFill>
                <a:prstClr val="black"/>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1067" b="0" i="0" u="none" strike="noStrike" kern="0" cap="none" spc="0" normalizeH="0" baseline="0" noProof="0" dirty="0">
              <a:ln>
                <a:noFill/>
              </a:ln>
              <a:solidFill>
                <a:prstClr val="black"/>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endParaRPr kumimoji="0" lang="en-US" sz="2667" b="1" i="0" u="none" strike="noStrike" kern="0" cap="none" spc="0" normalizeH="0" baseline="0" noProof="0" dirty="0">
              <a:ln>
                <a:noFill/>
              </a:ln>
              <a:solidFill>
                <a:srgbClr val="ACCBF9">
                  <a:lumMod val="50000"/>
                </a:srgbClr>
              </a:solidFill>
              <a:effectLst/>
              <a:uLnTx/>
              <a:uFillTx/>
              <a:latin typeface="Nunito" pitchFamily="2" charset="0"/>
              <a:cs typeface="Franklin Gothic Book"/>
              <a:sym typeface="DM Sans"/>
            </a:endParaRPr>
          </a:p>
          <a:p>
            <a:pPr marL="0" marR="0" lvl="0" indent="0" algn="ctr" defTabSz="1219170" rtl="0" eaLnBrk="1" fontAlgn="auto" latinLnBrk="0" hangingPunct="1">
              <a:lnSpc>
                <a:spcPct val="100000"/>
              </a:lnSpc>
              <a:spcBef>
                <a:spcPts val="0"/>
              </a:spcBef>
              <a:spcAft>
                <a:spcPts val="0"/>
              </a:spcAft>
              <a:buClr>
                <a:prstClr val="black"/>
              </a:buClr>
              <a:buSzPts val="1400"/>
              <a:buFont typeface="DM Sans"/>
              <a:buNone/>
              <a:tabLst/>
              <a:defRPr/>
            </a:pPr>
            <a:r>
              <a:rPr kumimoji="0" lang="en-US" sz="2667" b="1" i="0" u="none" strike="noStrike" kern="0" cap="none" spc="0" normalizeH="0" baseline="0" noProof="0" dirty="0">
                <a:ln>
                  <a:noFill/>
                </a:ln>
                <a:solidFill>
                  <a:srgbClr val="FF0000"/>
                </a:solidFill>
                <a:effectLst/>
                <a:uLnTx/>
                <a:uFillTx/>
                <a:latin typeface="Nunito" pitchFamily="2" charset="0"/>
                <a:cs typeface="Franklin Gothic Book"/>
                <a:sym typeface="DM Sans"/>
              </a:rPr>
              <a:t>What are you going to do about it?</a:t>
            </a:r>
          </a:p>
        </p:txBody>
      </p:sp>
      <p:sp>
        <p:nvSpPr>
          <p:cNvPr id="8" name="Down Arrow 5">
            <a:extLst>
              <a:ext uri="{FF2B5EF4-FFF2-40B4-BE49-F238E27FC236}">
                <a16:creationId xmlns:a16="http://schemas.microsoft.com/office/drawing/2014/main" id="{65F007CE-2407-FBD0-522A-05D6EB7E4D40}"/>
              </a:ext>
            </a:extLst>
          </p:cNvPr>
          <p:cNvSpPr/>
          <p:nvPr/>
        </p:nvSpPr>
        <p:spPr>
          <a:xfrm>
            <a:off x="4002425" y="2563405"/>
            <a:ext cx="4187151" cy="2920985"/>
          </a:xfrm>
          <a:prstGeom prst="downArrow">
            <a:avLst/>
          </a:prstGeom>
          <a:solidFill>
            <a:schemeClr val="tx2">
              <a:lumMod val="75000"/>
            </a:schemeClr>
          </a:solidFill>
          <a:effectLst>
            <a:glow rad="139700">
              <a:schemeClr val="accent3">
                <a:satMod val="175000"/>
                <a:alpha val="40000"/>
              </a:schemeClr>
            </a:glow>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000" b="1" i="0" u="none" strike="noStrike" kern="0" cap="none" spc="0" normalizeH="0" baseline="0" noProof="0" dirty="0">
              <a:ln>
                <a:noFill/>
              </a:ln>
              <a:solidFill>
                <a:prstClr val="white"/>
              </a:solidFill>
              <a:effectLst/>
              <a:uLnTx/>
              <a:uFillTx/>
              <a:latin typeface="Nunito" pitchFamily="2" charset="0"/>
              <a:ea typeface="+mn-ea"/>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a:ln>
                  <a:noFill/>
                </a:ln>
                <a:solidFill>
                  <a:prstClr val="white"/>
                </a:solidFill>
                <a:effectLst/>
                <a:uLnTx/>
                <a:uFillTx/>
                <a:latin typeface="Nunito" pitchFamily="2" charset="0"/>
                <a:ea typeface="+mn-ea"/>
                <a:cs typeface="+mn-cs"/>
                <a:sym typeface="Arial"/>
              </a:rPr>
              <a:t>So now you REALLY understand your problem and what’s causing it….</a:t>
            </a:r>
          </a:p>
        </p:txBody>
      </p:sp>
      <p:sp>
        <p:nvSpPr>
          <p:cNvPr id="2" name="Curved Right Arrow 1"/>
          <p:cNvSpPr/>
          <p:nvPr/>
        </p:nvSpPr>
        <p:spPr>
          <a:xfrm>
            <a:off x="2510725" y="2402237"/>
            <a:ext cx="1255363" cy="3082153"/>
          </a:xfrm>
          <a:prstGeom prst="curvedRightArrow">
            <a:avLst/>
          </a:prstGeom>
          <a:solidFill>
            <a:srgbClr val="0B56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Montserrat"/>
              <a:ea typeface="+mn-ea"/>
              <a:cs typeface="+mn-cs"/>
            </a:endParaRPr>
          </a:p>
        </p:txBody>
      </p:sp>
      <p:sp>
        <p:nvSpPr>
          <p:cNvPr id="10" name="Curved Right Arrow 9"/>
          <p:cNvSpPr/>
          <p:nvPr/>
        </p:nvSpPr>
        <p:spPr>
          <a:xfrm rot="10800000">
            <a:off x="8598976" y="2337665"/>
            <a:ext cx="1255363" cy="3082153"/>
          </a:xfrm>
          <a:prstGeom prst="curvedRightArrow">
            <a:avLst/>
          </a:prstGeom>
          <a:solidFill>
            <a:srgbClr val="0B56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Montserrat"/>
              <a:ea typeface="+mn-ea"/>
              <a:cs typeface="+mn-cs"/>
            </a:endParaRPr>
          </a:p>
        </p:txBody>
      </p:sp>
    </p:spTree>
    <p:extLst>
      <p:ext uri="{BB962C8B-B14F-4D97-AF65-F5344CB8AC3E}">
        <p14:creationId xmlns:p14="http://schemas.microsoft.com/office/powerpoint/2010/main" val="23159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xEl>
                                              <p:pRg st="12" end="12"/>
                                            </p:txEl>
                                          </p:spTgt>
                                        </p:tgtEl>
                                        <p:attrNameLst>
                                          <p:attrName>style.visibility</p:attrName>
                                        </p:attrNameLst>
                                      </p:cBhvr>
                                      <p:to>
                                        <p:strVal val="visible"/>
                                      </p:to>
                                    </p:set>
                                    <p:anim calcmode="lin" valueType="num">
                                      <p:cBhvr>
                                        <p:cTn id="11" dur="1000" fill="hold"/>
                                        <p:tgtEl>
                                          <p:spTgt spid="7">
                                            <p:txEl>
                                              <p:pRg st="12" end="12"/>
                                            </p:txEl>
                                          </p:spTgt>
                                        </p:tgtEl>
                                        <p:attrNameLst>
                                          <p:attrName>ppt_w</p:attrName>
                                        </p:attrNameLst>
                                      </p:cBhvr>
                                      <p:tavLst>
                                        <p:tav tm="0">
                                          <p:val>
                                            <p:fltVal val="0"/>
                                          </p:val>
                                        </p:tav>
                                        <p:tav tm="100000">
                                          <p:val>
                                            <p:strVal val="#ppt_w"/>
                                          </p:val>
                                        </p:tav>
                                      </p:tavLst>
                                    </p:anim>
                                    <p:anim calcmode="lin" valueType="num">
                                      <p:cBhvr>
                                        <p:cTn id="12" dur="1000" fill="hold"/>
                                        <p:tgtEl>
                                          <p:spTgt spid="7">
                                            <p:txEl>
                                              <p:pRg st="12" end="12"/>
                                            </p:txEl>
                                          </p:spTgt>
                                        </p:tgtEl>
                                        <p:attrNameLst>
                                          <p:attrName>ppt_h</p:attrName>
                                        </p:attrNameLst>
                                      </p:cBhvr>
                                      <p:tavLst>
                                        <p:tav tm="0">
                                          <p:val>
                                            <p:fltVal val="0"/>
                                          </p:val>
                                        </p:tav>
                                        <p:tav tm="100000">
                                          <p:val>
                                            <p:strVal val="#ppt_h"/>
                                          </p:val>
                                        </p:tav>
                                      </p:tavLst>
                                    </p:anim>
                                    <p:anim calcmode="lin" valueType="num">
                                      <p:cBhvr>
                                        <p:cTn id="13" dur="1000" fill="hold"/>
                                        <p:tgtEl>
                                          <p:spTgt spid="7">
                                            <p:txEl>
                                              <p:pRg st="12" end="12"/>
                                            </p:txEl>
                                          </p:spTgt>
                                        </p:tgtEl>
                                        <p:attrNameLst>
                                          <p:attrName>style.rotation</p:attrName>
                                        </p:attrNameLst>
                                      </p:cBhvr>
                                      <p:tavLst>
                                        <p:tav tm="0">
                                          <p:val>
                                            <p:fltVal val="90"/>
                                          </p:val>
                                        </p:tav>
                                        <p:tav tm="100000">
                                          <p:val>
                                            <p:fltVal val="0"/>
                                          </p:val>
                                        </p:tav>
                                      </p:tavLst>
                                    </p:anim>
                                    <p:animEffect transition="in" filter="fade">
                                      <p:cBhvr>
                                        <p:cTn id="14" dur="1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4464" y="193531"/>
            <a:ext cx="10272713" cy="763587"/>
          </a:xfrm>
        </p:spPr>
        <p:txBody>
          <a:bodyPr>
            <a:noAutofit/>
          </a:bodyPr>
          <a:lstStyle/>
          <a:p>
            <a:r>
              <a:rPr lang="en-US" sz="3733" dirty="0">
                <a:solidFill>
                  <a:srgbClr val="00567F"/>
                </a:solidFill>
                <a:cs typeface="Century Gothic"/>
              </a:rPr>
              <a:t>Q1: How to write a statement of aim</a:t>
            </a:r>
            <a:endParaRPr lang="en-GB" sz="3733" dirty="0">
              <a:solidFill>
                <a:srgbClr val="00567F"/>
              </a:solidFill>
            </a:endParaRPr>
          </a:p>
        </p:txBody>
      </p:sp>
      <p:sp>
        <p:nvSpPr>
          <p:cNvPr id="5" name="Content Placeholder 2">
            <a:extLst>
              <a:ext uri="{FF2B5EF4-FFF2-40B4-BE49-F238E27FC236}">
                <a16:creationId xmlns:a16="http://schemas.microsoft.com/office/drawing/2014/main" id="{9379C0E9-5499-4728-8453-7AD4E80E06BE}"/>
              </a:ext>
            </a:extLst>
          </p:cNvPr>
          <p:cNvSpPr>
            <a:spLocks noGrp="1"/>
          </p:cNvSpPr>
          <p:nvPr>
            <p:ph type="subTitle" idx="4294967295"/>
          </p:nvPr>
        </p:nvSpPr>
        <p:spPr>
          <a:xfrm>
            <a:off x="166254" y="1476375"/>
            <a:ext cx="11859491" cy="4645025"/>
          </a:xfrm>
        </p:spPr>
        <p:txBody>
          <a:bodyPr>
            <a:noAutofit/>
          </a:bodyPr>
          <a:lstStyle/>
          <a:p>
            <a:pPr marL="186262" indent="0">
              <a:spcAft>
                <a:spcPts val="300"/>
              </a:spcAft>
              <a:buNone/>
            </a:pPr>
            <a:r>
              <a:rPr lang="en-GB" sz="2200" b="1" dirty="0">
                <a:latin typeface="Nunito" pitchFamily="2" charset="0"/>
              </a:rPr>
              <a:t>An effective aim addresses an issue that is important to those involved. It is specific, measurable, and answers these questions:</a:t>
            </a:r>
          </a:p>
          <a:p>
            <a:pPr>
              <a:lnSpc>
                <a:spcPct val="150000"/>
              </a:lnSpc>
              <a:spcAft>
                <a:spcPts val="300"/>
              </a:spcAft>
              <a:buFont typeface="Arial" panose="020B0604020202020204" pitchFamily="34" charset="0"/>
              <a:buChar char="•"/>
            </a:pPr>
            <a:r>
              <a:rPr lang="en-GB" sz="2200" b="1" dirty="0">
                <a:solidFill>
                  <a:srgbClr val="FF0000"/>
                </a:solidFill>
                <a:latin typeface="Nunito" pitchFamily="2" charset="0"/>
              </a:rPr>
              <a:t>What? </a:t>
            </a:r>
            <a:r>
              <a:rPr lang="en-GB" sz="2200" dirty="0">
                <a:latin typeface="Nunito" pitchFamily="2" charset="0"/>
              </a:rPr>
              <a:t>State the focus of your improvement effort, which should relate to the problem you’re trying to solve, or patient /staff need.</a:t>
            </a:r>
          </a:p>
          <a:p>
            <a:pPr>
              <a:lnSpc>
                <a:spcPct val="150000"/>
              </a:lnSpc>
              <a:spcAft>
                <a:spcPts val="300"/>
              </a:spcAft>
              <a:buFont typeface="Arial" panose="020B0604020202020204" pitchFamily="34" charset="0"/>
              <a:buChar char="•"/>
            </a:pPr>
            <a:r>
              <a:rPr lang="en-GB" sz="2200" b="1" dirty="0">
                <a:solidFill>
                  <a:srgbClr val="00B050"/>
                </a:solidFill>
                <a:latin typeface="Nunito" pitchFamily="2" charset="0"/>
              </a:rPr>
              <a:t>How good? </a:t>
            </a:r>
            <a:r>
              <a:rPr lang="en-GB" sz="2200" dirty="0">
                <a:latin typeface="Nunito" pitchFamily="2" charset="0"/>
              </a:rPr>
              <a:t>Agree a  numerical goal for the outcome (should be ambitious but achievable).</a:t>
            </a:r>
          </a:p>
          <a:p>
            <a:pPr>
              <a:lnSpc>
                <a:spcPct val="150000"/>
              </a:lnSpc>
              <a:spcAft>
                <a:spcPts val="300"/>
              </a:spcAft>
              <a:buFont typeface="Arial" panose="020B0604020202020204" pitchFamily="34" charset="0"/>
              <a:buChar char="•"/>
            </a:pPr>
            <a:r>
              <a:rPr lang="en-GB" sz="2200" b="1" dirty="0">
                <a:solidFill>
                  <a:srgbClr val="0066FF"/>
                </a:solidFill>
                <a:latin typeface="Nunito" pitchFamily="2" charset="0"/>
              </a:rPr>
              <a:t>By when? </a:t>
            </a:r>
            <a:r>
              <a:rPr lang="en-GB" sz="2200" dirty="0">
                <a:latin typeface="Nunito" pitchFamily="2" charset="0"/>
              </a:rPr>
              <a:t>Specify the timeline for when you want to reach that goal.</a:t>
            </a:r>
          </a:p>
          <a:p>
            <a:pPr>
              <a:lnSpc>
                <a:spcPct val="150000"/>
              </a:lnSpc>
              <a:spcAft>
                <a:spcPts val="300"/>
              </a:spcAft>
              <a:buFont typeface="Arial" panose="020B0604020202020204" pitchFamily="34" charset="0"/>
              <a:buChar char="•"/>
            </a:pPr>
            <a:r>
              <a:rPr lang="en-GB" sz="2200" b="1" dirty="0">
                <a:solidFill>
                  <a:srgbClr val="7030A0"/>
                </a:solidFill>
                <a:latin typeface="Nunito" pitchFamily="2" charset="0"/>
              </a:rPr>
              <a:t>For whom? </a:t>
            </a:r>
            <a:r>
              <a:rPr lang="en-GB" sz="2200" dirty="0">
                <a:latin typeface="Nunito" pitchFamily="2" charset="0"/>
              </a:rPr>
              <a:t>Who will benefit from the improvement?</a:t>
            </a:r>
            <a:endParaRPr lang="en-GB" sz="2200" b="1" dirty="0">
              <a:latin typeface="Nunito" pitchFamily="2" charset="0"/>
            </a:endParaRPr>
          </a:p>
          <a:p>
            <a:pPr>
              <a:lnSpc>
                <a:spcPct val="150000"/>
              </a:lnSpc>
              <a:spcAft>
                <a:spcPts val="300"/>
              </a:spcAft>
              <a:buFont typeface="Arial" panose="020B0604020202020204" pitchFamily="34" charset="0"/>
              <a:buChar char="•"/>
            </a:pPr>
            <a:r>
              <a:rPr lang="en-GB" sz="2200" b="1" dirty="0">
                <a:solidFill>
                  <a:srgbClr val="FF9900"/>
                </a:solidFill>
                <a:latin typeface="Nunito" pitchFamily="2" charset="0"/>
              </a:rPr>
              <a:t>Where? </a:t>
            </a:r>
            <a:r>
              <a:rPr lang="en-GB" sz="2200" dirty="0">
                <a:latin typeface="Nunito" pitchFamily="2" charset="0"/>
              </a:rPr>
              <a:t>Define the process or system you want to improve. What is the scope? What are the boundaries? (</a:t>
            </a:r>
            <a:r>
              <a:rPr lang="en-GB" sz="2200" b="1" dirty="0">
                <a:latin typeface="Nunito" pitchFamily="2" charset="0"/>
              </a:rPr>
              <a:t>it's important to be realistic as well as ambitious</a:t>
            </a:r>
            <a:r>
              <a:rPr lang="en-GB" sz="2200" dirty="0">
                <a:latin typeface="Nunito" pitchFamily="2" charset="0"/>
              </a:rPr>
              <a:t>)</a:t>
            </a:r>
          </a:p>
        </p:txBody>
      </p:sp>
    </p:spTree>
    <p:extLst>
      <p:ext uri="{BB962C8B-B14F-4D97-AF65-F5344CB8AC3E}">
        <p14:creationId xmlns:p14="http://schemas.microsoft.com/office/powerpoint/2010/main" val="71785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191183" y="138490"/>
            <a:ext cx="10058400" cy="885977"/>
          </a:xfrm>
        </p:spPr>
        <p:txBody>
          <a:bodyPr>
            <a:normAutofit/>
          </a:bodyPr>
          <a:lstStyle/>
          <a:p>
            <a:r>
              <a:rPr lang="en-GB" sz="4000" b="1" dirty="0">
                <a:latin typeface="Montserrat" panose="00000500000000000000" pitchFamily="2" charset="0"/>
              </a:rPr>
              <a:t>1. QI team membership</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Anne Gore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Catherine Tierney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Hazel Carter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Jordan Balding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Lois McLoughlin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Lynn </a:t>
            </a:r>
            <a:r>
              <a:rPr kumimoji="0" lang="en-GB" sz="2000" b="0"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Spurrell</a:t>
            </a:r>
            <a:endPar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How are you involving people with lived experience in your QI work ?</a:t>
            </a:r>
            <a:endParaRPr kumimoji="0" lang="en-GB" sz="20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Anne is our Lived Experience addition to our team. She is currently working within EIT, but also has experience of caring for her child who experienced an episode of psychosis and received care from our early intervention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134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6255" y="257884"/>
            <a:ext cx="10293350" cy="973138"/>
          </a:xfrm>
        </p:spPr>
        <p:txBody>
          <a:bodyPr>
            <a:noAutofit/>
          </a:bodyPr>
          <a:lstStyle/>
          <a:p>
            <a:br>
              <a:rPr lang="en-US" sz="3733" dirty="0">
                <a:solidFill>
                  <a:srgbClr val="00567F"/>
                </a:solidFill>
                <a:cs typeface="Century Gothic"/>
              </a:rPr>
            </a:br>
            <a:r>
              <a:rPr lang="en-US" sz="3733" dirty="0">
                <a:solidFill>
                  <a:srgbClr val="00567F"/>
                </a:solidFill>
                <a:cs typeface="Century Gothic"/>
              </a:rPr>
              <a:t>Q1: How to write a statement of aim</a:t>
            </a:r>
            <a:endParaRPr lang="en-GB" sz="3733" dirty="0">
              <a:solidFill>
                <a:srgbClr val="00567F"/>
              </a:solidFill>
            </a:endParaRPr>
          </a:p>
        </p:txBody>
      </p:sp>
      <p:sp>
        <p:nvSpPr>
          <p:cNvPr id="5" name="Content Placeholder 2">
            <a:extLst>
              <a:ext uri="{FF2B5EF4-FFF2-40B4-BE49-F238E27FC236}">
                <a16:creationId xmlns:a16="http://schemas.microsoft.com/office/drawing/2014/main" id="{9379C0E9-5499-4728-8453-7AD4E80E06BE}"/>
              </a:ext>
            </a:extLst>
          </p:cNvPr>
          <p:cNvSpPr>
            <a:spLocks noGrp="1"/>
          </p:cNvSpPr>
          <p:nvPr>
            <p:ph idx="4294967295"/>
          </p:nvPr>
        </p:nvSpPr>
        <p:spPr>
          <a:xfrm>
            <a:off x="1007918" y="1944977"/>
            <a:ext cx="10455275" cy="5168900"/>
          </a:xfrm>
        </p:spPr>
        <p:txBody>
          <a:bodyPr>
            <a:noAutofit/>
          </a:bodyPr>
          <a:lstStyle/>
          <a:p>
            <a:pPr marL="539737" indent="-539737">
              <a:spcBef>
                <a:spcPts val="1000"/>
              </a:spcBef>
              <a:spcAft>
                <a:spcPts val="1200"/>
              </a:spcAft>
              <a:tabLst>
                <a:tab pos="539737" algn="l"/>
              </a:tabLst>
            </a:pPr>
            <a:r>
              <a:rPr lang="en-US" sz="2667" dirty="0">
                <a:latin typeface="Nunito" pitchFamily="2" charset="0"/>
                <a:cs typeface="Franklin Gothic Book"/>
              </a:rPr>
              <a:t>Make sure it </a:t>
            </a:r>
            <a:r>
              <a:rPr lang="en-GB" sz="2667" dirty="0">
                <a:latin typeface="Nunito" pitchFamily="2" charset="0"/>
                <a:ea typeface="Gadugi" panose="020B0502040204020203" pitchFamily="34" charset="0"/>
              </a:rPr>
              <a:t>is clear so that everyone who hears it will have the same understanding (an ‘operational definition’).</a:t>
            </a:r>
            <a:endParaRPr lang="en-GB" sz="2667" dirty="0">
              <a:latin typeface="Nunito" pitchFamily="2" charset="0"/>
            </a:endParaRPr>
          </a:p>
          <a:p>
            <a:pPr marL="539737" indent="-539737">
              <a:spcBef>
                <a:spcPts val="1000"/>
              </a:spcBef>
              <a:spcAft>
                <a:spcPts val="1200"/>
              </a:spcAft>
              <a:tabLst>
                <a:tab pos="539737" algn="l"/>
              </a:tabLst>
            </a:pPr>
            <a:r>
              <a:rPr lang="en-GB" sz="2667" dirty="0">
                <a:latin typeface="Nunito" pitchFamily="2" charset="0"/>
              </a:rPr>
              <a:t>Make sure everyone agrees it is important.</a:t>
            </a:r>
          </a:p>
          <a:p>
            <a:pPr marL="186262" indent="0">
              <a:spcBef>
                <a:spcPts val="1000"/>
              </a:spcBef>
              <a:spcAft>
                <a:spcPts val="1200"/>
              </a:spcAft>
              <a:buNone/>
              <a:tabLst>
                <a:tab pos="539737" algn="l"/>
              </a:tabLst>
            </a:pPr>
            <a:r>
              <a:rPr lang="en-GB" sz="2667" dirty="0">
                <a:latin typeface="Nunito" pitchFamily="2" charset="0"/>
              </a:rPr>
              <a:t>AND</a:t>
            </a:r>
          </a:p>
          <a:p>
            <a:pPr marL="539737" indent="-539737">
              <a:spcBef>
                <a:spcPts val="1000"/>
              </a:spcBef>
              <a:spcAft>
                <a:spcPts val="1200"/>
              </a:spcAft>
              <a:tabLst>
                <a:tab pos="539737" algn="l"/>
              </a:tabLst>
            </a:pPr>
            <a:r>
              <a:rPr lang="en-GB" sz="2667" b="1" dirty="0">
                <a:solidFill>
                  <a:schemeClr val="accent2">
                    <a:lumMod val="60000"/>
                    <a:lumOff val="40000"/>
                  </a:schemeClr>
                </a:solidFill>
                <a:latin typeface="Nunito" pitchFamily="2" charset="0"/>
              </a:rPr>
              <a:t>Remember: </a:t>
            </a:r>
            <a:r>
              <a:rPr lang="en-GB" sz="2667" dirty="0">
                <a:latin typeface="Nunito" pitchFamily="2" charset="0"/>
              </a:rPr>
              <a:t>a statement of aim is often most powerful when you write it from the perspective of the service user or staff.</a:t>
            </a:r>
          </a:p>
        </p:txBody>
      </p:sp>
    </p:spTree>
    <p:extLst>
      <p:ext uri="{BB962C8B-B14F-4D97-AF65-F5344CB8AC3E}">
        <p14:creationId xmlns:p14="http://schemas.microsoft.com/office/powerpoint/2010/main" val="757092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3291" y="84859"/>
            <a:ext cx="7415213" cy="1143000"/>
          </a:xfrm>
        </p:spPr>
        <p:txBody>
          <a:bodyPr>
            <a:noAutofit/>
          </a:bodyPr>
          <a:lstStyle/>
          <a:p>
            <a:r>
              <a:rPr lang="en-GB" sz="4267" dirty="0">
                <a:solidFill>
                  <a:srgbClr val="0070C0"/>
                </a:solidFill>
              </a:rPr>
              <a:t>Q1: key learning points</a:t>
            </a:r>
          </a:p>
        </p:txBody>
      </p:sp>
      <p:sp>
        <p:nvSpPr>
          <p:cNvPr id="5" name="Content Placeholder 2">
            <a:extLst>
              <a:ext uri="{FF2B5EF4-FFF2-40B4-BE49-F238E27FC236}">
                <a16:creationId xmlns:a16="http://schemas.microsoft.com/office/drawing/2014/main" id="{9379C0E9-5499-4728-8453-7AD4E80E06BE}"/>
              </a:ext>
            </a:extLst>
          </p:cNvPr>
          <p:cNvSpPr>
            <a:spLocks noGrp="1"/>
          </p:cNvSpPr>
          <p:nvPr>
            <p:ph idx="4294967295"/>
          </p:nvPr>
        </p:nvSpPr>
        <p:spPr>
          <a:xfrm>
            <a:off x="259773" y="1393970"/>
            <a:ext cx="10855325" cy="5189537"/>
          </a:xfrm>
        </p:spPr>
        <p:txBody>
          <a:bodyPr>
            <a:noAutofit/>
          </a:bodyPr>
          <a:lstStyle/>
          <a:p>
            <a:pPr marL="539737" indent="-539737">
              <a:spcAft>
                <a:spcPts val="1200"/>
              </a:spcAft>
              <a:tabLst>
                <a:tab pos="539737" algn="l"/>
              </a:tabLst>
            </a:pPr>
            <a:r>
              <a:rPr lang="en-GB" sz="2400" dirty="0">
                <a:latin typeface="Nunito" pitchFamily="2" charset="0"/>
                <a:cs typeface="Franklin Gothic Book"/>
              </a:rPr>
              <a:t>When a problem keeps happening, there are lots of different things you can do and people that you can ask to help you understand why. </a:t>
            </a:r>
          </a:p>
          <a:p>
            <a:pPr marL="539737" indent="-539737">
              <a:spcAft>
                <a:spcPts val="1200"/>
              </a:spcAft>
              <a:tabLst>
                <a:tab pos="539737" algn="l"/>
              </a:tabLst>
            </a:pPr>
            <a:r>
              <a:rPr lang="en-GB" sz="2400" dirty="0">
                <a:latin typeface="Nunito" pitchFamily="2" charset="0"/>
                <a:cs typeface="Franklin Gothic Book"/>
              </a:rPr>
              <a:t>This can take a long time so it’s important to choose carefully so you don’t waste time, effort and money.</a:t>
            </a:r>
            <a:endParaRPr lang="en-US" sz="2400" dirty="0">
              <a:latin typeface="Nunito" pitchFamily="2" charset="0"/>
              <a:cs typeface="Franklin Gothic Book"/>
            </a:endParaRPr>
          </a:p>
          <a:p>
            <a:pPr marL="539737" indent="-539737">
              <a:spcAft>
                <a:spcPts val="1200"/>
              </a:spcAft>
              <a:tabLst>
                <a:tab pos="539737" algn="l"/>
              </a:tabLst>
            </a:pPr>
            <a:r>
              <a:rPr lang="en-US" sz="2400" dirty="0">
                <a:latin typeface="Nunito" pitchFamily="2" charset="0"/>
                <a:cs typeface="Franklin Gothic Book"/>
              </a:rPr>
              <a:t>Your statement of aim needs to be clear so that  everyone understands the same thing.</a:t>
            </a:r>
          </a:p>
          <a:p>
            <a:pPr marL="539737" indent="-539737">
              <a:spcAft>
                <a:spcPts val="600"/>
              </a:spcAft>
              <a:tabLst>
                <a:tab pos="539737" algn="l"/>
              </a:tabLst>
            </a:pPr>
            <a:r>
              <a:rPr lang="en-US" sz="2400" dirty="0">
                <a:latin typeface="Nunito" pitchFamily="2" charset="0"/>
                <a:cs typeface="Franklin Gothic Book"/>
              </a:rPr>
              <a:t>You may need to take a slightly different perspective on how you write it to make sure that everyone agrees with it.</a:t>
            </a:r>
          </a:p>
          <a:p>
            <a:pPr marL="539737" indent="-539737">
              <a:spcAft>
                <a:spcPts val="600"/>
              </a:spcAft>
              <a:tabLst>
                <a:tab pos="539737" algn="l"/>
              </a:tabLst>
            </a:pPr>
            <a:r>
              <a:rPr lang="en-US" sz="2400" dirty="0">
                <a:latin typeface="Nunito" pitchFamily="2" charset="0"/>
                <a:cs typeface="Franklin Gothic Book"/>
              </a:rPr>
              <a:t>You may need to modify your aim if you reach your goal more quickly than you expected.</a:t>
            </a:r>
          </a:p>
          <a:p>
            <a:pPr>
              <a:lnSpc>
                <a:spcPts val="4060"/>
              </a:lnSpc>
              <a:spcAft>
                <a:spcPts val="300"/>
              </a:spcAft>
            </a:pPr>
            <a:endParaRPr lang="en-GB" dirty="0"/>
          </a:p>
        </p:txBody>
      </p:sp>
    </p:spTree>
    <p:extLst>
      <p:ext uri="{BB962C8B-B14F-4D97-AF65-F5344CB8AC3E}">
        <p14:creationId xmlns:p14="http://schemas.microsoft.com/office/powerpoint/2010/main" val="1580200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C5BD6-C898-6815-D7D0-F4ED93A05BF7}"/>
              </a:ext>
            </a:extLst>
          </p:cNvPr>
          <p:cNvSpPr txBox="1"/>
          <p:nvPr/>
        </p:nvSpPr>
        <p:spPr>
          <a:xfrm>
            <a:off x="400522" y="581891"/>
            <a:ext cx="8486539"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Nunito" pitchFamily="2" charset="0"/>
                <a:ea typeface="+mn-ea"/>
                <a:cs typeface="+mn-cs"/>
              </a:rPr>
              <a:t>Thank you for joining us for the first shared learning session of round two of the NCAP QI programme May 2024-May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70C0"/>
              </a:solidFill>
              <a:effectLst/>
              <a:uLnTx/>
              <a:uFillTx/>
              <a:latin typeface="Nunito"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Nunito" pitchFamily="2" charset="0"/>
                <a:ea typeface="+mn-ea"/>
                <a:cs typeface="+mn-cs"/>
              </a:rPr>
              <a:t>For webinar recordings and more information about this year's programme please scan the QR code which will bring you to the NCAP QI webpage. </a:t>
            </a:r>
          </a:p>
        </p:txBody>
      </p:sp>
      <p:pic>
        <p:nvPicPr>
          <p:cNvPr id="4" name="Picture 3" descr="A qr code with a few black squares&#10;&#10;Description automatically generated">
            <a:extLst>
              <a:ext uri="{FF2B5EF4-FFF2-40B4-BE49-F238E27FC236}">
                <a16:creationId xmlns:a16="http://schemas.microsoft.com/office/drawing/2014/main" id="{4DBB0F5D-3031-92EC-9539-7A95B2B3055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85302" y="3302419"/>
            <a:ext cx="2912603" cy="2912603"/>
          </a:xfrm>
          <a:prstGeom prst="rect">
            <a:avLst/>
          </a:prstGeom>
        </p:spPr>
      </p:pic>
    </p:spTree>
    <p:extLst>
      <p:ext uri="{BB962C8B-B14F-4D97-AF65-F5344CB8AC3E}">
        <p14:creationId xmlns:p14="http://schemas.microsoft.com/office/powerpoint/2010/main" val="2970277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314326" y="1589147"/>
            <a:ext cx="11877674" cy="1147409"/>
          </a:xfrm>
        </p:spPr>
        <p:txBody>
          <a:bodyPr>
            <a:noAutofit/>
          </a:bodyPr>
          <a:lstStyle/>
          <a:p>
            <a:r>
              <a:rPr lang="en-GB" sz="4000" b="1" dirty="0">
                <a:solidFill>
                  <a:prstClr val="black">
                    <a:lumMod val="75000"/>
                    <a:lumOff val="25000"/>
                  </a:prstClr>
                </a:solidFill>
                <a:latin typeface="Montserrat" panose="00000500000000000000" pitchFamily="2" charset="0"/>
              </a:rPr>
              <a:t>2</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What’s your problem/area for improvement? </a:t>
            </a:r>
            <a:b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br>
            <a:b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br>
            <a:endParaRPr lang="en-GB" sz="4000" b="1" dirty="0">
              <a:latin typeface="Montserrat" panose="00000500000000000000" pitchFamily="2" charset="0"/>
            </a:endParaRPr>
          </a:p>
        </p:txBody>
      </p:sp>
      <p:sp>
        <p:nvSpPr>
          <p:cNvPr id="3" name="TextBox 2">
            <a:extLst>
              <a:ext uri="{FF2B5EF4-FFF2-40B4-BE49-F238E27FC236}">
                <a16:creationId xmlns:a16="http://schemas.microsoft.com/office/drawing/2014/main" id="{74032E52-2155-4307-9D8C-BC1EDA03758B}"/>
              </a:ext>
            </a:extLst>
          </p:cNvPr>
          <p:cNvSpPr txBox="1"/>
          <p:nvPr/>
        </p:nvSpPr>
        <p:spPr>
          <a:xfrm>
            <a:off x="314326" y="2162851"/>
            <a:ext cx="1107353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Our area for improvement is improving the carer support that we offer as a team. This includes looking into what might be preventing carers from attending the groups we have attempted to set up in the past, and gathering data to try and improve the uptake of attendance to a carer support programme being offered by our team. </a:t>
            </a:r>
          </a:p>
        </p:txBody>
      </p:sp>
    </p:spTree>
    <p:extLst>
      <p:ext uri="{BB962C8B-B14F-4D97-AF65-F5344CB8AC3E}">
        <p14:creationId xmlns:p14="http://schemas.microsoft.com/office/powerpoint/2010/main" val="366403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idx="4294967295"/>
          </p:nvPr>
        </p:nvSpPr>
        <p:spPr>
          <a:xfrm>
            <a:off x="484413" y="367393"/>
            <a:ext cx="10746922" cy="1737632"/>
          </a:xfrm>
        </p:spPr>
        <p:txBody>
          <a:bodyPr>
            <a:normAutofit/>
          </a:bodyPr>
          <a:lstStyle/>
          <a:p>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diagnostic tools/exercises did you use to better understand your problem? </a:t>
            </a:r>
            <a:endParaRPr lang="en-GB" b="1" dirty="0">
              <a:latin typeface="Montserrat" panose="00000500000000000000" pitchFamily="2" charset="0"/>
            </a:endParaRPr>
          </a:p>
        </p:txBody>
      </p:sp>
      <p:pic>
        <p:nvPicPr>
          <p:cNvPr id="5" name="Picture 4">
            <a:extLst>
              <a:ext uri="{FF2B5EF4-FFF2-40B4-BE49-F238E27FC236}">
                <a16:creationId xmlns:a16="http://schemas.microsoft.com/office/drawing/2014/main" id="{87C98498-61A5-DB85-0CA8-E70F82AF848C}"/>
              </a:ext>
            </a:extLst>
          </p:cNvPr>
          <p:cNvPicPr>
            <a:picLocks noChangeAspect="1"/>
          </p:cNvPicPr>
          <p:nvPr/>
        </p:nvPicPr>
        <p:blipFill>
          <a:blip r:embed="rId3"/>
          <a:stretch>
            <a:fillRect/>
          </a:stretch>
        </p:blipFill>
        <p:spPr>
          <a:xfrm>
            <a:off x="10743354" y="789729"/>
            <a:ext cx="1315296" cy="1315296"/>
          </a:xfrm>
          <a:prstGeom prst="rect">
            <a:avLst/>
          </a:prstGeom>
        </p:spPr>
      </p:pic>
      <p:sp>
        <p:nvSpPr>
          <p:cNvPr id="3" name="TextBox 2">
            <a:extLst>
              <a:ext uri="{FF2B5EF4-FFF2-40B4-BE49-F238E27FC236}">
                <a16:creationId xmlns:a16="http://schemas.microsoft.com/office/drawing/2014/main" id="{859AB9C5-8E4D-6073-3CDE-518F2C2F7213}"/>
              </a:ext>
            </a:extLst>
          </p:cNvPr>
          <p:cNvSpPr txBox="1"/>
          <p:nvPr/>
        </p:nvSpPr>
        <p:spPr>
          <a:xfrm>
            <a:off x="458560" y="2527361"/>
            <a:ext cx="1127487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To begin with we sent out a questionnaire to our staff, to try and ascertain a better understanding of how they feel in their role of delivering carer support within EIT.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The questions included: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Do you think carers groups in EIT matter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Have you got confidence in promoting carers groups to family and friends of clients?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Do you have confidence in delivering carers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We received 9 responses from a possible 22. All 9 people responded saying that they believe carer groups matter. 8/9 people responded saying they would feel comfortable promoting carer groups. 8/9 people said they have confidence delivering carers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77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DFD8-2744-C900-4551-15BD6020F20E}"/>
              </a:ext>
            </a:extLst>
          </p:cNvPr>
          <p:cNvSpPr>
            <a:spLocks noGrp="1"/>
          </p:cNvSpPr>
          <p:nvPr>
            <p:ph type="title"/>
          </p:nvPr>
        </p:nvSpPr>
        <p:spPr/>
        <p:txBody>
          <a:bodyPr>
            <a:normAutofit/>
          </a:bodyPr>
          <a:lstStyle/>
          <a:p>
            <a:r>
              <a:rPr lang="en-GB" sz="4000" b="1" dirty="0">
                <a:latin typeface="Montserrat" panose="00000500000000000000" pitchFamily="2" charset="0"/>
              </a:rPr>
              <a:t>3. Continued…</a:t>
            </a:r>
          </a:p>
        </p:txBody>
      </p:sp>
      <p:sp>
        <p:nvSpPr>
          <p:cNvPr id="3" name="Content Placeholder 2">
            <a:extLst>
              <a:ext uri="{FF2B5EF4-FFF2-40B4-BE49-F238E27FC236}">
                <a16:creationId xmlns:a16="http://schemas.microsoft.com/office/drawing/2014/main" id="{D3354653-9E74-FBFD-F0CB-3D4FCF015B96}"/>
              </a:ext>
            </a:extLst>
          </p:cNvPr>
          <p:cNvSpPr>
            <a:spLocks noGrp="1"/>
          </p:cNvSpPr>
          <p:nvPr>
            <p:ph idx="4294967295"/>
          </p:nvPr>
        </p:nvSpPr>
        <p:spPr>
          <a:xfrm>
            <a:off x="340659" y="1907689"/>
            <a:ext cx="11223625" cy="4505325"/>
          </a:xfrm>
        </p:spPr>
        <p:txBody>
          <a:bodyPr>
            <a:normAutofit fontScale="32500" lnSpcReduction="20000"/>
          </a:bodyPr>
          <a:lstStyle/>
          <a:p>
            <a:r>
              <a:rPr lang="en-GB" sz="6200" dirty="0">
                <a:latin typeface="Montserrat" panose="00000500000000000000" pitchFamily="2" charset="0"/>
              </a:rPr>
              <a:t>We then used a very basic and easy to use questionnaire to gather data around the main things we wanted to learn about regarding carer support. These questionnaires were distributed among the team and we asked each care co-ordinator to try and get feedback from at least 3 carers within the space of a month. We received 15 responses to our questionnaire which was lower than we hoped. </a:t>
            </a:r>
          </a:p>
          <a:p>
            <a:endParaRPr lang="en-GB" sz="6200" dirty="0">
              <a:latin typeface="Montserrat" panose="00000500000000000000" pitchFamily="2" charset="0"/>
            </a:endParaRPr>
          </a:p>
          <a:p>
            <a:r>
              <a:rPr lang="en-GB" sz="6200" dirty="0">
                <a:latin typeface="Montserrat" panose="00000500000000000000" pitchFamily="2" charset="0"/>
              </a:rPr>
              <a:t>Carer questionnaire: </a:t>
            </a:r>
          </a:p>
          <a:p>
            <a:r>
              <a:rPr lang="en-GB" sz="6200" dirty="0">
                <a:latin typeface="Montserrat" panose="00000500000000000000" pitchFamily="2" charset="0"/>
              </a:rPr>
              <a:t>1: what support do you feel you would need?</a:t>
            </a:r>
          </a:p>
          <a:p>
            <a:r>
              <a:rPr lang="en-GB" sz="6200" dirty="0">
                <a:latin typeface="Montserrat" panose="00000500000000000000" pitchFamily="2" charset="0"/>
              </a:rPr>
              <a:t>2: what would you identify as a barrier to attending groups?</a:t>
            </a:r>
          </a:p>
          <a:p>
            <a:r>
              <a:rPr lang="en-GB" sz="6200" dirty="0">
                <a:latin typeface="Montserrat" panose="00000500000000000000" pitchFamily="2" charset="0"/>
              </a:rPr>
              <a:t>3: would you prefer to attend groups or have 1-1 support?</a:t>
            </a:r>
          </a:p>
          <a:p>
            <a:r>
              <a:rPr lang="en-GB" sz="6200" dirty="0">
                <a:latin typeface="Montserrat" panose="00000500000000000000" pitchFamily="2" charset="0"/>
              </a:rPr>
              <a:t>4: would you prefer to attend face to face or online?</a:t>
            </a:r>
          </a:p>
          <a:p>
            <a:r>
              <a:rPr lang="en-GB" sz="6200" dirty="0">
                <a:latin typeface="Montserrat" panose="00000500000000000000" pitchFamily="2" charset="0"/>
              </a:rPr>
              <a:t>5: would you prefer to have a structured group or free flowing conversation? </a:t>
            </a:r>
          </a:p>
          <a:p>
            <a:r>
              <a:rPr lang="en-GB" sz="6200" dirty="0">
                <a:latin typeface="Montserrat" panose="00000500000000000000" pitchFamily="2" charset="0"/>
              </a:rPr>
              <a:t>6: what would encourage you more to come to groups?</a:t>
            </a:r>
          </a:p>
          <a:p>
            <a:endParaRPr lang="en-GB" dirty="0"/>
          </a:p>
        </p:txBody>
      </p:sp>
    </p:spTree>
    <p:extLst>
      <p:ext uri="{BB962C8B-B14F-4D97-AF65-F5344CB8AC3E}">
        <p14:creationId xmlns:p14="http://schemas.microsoft.com/office/powerpoint/2010/main" val="425051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23B9-8531-D1D4-A759-92DD1FA59EB8}"/>
              </a:ext>
            </a:extLst>
          </p:cNvPr>
          <p:cNvSpPr>
            <a:spLocks noGrp="1"/>
          </p:cNvSpPr>
          <p:nvPr>
            <p:ph type="title" idx="4294967295"/>
          </p:nvPr>
        </p:nvSpPr>
        <p:spPr>
          <a:xfrm>
            <a:off x="522514" y="-333148"/>
            <a:ext cx="10058400" cy="1449387"/>
          </a:xfrm>
        </p:spPr>
        <p:txBody>
          <a:bodyPr>
            <a:normAutofit/>
          </a:bodyPr>
          <a:lstStyle/>
          <a:p>
            <a:r>
              <a:rPr lang="en-GB" sz="4000" b="1" dirty="0">
                <a:latin typeface="Montserrat" panose="00000500000000000000" pitchFamily="2" charset="0"/>
              </a:rPr>
              <a:t>Data Collection</a:t>
            </a:r>
          </a:p>
        </p:txBody>
      </p:sp>
      <p:pic>
        <p:nvPicPr>
          <p:cNvPr id="4" name="Picture 3">
            <a:extLst>
              <a:ext uri="{FF2B5EF4-FFF2-40B4-BE49-F238E27FC236}">
                <a16:creationId xmlns:a16="http://schemas.microsoft.com/office/drawing/2014/main" id="{13F33FC8-BA5D-4114-66EF-C290D4EC6364}"/>
              </a:ext>
            </a:extLst>
          </p:cNvPr>
          <p:cNvPicPr>
            <a:picLocks noChangeAspect="1"/>
          </p:cNvPicPr>
          <p:nvPr/>
        </p:nvPicPr>
        <p:blipFill rotWithShape="1">
          <a:blip r:embed="rId2"/>
          <a:srcRect l="19553" t="25333" r="45000" b="10477"/>
          <a:stretch/>
        </p:blipFill>
        <p:spPr>
          <a:xfrm>
            <a:off x="206827" y="1526338"/>
            <a:ext cx="4321629" cy="4402183"/>
          </a:xfrm>
          <a:prstGeom prst="rect">
            <a:avLst/>
          </a:prstGeom>
        </p:spPr>
      </p:pic>
      <p:pic>
        <p:nvPicPr>
          <p:cNvPr id="6" name="Picture 5">
            <a:extLst>
              <a:ext uri="{FF2B5EF4-FFF2-40B4-BE49-F238E27FC236}">
                <a16:creationId xmlns:a16="http://schemas.microsoft.com/office/drawing/2014/main" id="{D5A59ED8-9DD3-CBC3-2C52-7A9AE3425FFD}"/>
              </a:ext>
            </a:extLst>
          </p:cNvPr>
          <p:cNvPicPr>
            <a:picLocks noChangeAspect="1"/>
          </p:cNvPicPr>
          <p:nvPr/>
        </p:nvPicPr>
        <p:blipFill rotWithShape="1">
          <a:blip r:embed="rId3"/>
          <a:srcRect l="20000" t="23175" r="45446" b="12635"/>
          <a:stretch/>
        </p:blipFill>
        <p:spPr>
          <a:xfrm>
            <a:off x="4528456" y="1384824"/>
            <a:ext cx="4212771" cy="4402183"/>
          </a:xfrm>
          <a:prstGeom prst="rect">
            <a:avLst/>
          </a:prstGeom>
        </p:spPr>
      </p:pic>
      <p:pic>
        <p:nvPicPr>
          <p:cNvPr id="8" name="Picture 7">
            <a:extLst>
              <a:ext uri="{FF2B5EF4-FFF2-40B4-BE49-F238E27FC236}">
                <a16:creationId xmlns:a16="http://schemas.microsoft.com/office/drawing/2014/main" id="{615ECD59-8F66-4207-B725-BB57EAF8DBC3}"/>
              </a:ext>
            </a:extLst>
          </p:cNvPr>
          <p:cNvPicPr>
            <a:picLocks noChangeAspect="1"/>
          </p:cNvPicPr>
          <p:nvPr/>
        </p:nvPicPr>
        <p:blipFill rotWithShape="1">
          <a:blip r:embed="rId4"/>
          <a:srcRect l="20179" t="24361" r="54643" b="10316"/>
          <a:stretch/>
        </p:blipFill>
        <p:spPr>
          <a:xfrm>
            <a:off x="8588829" y="1448740"/>
            <a:ext cx="3069771" cy="4479781"/>
          </a:xfrm>
          <a:prstGeom prst="rect">
            <a:avLst/>
          </a:prstGeom>
        </p:spPr>
      </p:pic>
    </p:spTree>
    <p:extLst>
      <p:ext uri="{BB962C8B-B14F-4D97-AF65-F5344CB8AC3E}">
        <p14:creationId xmlns:p14="http://schemas.microsoft.com/office/powerpoint/2010/main" val="23957230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AP QI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P QI slides" id="{E75352E2-7872-4050-97F1-1276647A1CC6}" vid="{367B0CE6-C519-46C4-8894-F549644D3737}"/>
    </a:ext>
  </a:extLst>
</a:theme>
</file>

<file path=ppt/theme/theme3.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1_NCAP QI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P QI slides" id="{E75352E2-7872-4050-97F1-1276647A1CC6}" vid="{367B0CE6-C519-46C4-8894-F549644D373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B0DDFB07AD24F9D59239BCC1E424D" ma:contentTypeVersion="22" ma:contentTypeDescription="Create a new document." ma:contentTypeScope="" ma:versionID="ae5375f49d2cf9e11c86ea9e716ab475">
  <xsd:schema xmlns:xsd="http://www.w3.org/2001/XMLSchema" xmlns:xs="http://www.w3.org/2001/XMLSchema" xmlns:p="http://schemas.microsoft.com/office/2006/metadata/properties" xmlns:ns1="http://schemas.microsoft.com/sharepoint/v3" xmlns:ns2="b128ce41-6328-47e7-8906-6794cdd90a05" xmlns:ns3="1be06812-68c4-45d5-a053-4f8d92b3f83d" targetNamespace="http://schemas.microsoft.com/office/2006/metadata/properties" ma:root="true" ma:fieldsID="3510d8cce3e0baf66f4922602e4712a3" ns1:_="" ns2:_="" ns3:_="">
    <xsd:import namespace="http://schemas.microsoft.com/sharepoint/v3"/>
    <xsd:import namespace="b128ce41-6328-47e7-8906-6794cdd90a05"/>
    <xsd:import namespace="1be06812-68c4-45d5-a053-4f8d92b3f8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8ce41-6328-47e7-8906-6794cdd90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06812-68c4-45d5-a053-4f8d92b3f8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7c14a51-2900-49b9-ae42-831eeac83313}" ma:internalName="TaxCatchAll" ma:showField="CatchAllData" ma:web="1be06812-68c4-45d5-a053-4f8d92b3f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128ce41-6328-47e7-8906-6794cdd90a05">
      <Terms xmlns="http://schemas.microsoft.com/office/infopath/2007/PartnerControls"/>
    </lcf76f155ced4ddcb4097134ff3c332f>
    <TaxCatchAll xmlns="1be06812-68c4-45d5-a053-4f8d92b3f83d" xsi:nil="true"/>
  </documentManagement>
</p:properties>
</file>

<file path=customXml/itemProps1.xml><?xml version="1.0" encoding="utf-8"?>
<ds:datastoreItem xmlns:ds="http://schemas.openxmlformats.org/officeDocument/2006/customXml" ds:itemID="{9328B7ED-524C-44F3-9321-21AC067A0F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28ce41-6328-47e7-8906-6794cdd90a05"/>
    <ds:schemaRef ds:uri="1be06812-68c4-45d5-a053-4f8d92b3f8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CC0020-34D0-40A5-A971-E73DA5A480DE}">
  <ds:schemaRefs>
    <ds:schemaRef ds:uri="http://schemas.microsoft.com/sharepoint/v3/contenttype/forms"/>
  </ds:schemaRefs>
</ds:datastoreItem>
</file>

<file path=customXml/itemProps3.xml><?xml version="1.0" encoding="utf-8"?>
<ds:datastoreItem xmlns:ds="http://schemas.openxmlformats.org/officeDocument/2006/customXml" ds:itemID="{0B3E3D1A-042D-4968-961F-C1ED06227948}">
  <ds:schemaRefs>
    <ds:schemaRef ds:uri="http://schemas.microsoft.com/office/2006/metadata/properties"/>
    <ds:schemaRef ds:uri="http://schemas.microsoft.com/office/infopath/2007/PartnerControls"/>
    <ds:schemaRef ds:uri="http://schemas.microsoft.com/sharepoint/v3"/>
    <ds:schemaRef ds:uri="b128ce41-6328-47e7-8906-6794cdd90a05"/>
    <ds:schemaRef ds:uri="1be06812-68c4-45d5-a053-4f8d92b3f83d"/>
  </ds:schemaRefs>
</ds:datastoreItem>
</file>

<file path=docProps/app.xml><?xml version="1.0" encoding="utf-8"?>
<Properties xmlns="http://schemas.openxmlformats.org/officeDocument/2006/extended-properties" xmlns:vt="http://schemas.openxmlformats.org/officeDocument/2006/docPropsVTypes">
  <TotalTime>4455</TotalTime>
  <Words>6211</Words>
  <Application>Microsoft Office PowerPoint</Application>
  <PresentationFormat>Widescreen</PresentationFormat>
  <Paragraphs>553</Paragraphs>
  <Slides>52</Slides>
  <Notes>43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52</vt:i4>
      </vt:variant>
    </vt:vector>
  </HeadingPairs>
  <TitlesOfParts>
    <vt:vector size="69" baseType="lpstr">
      <vt:lpstr>Aptos</vt:lpstr>
      <vt:lpstr>Arial</vt:lpstr>
      <vt:lpstr>Calibri</vt:lpstr>
      <vt:lpstr>Calibri Light</vt:lpstr>
      <vt:lpstr>Century Gothic</vt:lpstr>
      <vt:lpstr>Courier New</vt:lpstr>
      <vt:lpstr>DM Sans</vt:lpstr>
      <vt:lpstr>Franklin Gothic Book</vt:lpstr>
      <vt:lpstr>Montserrat</vt:lpstr>
      <vt:lpstr>Nunito</vt:lpstr>
      <vt:lpstr>Symbol</vt:lpstr>
      <vt:lpstr>Wingdings</vt:lpstr>
      <vt:lpstr>Wingdings 2</vt:lpstr>
      <vt:lpstr>1_Office Theme</vt:lpstr>
      <vt:lpstr>NCAP QI slides</vt:lpstr>
      <vt:lpstr>Retrospect</vt:lpstr>
      <vt:lpstr>1_NCAP QI slides</vt:lpstr>
      <vt:lpstr>PowerPoint Presentation</vt:lpstr>
      <vt:lpstr>PowerPoint Presentation</vt:lpstr>
      <vt:lpstr>This year’s core QI programme</vt:lpstr>
      <vt:lpstr>NCAP QI collaborative round two shared learning session one  25th July 2024 13:30-15:00</vt:lpstr>
      <vt:lpstr>1. QI team membership</vt:lpstr>
      <vt:lpstr>2. What’s your problem/area for improvement?   </vt:lpstr>
      <vt:lpstr>3. What diagnostic tools/exercises did you use to better understand your problem? </vt:lpstr>
      <vt:lpstr>3. Continued…</vt:lpstr>
      <vt:lpstr>Data Collection</vt:lpstr>
      <vt:lpstr>PowerPoint Presentation</vt:lpstr>
      <vt:lpstr>4. What was your key learning about the area you want to improve? </vt:lpstr>
      <vt:lpstr>5. What is your statement of aim? </vt:lpstr>
      <vt:lpstr>6. What are you going to measure?</vt:lpstr>
      <vt:lpstr>PowerPoint Presentation</vt:lpstr>
      <vt:lpstr>NCAP QI collaborative round two shared learning session one  25th July 2024 13:30-15:00</vt:lpstr>
      <vt:lpstr>1. QI team membership</vt:lpstr>
      <vt:lpstr>2. What’s your problem/area for improvement? </vt:lpstr>
      <vt:lpstr>3. What diagnostic tools/exercises did you use to better understand your problem? </vt:lpstr>
      <vt:lpstr>4. What was your key learning about the area you want to improve? </vt:lpstr>
      <vt:lpstr>5. What is your statement of aim? </vt:lpstr>
      <vt:lpstr>6. What are you going to measure?</vt:lpstr>
      <vt:lpstr>PowerPoint Presentation</vt:lpstr>
      <vt:lpstr>NCAP QI collaborative round two shared learning session one  25th July 2024 13:30-15:00</vt:lpstr>
      <vt:lpstr>1. QI team membership</vt:lpstr>
      <vt:lpstr>2. What’s your problem/area for improvement? </vt:lpstr>
      <vt:lpstr>3. What diagnostic tools/exercises did you use to better understand your problem? </vt:lpstr>
      <vt:lpstr>5. What is your statement of aim? </vt:lpstr>
      <vt:lpstr>6. What are you going to measure?</vt:lpstr>
      <vt:lpstr>NCAP QI collaborative round two shared learning session one  25th July 2024 13:30-15:00</vt:lpstr>
      <vt:lpstr>1. QI team membership</vt:lpstr>
      <vt:lpstr>2. What’s your problem/area for improvement? </vt:lpstr>
      <vt:lpstr>3. What diagnostic tools/exercises did you use to better understand your problem? </vt:lpstr>
      <vt:lpstr>4. What was your key learning about the area you want to improve? </vt:lpstr>
      <vt:lpstr>Statement  To increase the uptake of BFT, for all eligible patients and their families. The aim is to have a 10% increase in the uptake by May 2025.  </vt:lpstr>
      <vt:lpstr>6. What are you going to measure?</vt:lpstr>
      <vt:lpstr>Next steps </vt:lpstr>
      <vt:lpstr>PowerPoint Presentation</vt:lpstr>
      <vt:lpstr>Choosing your QI team: things to think about from the start</vt:lpstr>
      <vt:lpstr>Setting the scene: improving quality</vt:lpstr>
      <vt:lpstr>Setting the scene: so, what are we trying to say?                                                              </vt:lpstr>
      <vt:lpstr>Setting the scene: how we deal with complex problems ?</vt:lpstr>
      <vt:lpstr>Setting the scene: The Model for Improvement</vt:lpstr>
      <vt:lpstr>Setting the scene: The 5 stages of Improvement</vt:lpstr>
      <vt:lpstr>The Model for Improvement</vt:lpstr>
      <vt:lpstr>Q1: Examples of tools and techniques</vt:lpstr>
      <vt:lpstr>Q1: Don’t forget the importance of contributory factors in improving quality</vt:lpstr>
      <vt:lpstr>Q1: Don’t forget the importance of contributory factors in improving quality</vt:lpstr>
      <vt:lpstr>Q. 1 What are you trying to accomplish?</vt:lpstr>
      <vt:lpstr>Q1: How to write a statement of aim</vt:lpstr>
      <vt:lpstr> Q1: How to write a statement of aim</vt:lpstr>
      <vt:lpstr>Q1: key learning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Sadhbh Fitzgerald</dc:creator>
  <cp:lastModifiedBy>Bryan Choi</cp:lastModifiedBy>
  <cp:revision>3</cp:revision>
  <dcterms:created xsi:type="dcterms:W3CDTF">2024-07-22T10:01:47Z</dcterms:created>
  <dcterms:modified xsi:type="dcterms:W3CDTF">2024-11-28T09:51:01Z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0x010100A03B0DDFB07AD24F9D59239BCC1E424D</vt:lpwstr>
  </property>
</Properties>
</file>