
<file path=[Content_Types].xml><?xml version="1.0" encoding="utf-8"?>
<Types xmlns="http://schemas.openxmlformats.org/package/2006/content-types">
  <Default Extension="gif" ContentType="image/gif"/>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7" r:id="rId3"/>
  </p:sldMasterIdLst>
  <p:notesMasterIdLst>
    <p:notesMasterId r:id="rId30"/>
  </p:notesMasterIdLst>
  <p:sldIdLst>
    <p:sldId id="341" r:id="rId4"/>
    <p:sldId id="342" r:id="rId5"/>
    <p:sldId id="256" r:id="rId6"/>
    <p:sldId id="257" r:id="rId7"/>
    <p:sldId id="258" r:id="rId8"/>
    <p:sldId id="260" r:id="rId9"/>
    <p:sldId id="352" r:id="rId10"/>
    <p:sldId id="355" r:id="rId11"/>
    <p:sldId id="353" r:id="rId12"/>
    <p:sldId id="354" r:id="rId13"/>
    <p:sldId id="343" r:id="rId14"/>
    <p:sldId id="344" r:id="rId15"/>
    <p:sldId id="266" r:id="rId16"/>
    <p:sldId id="259" r:id="rId17"/>
    <p:sldId id="345" r:id="rId18"/>
    <p:sldId id="346" r:id="rId19"/>
    <p:sldId id="347" r:id="rId20"/>
    <p:sldId id="348" r:id="rId21"/>
    <p:sldId id="263" r:id="rId22"/>
    <p:sldId id="264" r:id="rId23"/>
    <p:sldId id="265" r:id="rId24"/>
    <p:sldId id="267" r:id="rId25"/>
    <p:sldId id="261" r:id="rId26"/>
    <p:sldId id="262" r:id="rId27"/>
    <p:sldId id="351" r:id="rId28"/>
    <p:sldId id="35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C997"/>
    <a:srgbClr val="609B98"/>
    <a:srgbClr val="D4CBDB"/>
    <a:srgbClr val="D6E2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4399"/>
  </p:normalViewPr>
  <p:slideViewPr>
    <p:cSldViewPr snapToGrid="0" snapToObjects="1">
      <p:cViewPr varScale="1">
        <p:scale>
          <a:sx n="90" d="100"/>
          <a:sy n="90" d="100"/>
        </p:scale>
        <p:origin x="1336"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3512C2-1867-2342-998B-9DA619493F0F}" type="datetimeFigureOut">
              <a:rPr lang="en-US" smtClean="0"/>
              <a:t>5/28/20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0F7892-5020-7B4F-AD53-6229F314CEFE}" type="slidenum">
              <a:rPr lang="en-US" smtClean="0"/>
              <a:t>‹#›</a:t>
            </a:fld>
            <a:endParaRPr lang="en-US"/>
          </a:p>
        </p:txBody>
      </p:sp>
    </p:spTree>
    <p:extLst>
      <p:ext uri="{BB962C8B-B14F-4D97-AF65-F5344CB8AC3E}">
        <p14:creationId xmlns:p14="http://schemas.microsoft.com/office/powerpoint/2010/main" val="1040514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608623-68B6-4009-BA89-3AA2BD11829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EDE4E8A-2506-456A-A04C-507875FFE895}"/>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5839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041022-A4B1-4EEB-BD78-6934D07CE01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6490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041022-A4B1-4EEB-BD78-6934D07CE01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73904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041022-A4B1-4EEB-BD78-6934D07CE01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19533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608623-68B6-4009-BA89-3AA2BD11829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EDE4E8A-2506-456A-A04C-507875FFE895}"/>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88490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608623-68B6-4009-BA89-3AA2BD11829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EDE4E8A-2506-456A-A04C-507875FFE895}"/>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7429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608623-68B6-4009-BA89-3AA2BD11829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EDE4E8A-2506-456A-A04C-507875FFE895}"/>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155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0F7892-5020-7B4F-AD53-6229F314CEFE}" type="slidenum">
              <a:rPr lang="en-US" smtClean="0"/>
              <a:t>3</a:t>
            </a:fld>
            <a:endParaRPr lang="en-US"/>
          </a:p>
        </p:txBody>
      </p:sp>
    </p:spTree>
    <p:extLst>
      <p:ext uri="{BB962C8B-B14F-4D97-AF65-F5344CB8AC3E}">
        <p14:creationId xmlns:p14="http://schemas.microsoft.com/office/powerpoint/2010/main" val="80289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0F7892-5020-7B4F-AD53-6229F314CEFE}" type="slidenum">
              <a:rPr lang="en-US" smtClean="0"/>
              <a:t>4</a:t>
            </a:fld>
            <a:endParaRPr lang="en-US"/>
          </a:p>
        </p:txBody>
      </p:sp>
    </p:spTree>
    <p:extLst>
      <p:ext uri="{BB962C8B-B14F-4D97-AF65-F5344CB8AC3E}">
        <p14:creationId xmlns:p14="http://schemas.microsoft.com/office/powerpoint/2010/main" val="2871685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0F7892-5020-7B4F-AD53-6229F314CEFE}" type="slidenum">
              <a:rPr lang="en-US" smtClean="0"/>
              <a:t>5</a:t>
            </a:fld>
            <a:endParaRPr lang="en-US"/>
          </a:p>
        </p:txBody>
      </p:sp>
    </p:spTree>
    <p:extLst>
      <p:ext uri="{BB962C8B-B14F-4D97-AF65-F5344CB8AC3E}">
        <p14:creationId xmlns:p14="http://schemas.microsoft.com/office/powerpoint/2010/main" val="41965114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0F7892-5020-7B4F-AD53-6229F314CEFE}" type="slidenum">
              <a:rPr lang="en-US" smtClean="0"/>
              <a:t>6</a:t>
            </a:fld>
            <a:endParaRPr lang="en-US"/>
          </a:p>
        </p:txBody>
      </p:sp>
    </p:spTree>
    <p:extLst>
      <p:ext uri="{BB962C8B-B14F-4D97-AF65-F5344CB8AC3E}">
        <p14:creationId xmlns:p14="http://schemas.microsoft.com/office/powerpoint/2010/main" val="3539250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041022-A4B1-4EEB-BD78-6934D07CE01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0269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041022-A4B1-4EEB-BD78-6934D07CE01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4517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it</a:t>
            </a:r>
            <a:r>
              <a:rPr lang="en-GB" baseline="0" dirty="0"/>
              <a:t> would be useful to note that as a Trust we have challenged some of our previous thoughts about the use of technology in secure services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041022-A4B1-4EEB-BD78-6934D07CE01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4156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CBA4E-2469-E84D-BB15-C1ABA4EB5FD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6BD8AEB7-55CA-E14C-8C4E-9F666BE7E1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93CC45B1-87C3-454A-9536-A620756146D3}"/>
              </a:ext>
            </a:extLst>
          </p:cNvPr>
          <p:cNvSpPr>
            <a:spLocks noGrp="1"/>
          </p:cNvSpPr>
          <p:nvPr>
            <p:ph type="dt" sz="half" idx="10"/>
          </p:nvPr>
        </p:nvSpPr>
        <p:spPr/>
        <p:txBody>
          <a:bodyPr/>
          <a:lstStyle/>
          <a:p>
            <a:fld id="{0D38AC86-3DC3-7144-8C10-BD6A0DB4EEFB}" type="datetimeFigureOut">
              <a:rPr lang="en-US" smtClean="0"/>
              <a:t>5/28/20</a:t>
            </a:fld>
            <a:endParaRPr lang="en-US"/>
          </a:p>
        </p:txBody>
      </p:sp>
      <p:sp>
        <p:nvSpPr>
          <p:cNvPr id="5" name="Footer Placeholder 4">
            <a:extLst>
              <a:ext uri="{FF2B5EF4-FFF2-40B4-BE49-F238E27FC236}">
                <a16:creationId xmlns:a16="http://schemas.microsoft.com/office/drawing/2014/main" id="{FA007E8F-0DF4-D040-819A-DB556B9094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6D02B0-91C0-A54F-9557-41481B4DD3A4}"/>
              </a:ext>
            </a:extLst>
          </p:cNvPr>
          <p:cNvSpPr>
            <a:spLocks noGrp="1"/>
          </p:cNvSpPr>
          <p:nvPr>
            <p:ph type="sldNum" sz="quarter" idx="12"/>
          </p:nvPr>
        </p:nvSpPr>
        <p:spPr/>
        <p:txBody>
          <a:bodyPr/>
          <a:lstStyle/>
          <a:p>
            <a:fld id="{D02CBADE-67C5-F640-A3D5-527472A3B2FE}" type="slidenum">
              <a:rPr lang="en-US" smtClean="0"/>
              <a:t>‹#›</a:t>
            </a:fld>
            <a:endParaRPr lang="en-US"/>
          </a:p>
        </p:txBody>
      </p:sp>
    </p:spTree>
    <p:extLst>
      <p:ext uri="{BB962C8B-B14F-4D97-AF65-F5344CB8AC3E}">
        <p14:creationId xmlns:p14="http://schemas.microsoft.com/office/powerpoint/2010/main" val="2787216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A8082-1890-F64C-822E-F821E5147973}"/>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4BBCB2A-2C16-854E-9842-FF69562932A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34E18E0-A4E4-EA46-9837-B263AF966D94}"/>
              </a:ext>
            </a:extLst>
          </p:cNvPr>
          <p:cNvSpPr>
            <a:spLocks noGrp="1"/>
          </p:cNvSpPr>
          <p:nvPr>
            <p:ph type="dt" sz="half" idx="10"/>
          </p:nvPr>
        </p:nvSpPr>
        <p:spPr/>
        <p:txBody>
          <a:bodyPr/>
          <a:lstStyle/>
          <a:p>
            <a:fld id="{0D38AC86-3DC3-7144-8C10-BD6A0DB4EEFB}" type="datetimeFigureOut">
              <a:rPr lang="en-US" smtClean="0"/>
              <a:t>5/28/20</a:t>
            </a:fld>
            <a:endParaRPr lang="en-US"/>
          </a:p>
        </p:txBody>
      </p:sp>
      <p:sp>
        <p:nvSpPr>
          <p:cNvPr id="5" name="Footer Placeholder 4">
            <a:extLst>
              <a:ext uri="{FF2B5EF4-FFF2-40B4-BE49-F238E27FC236}">
                <a16:creationId xmlns:a16="http://schemas.microsoft.com/office/drawing/2014/main" id="{8D21606B-BF80-304B-A452-2E8DAB94BA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0D6782-D2EC-C84C-B3FF-040066E98079}"/>
              </a:ext>
            </a:extLst>
          </p:cNvPr>
          <p:cNvSpPr>
            <a:spLocks noGrp="1"/>
          </p:cNvSpPr>
          <p:nvPr>
            <p:ph type="sldNum" sz="quarter" idx="12"/>
          </p:nvPr>
        </p:nvSpPr>
        <p:spPr/>
        <p:txBody>
          <a:bodyPr/>
          <a:lstStyle/>
          <a:p>
            <a:fld id="{D02CBADE-67C5-F640-A3D5-527472A3B2FE}" type="slidenum">
              <a:rPr lang="en-US" smtClean="0"/>
              <a:t>‹#›</a:t>
            </a:fld>
            <a:endParaRPr lang="en-US"/>
          </a:p>
        </p:txBody>
      </p:sp>
    </p:spTree>
    <p:extLst>
      <p:ext uri="{BB962C8B-B14F-4D97-AF65-F5344CB8AC3E}">
        <p14:creationId xmlns:p14="http://schemas.microsoft.com/office/powerpoint/2010/main" val="237098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89683F-B844-5E4B-AD7B-7953A80CB40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EFA5323-86F8-344B-B3EA-6857728BC0B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887C473-629A-6B4A-8C52-59C9C6ABB67C}"/>
              </a:ext>
            </a:extLst>
          </p:cNvPr>
          <p:cNvSpPr>
            <a:spLocks noGrp="1"/>
          </p:cNvSpPr>
          <p:nvPr>
            <p:ph type="dt" sz="half" idx="10"/>
          </p:nvPr>
        </p:nvSpPr>
        <p:spPr/>
        <p:txBody>
          <a:bodyPr/>
          <a:lstStyle/>
          <a:p>
            <a:fld id="{0D38AC86-3DC3-7144-8C10-BD6A0DB4EEFB}" type="datetimeFigureOut">
              <a:rPr lang="en-US" smtClean="0"/>
              <a:t>5/28/20</a:t>
            </a:fld>
            <a:endParaRPr lang="en-US"/>
          </a:p>
        </p:txBody>
      </p:sp>
      <p:sp>
        <p:nvSpPr>
          <p:cNvPr id="5" name="Footer Placeholder 4">
            <a:extLst>
              <a:ext uri="{FF2B5EF4-FFF2-40B4-BE49-F238E27FC236}">
                <a16:creationId xmlns:a16="http://schemas.microsoft.com/office/drawing/2014/main" id="{DFF446A8-EB70-4B49-8429-247E60BEAE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6AE267-149A-8744-B777-30AF18D9744F}"/>
              </a:ext>
            </a:extLst>
          </p:cNvPr>
          <p:cNvSpPr>
            <a:spLocks noGrp="1"/>
          </p:cNvSpPr>
          <p:nvPr>
            <p:ph type="sldNum" sz="quarter" idx="12"/>
          </p:nvPr>
        </p:nvSpPr>
        <p:spPr/>
        <p:txBody>
          <a:bodyPr/>
          <a:lstStyle/>
          <a:p>
            <a:fld id="{D02CBADE-67C5-F640-A3D5-527472A3B2FE}" type="slidenum">
              <a:rPr lang="en-US" smtClean="0"/>
              <a:t>‹#›</a:t>
            </a:fld>
            <a:endParaRPr lang="en-US"/>
          </a:p>
        </p:txBody>
      </p:sp>
    </p:spTree>
    <p:extLst>
      <p:ext uri="{BB962C8B-B14F-4D97-AF65-F5344CB8AC3E}">
        <p14:creationId xmlns:p14="http://schemas.microsoft.com/office/powerpoint/2010/main" val="2570265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2"/>
                </a:solidFill>
              </a:defRPr>
            </a:lvl1pPr>
          </a:lstStyle>
          <a:p>
            <a:r>
              <a:rPr lang="en-US" dirty="0"/>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grpSp>
        <p:nvGrpSpPr>
          <p:cNvPr id="25" name="Group 24">
            <a:extLst>
              <a:ext uri="{FF2B5EF4-FFF2-40B4-BE49-F238E27FC236}">
                <a16:creationId xmlns:a16="http://schemas.microsoft.com/office/drawing/2014/main" id="{8D8886AF-FB46-4F61-A1EE-5203FFAE4518}"/>
              </a:ext>
            </a:extLst>
          </p:cNvPr>
          <p:cNvGrpSpPr/>
          <p:nvPr userDrawn="1"/>
        </p:nvGrpSpPr>
        <p:grpSpPr>
          <a:xfrm>
            <a:off x="786037" y="6106134"/>
            <a:ext cx="2641080" cy="494073"/>
            <a:chOff x="915129" y="6116892"/>
            <a:chExt cx="2641080" cy="494073"/>
          </a:xfrm>
        </p:grpSpPr>
        <p:pic>
          <p:nvPicPr>
            <p:cNvPr id="33" name="Picture 32">
              <a:extLst>
                <a:ext uri="{FF2B5EF4-FFF2-40B4-BE49-F238E27FC236}">
                  <a16:creationId xmlns:a16="http://schemas.microsoft.com/office/drawing/2014/main" id="{61A6C778-21F9-4E8D-ACB9-9903529F09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3788" y="6116892"/>
              <a:ext cx="1182421" cy="494071"/>
            </a:xfrm>
            <a:prstGeom prst="rect">
              <a:avLst/>
            </a:prstGeom>
          </p:spPr>
        </p:pic>
        <p:pic>
          <p:nvPicPr>
            <p:cNvPr id="34" name="Picture 33">
              <a:extLst>
                <a:ext uri="{FF2B5EF4-FFF2-40B4-BE49-F238E27FC236}">
                  <a16:creationId xmlns:a16="http://schemas.microsoft.com/office/drawing/2014/main" id="{A9F49281-27CE-43CF-8677-DC930EF8B7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129" y="6116893"/>
              <a:ext cx="417126" cy="494072"/>
            </a:xfrm>
            <a:prstGeom prst="rect">
              <a:avLst/>
            </a:prstGeom>
          </p:spPr>
        </p:pic>
        <p:pic>
          <p:nvPicPr>
            <p:cNvPr id="35" name="Picture 34">
              <a:extLst>
                <a:ext uri="{FF2B5EF4-FFF2-40B4-BE49-F238E27FC236}">
                  <a16:creationId xmlns:a16="http://schemas.microsoft.com/office/drawing/2014/main" id="{10C075AA-FF5A-4223-A5E6-DB1995AB1E2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464311" y="6116892"/>
              <a:ext cx="879662" cy="488701"/>
            </a:xfrm>
            <a:prstGeom prst="rect">
              <a:avLst/>
            </a:prstGeom>
          </p:spPr>
        </p:pic>
      </p:grpSp>
    </p:spTree>
    <p:extLst>
      <p:ext uri="{BB962C8B-B14F-4D97-AF65-F5344CB8AC3E}">
        <p14:creationId xmlns:p14="http://schemas.microsoft.com/office/powerpoint/2010/main" val="20603637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chemeClr val="accent2"/>
                </a:solidFill>
              </a:defRPr>
            </a:lvl1pPr>
          </a:lstStyle>
          <a:p>
            <a:r>
              <a:rPr lang="en-US" dirty="0"/>
              <a:t>Click to edit Master title style</a:t>
            </a:r>
          </a:p>
        </p:txBody>
      </p:sp>
      <p:sp>
        <p:nvSpPr>
          <p:cNvPr id="3" name="Content Placeholder 2"/>
          <p:cNvSpPr>
            <a:spLocks noGrp="1"/>
          </p:cNvSpPr>
          <p:nvPr>
            <p:ph idx="1"/>
          </p:nvPr>
        </p:nvSpPr>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a:extLst>
              <a:ext uri="{FF2B5EF4-FFF2-40B4-BE49-F238E27FC236}">
                <a16:creationId xmlns:a16="http://schemas.microsoft.com/office/drawing/2014/main" id="{41948BA8-509D-4C50-AA76-DE1A42CDD6B8}"/>
              </a:ext>
            </a:extLst>
          </p:cNvPr>
          <p:cNvGrpSpPr/>
          <p:nvPr userDrawn="1"/>
        </p:nvGrpSpPr>
        <p:grpSpPr>
          <a:xfrm>
            <a:off x="786037" y="6159260"/>
            <a:ext cx="2466121" cy="440947"/>
            <a:chOff x="915129" y="6116892"/>
            <a:chExt cx="2641080" cy="494073"/>
          </a:xfrm>
        </p:grpSpPr>
        <p:pic>
          <p:nvPicPr>
            <p:cNvPr id="8" name="Picture 7">
              <a:extLst>
                <a:ext uri="{FF2B5EF4-FFF2-40B4-BE49-F238E27FC236}">
                  <a16:creationId xmlns:a16="http://schemas.microsoft.com/office/drawing/2014/main" id="{6ADDD728-F930-42AA-9F3E-A725DFA12A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3788" y="6116892"/>
              <a:ext cx="1182421" cy="494071"/>
            </a:xfrm>
            <a:prstGeom prst="rect">
              <a:avLst/>
            </a:prstGeom>
          </p:spPr>
        </p:pic>
        <p:pic>
          <p:nvPicPr>
            <p:cNvPr id="9" name="Picture 8">
              <a:extLst>
                <a:ext uri="{FF2B5EF4-FFF2-40B4-BE49-F238E27FC236}">
                  <a16:creationId xmlns:a16="http://schemas.microsoft.com/office/drawing/2014/main" id="{58D78A85-8181-40D2-8F4E-395B2DF464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129" y="6116893"/>
              <a:ext cx="417126" cy="494072"/>
            </a:xfrm>
            <a:prstGeom prst="rect">
              <a:avLst/>
            </a:prstGeom>
          </p:spPr>
        </p:pic>
        <p:pic>
          <p:nvPicPr>
            <p:cNvPr id="10" name="Picture 9">
              <a:extLst>
                <a:ext uri="{FF2B5EF4-FFF2-40B4-BE49-F238E27FC236}">
                  <a16:creationId xmlns:a16="http://schemas.microsoft.com/office/drawing/2014/main" id="{25C5F0E1-3C3C-4AEA-BF7B-D2ED711808D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464311" y="6116892"/>
              <a:ext cx="879662" cy="488701"/>
            </a:xfrm>
            <a:prstGeom prst="rect">
              <a:avLst/>
            </a:prstGeom>
          </p:spPr>
        </p:pic>
      </p:grpSp>
    </p:spTree>
    <p:extLst>
      <p:ext uri="{BB962C8B-B14F-4D97-AF65-F5344CB8AC3E}">
        <p14:creationId xmlns:p14="http://schemas.microsoft.com/office/powerpoint/2010/main" val="21386208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solidFill>
                  <a:schemeClr val="accent2"/>
                </a:solidFill>
              </a:defRPr>
            </a:lvl1pPr>
          </a:lstStyle>
          <a:p>
            <a:r>
              <a:rPr lang="en-US" dirty="0"/>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grpSp>
        <p:nvGrpSpPr>
          <p:cNvPr id="7" name="Group 6">
            <a:extLst>
              <a:ext uri="{FF2B5EF4-FFF2-40B4-BE49-F238E27FC236}">
                <a16:creationId xmlns:a16="http://schemas.microsoft.com/office/drawing/2014/main" id="{96A6EE3A-D472-4B0F-91C7-305308B56809}"/>
              </a:ext>
            </a:extLst>
          </p:cNvPr>
          <p:cNvGrpSpPr/>
          <p:nvPr userDrawn="1"/>
        </p:nvGrpSpPr>
        <p:grpSpPr>
          <a:xfrm>
            <a:off x="786037" y="6106134"/>
            <a:ext cx="2641080" cy="494073"/>
            <a:chOff x="915129" y="6116892"/>
            <a:chExt cx="2641080" cy="494073"/>
          </a:xfrm>
        </p:grpSpPr>
        <p:pic>
          <p:nvPicPr>
            <p:cNvPr id="8" name="Picture 7">
              <a:extLst>
                <a:ext uri="{FF2B5EF4-FFF2-40B4-BE49-F238E27FC236}">
                  <a16:creationId xmlns:a16="http://schemas.microsoft.com/office/drawing/2014/main" id="{AD680D08-2DDC-4292-BD0A-8CD56922BA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3788" y="6116892"/>
              <a:ext cx="1182421" cy="494071"/>
            </a:xfrm>
            <a:prstGeom prst="rect">
              <a:avLst/>
            </a:prstGeom>
          </p:spPr>
        </p:pic>
        <p:pic>
          <p:nvPicPr>
            <p:cNvPr id="9" name="Picture 8">
              <a:extLst>
                <a:ext uri="{FF2B5EF4-FFF2-40B4-BE49-F238E27FC236}">
                  <a16:creationId xmlns:a16="http://schemas.microsoft.com/office/drawing/2014/main" id="{308238A2-2C48-47F7-8874-394CE362D8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129" y="6116893"/>
              <a:ext cx="417126" cy="494072"/>
            </a:xfrm>
            <a:prstGeom prst="rect">
              <a:avLst/>
            </a:prstGeom>
          </p:spPr>
        </p:pic>
        <p:pic>
          <p:nvPicPr>
            <p:cNvPr id="10" name="Picture 9">
              <a:extLst>
                <a:ext uri="{FF2B5EF4-FFF2-40B4-BE49-F238E27FC236}">
                  <a16:creationId xmlns:a16="http://schemas.microsoft.com/office/drawing/2014/main" id="{7F052D56-8CBC-4050-886D-5E02FAB4B7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464311" y="6116892"/>
              <a:ext cx="879662" cy="488701"/>
            </a:xfrm>
            <a:prstGeom prst="rect">
              <a:avLst/>
            </a:prstGeom>
          </p:spPr>
        </p:pic>
      </p:grpSp>
    </p:spTree>
    <p:extLst>
      <p:ext uri="{BB962C8B-B14F-4D97-AF65-F5344CB8AC3E}">
        <p14:creationId xmlns:p14="http://schemas.microsoft.com/office/powerpoint/2010/main" val="30737160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2"/>
                </a:solidFill>
              </a:defRPr>
            </a:lvl1pPr>
          </a:lstStyle>
          <a:p>
            <a:r>
              <a:rPr lang="en-US" dirty="0"/>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oup 7">
            <a:extLst>
              <a:ext uri="{FF2B5EF4-FFF2-40B4-BE49-F238E27FC236}">
                <a16:creationId xmlns:a16="http://schemas.microsoft.com/office/drawing/2014/main" id="{3C5DAB84-9513-41FC-BAC7-97187142561E}"/>
              </a:ext>
            </a:extLst>
          </p:cNvPr>
          <p:cNvGrpSpPr/>
          <p:nvPr userDrawn="1"/>
        </p:nvGrpSpPr>
        <p:grpSpPr>
          <a:xfrm>
            <a:off x="786037" y="6106134"/>
            <a:ext cx="2641080" cy="494073"/>
            <a:chOff x="915129" y="6116892"/>
            <a:chExt cx="2641080" cy="494073"/>
          </a:xfrm>
        </p:grpSpPr>
        <p:pic>
          <p:nvPicPr>
            <p:cNvPr id="9" name="Picture 8">
              <a:extLst>
                <a:ext uri="{FF2B5EF4-FFF2-40B4-BE49-F238E27FC236}">
                  <a16:creationId xmlns:a16="http://schemas.microsoft.com/office/drawing/2014/main" id="{577BDBE4-33B4-45C5-AD68-C0217CB738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3788" y="6116892"/>
              <a:ext cx="1182421" cy="494071"/>
            </a:xfrm>
            <a:prstGeom prst="rect">
              <a:avLst/>
            </a:prstGeom>
          </p:spPr>
        </p:pic>
        <p:pic>
          <p:nvPicPr>
            <p:cNvPr id="10" name="Picture 9">
              <a:extLst>
                <a:ext uri="{FF2B5EF4-FFF2-40B4-BE49-F238E27FC236}">
                  <a16:creationId xmlns:a16="http://schemas.microsoft.com/office/drawing/2014/main" id="{7B56E884-565D-474E-BDA4-296597F45C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129" y="6116893"/>
              <a:ext cx="417126" cy="494072"/>
            </a:xfrm>
            <a:prstGeom prst="rect">
              <a:avLst/>
            </a:prstGeom>
          </p:spPr>
        </p:pic>
        <p:pic>
          <p:nvPicPr>
            <p:cNvPr id="11" name="Picture 10">
              <a:extLst>
                <a:ext uri="{FF2B5EF4-FFF2-40B4-BE49-F238E27FC236}">
                  <a16:creationId xmlns:a16="http://schemas.microsoft.com/office/drawing/2014/main" id="{E84FC64F-FE83-4EE4-90C1-90181018FCF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464311" y="6116892"/>
              <a:ext cx="879662" cy="488701"/>
            </a:xfrm>
            <a:prstGeom prst="rect">
              <a:avLst/>
            </a:prstGeom>
          </p:spPr>
        </p:pic>
      </p:grpSp>
    </p:spTree>
    <p:extLst>
      <p:ext uri="{BB962C8B-B14F-4D97-AF65-F5344CB8AC3E}">
        <p14:creationId xmlns:p14="http://schemas.microsoft.com/office/powerpoint/2010/main" val="34842700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2"/>
                </a:solidFill>
              </a:defRPr>
            </a:lvl1pPr>
          </a:lstStyle>
          <a:p>
            <a:r>
              <a:rPr lang="en-US" dirty="0"/>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Group 9">
            <a:extLst>
              <a:ext uri="{FF2B5EF4-FFF2-40B4-BE49-F238E27FC236}">
                <a16:creationId xmlns:a16="http://schemas.microsoft.com/office/drawing/2014/main" id="{2BDBD138-F0B1-4B1E-B3CD-2D52E40585FB}"/>
              </a:ext>
            </a:extLst>
          </p:cNvPr>
          <p:cNvGrpSpPr/>
          <p:nvPr userDrawn="1"/>
        </p:nvGrpSpPr>
        <p:grpSpPr>
          <a:xfrm>
            <a:off x="786037" y="6106134"/>
            <a:ext cx="2641080" cy="494073"/>
            <a:chOff x="915129" y="6116892"/>
            <a:chExt cx="2641080" cy="494073"/>
          </a:xfrm>
        </p:grpSpPr>
        <p:pic>
          <p:nvPicPr>
            <p:cNvPr id="11" name="Picture 10">
              <a:extLst>
                <a:ext uri="{FF2B5EF4-FFF2-40B4-BE49-F238E27FC236}">
                  <a16:creationId xmlns:a16="http://schemas.microsoft.com/office/drawing/2014/main" id="{AE1530E6-4DD8-4E38-96C2-B13A31E82A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3788" y="6116892"/>
              <a:ext cx="1182421" cy="494071"/>
            </a:xfrm>
            <a:prstGeom prst="rect">
              <a:avLst/>
            </a:prstGeom>
          </p:spPr>
        </p:pic>
        <p:pic>
          <p:nvPicPr>
            <p:cNvPr id="12" name="Picture 11">
              <a:extLst>
                <a:ext uri="{FF2B5EF4-FFF2-40B4-BE49-F238E27FC236}">
                  <a16:creationId xmlns:a16="http://schemas.microsoft.com/office/drawing/2014/main" id="{D6D4798B-E0C4-4BEE-8C77-41F650F36B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129" y="6116893"/>
              <a:ext cx="417126" cy="494072"/>
            </a:xfrm>
            <a:prstGeom prst="rect">
              <a:avLst/>
            </a:prstGeom>
          </p:spPr>
        </p:pic>
        <p:pic>
          <p:nvPicPr>
            <p:cNvPr id="13" name="Picture 12">
              <a:extLst>
                <a:ext uri="{FF2B5EF4-FFF2-40B4-BE49-F238E27FC236}">
                  <a16:creationId xmlns:a16="http://schemas.microsoft.com/office/drawing/2014/main" id="{58B7E653-1458-46B7-A520-6B5C4BFEBF7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464311" y="6116892"/>
              <a:ext cx="879662" cy="488701"/>
            </a:xfrm>
            <a:prstGeom prst="rect">
              <a:avLst/>
            </a:prstGeom>
          </p:spPr>
        </p:pic>
      </p:grpSp>
    </p:spTree>
    <p:extLst>
      <p:ext uri="{BB962C8B-B14F-4D97-AF65-F5344CB8AC3E}">
        <p14:creationId xmlns:p14="http://schemas.microsoft.com/office/powerpoint/2010/main" val="6025501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lvl1pPr>
              <a:defRPr>
                <a:solidFill>
                  <a:schemeClr val="accent2"/>
                </a:solidFill>
              </a:defRPr>
            </a:lvl1pPr>
          </a:lstStyle>
          <a:p>
            <a:r>
              <a:rPr lang="en-US" dirty="0"/>
              <a:t>Click to edit Master title style</a:t>
            </a:r>
          </a:p>
        </p:txBody>
      </p:sp>
      <p:grpSp>
        <p:nvGrpSpPr>
          <p:cNvPr id="6" name="Group 5">
            <a:extLst>
              <a:ext uri="{FF2B5EF4-FFF2-40B4-BE49-F238E27FC236}">
                <a16:creationId xmlns:a16="http://schemas.microsoft.com/office/drawing/2014/main" id="{47195A1E-259B-443F-BD4F-30C64468EF03}"/>
              </a:ext>
            </a:extLst>
          </p:cNvPr>
          <p:cNvGrpSpPr/>
          <p:nvPr userDrawn="1"/>
        </p:nvGrpSpPr>
        <p:grpSpPr>
          <a:xfrm>
            <a:off x="786037" y="6106134"/>
            <a:ext cx="2641080" cy="494073"/>
            <a:chOff x="915129" y="6116892"/>
            <a:chExt cx="2641080" cy="494073"/>
          </a:xfrm>
        </p:grpSpPr>
        <p:pic>
          <p:nvPicPr>
            <p:cNvPr id="7" name="Picture 6">
              <a:extLst>
                <a:ext uri="{FF2B5EF4-FFF2-40B4-BE49-F238E27FC236}">
                  <a16:creationId xmlns:a16="http://schemas.microsoft.com/office/drawing/2014/main" id="{721C66B5-7CD8-4261-924F-350F5EF0AD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3788" y="6116892"/>
              <a:ext cx="1182421" cy="494071"/>
            </a:xfrm>
            <a:prstGeom prst="rect">
              <a:avLst/>
            </a:prstGeom>
          </p:spPr>
        </p:pic>
        <p:pic>
          <p:nvPicPr>
            <p:cNvPr id="8" name="Picture 7">
              <a:extLst>
                <a:ext uri="{FF2B5EF4-FFF2-40B4-BE49-F238E27FC236}">
                  <a16:creationId xmlns:a16="http://schemas.microsoft.com/office/drawing/2014/main" id="{26A69CAF-31C0-4ED2-B66E-72A33893AB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129" y="6116893"/>
              <a:ext cx="417126" cy="494072"/>
            </a:xfrm>
            <a:prstGeom prst="rect">
              <a:avLst/>
            </a:prstGeom>
          </p:spPr>
        </p:pic>
        <p:pic>
          <p:nvPicPr>
            <p:cNvPr id="9" name="Picture 8">
              <a:extLst>
                <a:ext uri="{FF2B5EF4-FFF2-40B4-BE49-F238E27FC236}">
                  <a16:creationId xmlns:a16="http://schemas.microsoft.com/office/drawing/2014/main" id="{B68D1A54-1D97-4960-A7A7-7A859A3BEA8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464311" y="6116892"/>
              <a:ext cx="879662" cy="488701"/>
            </a:xfrm>
            <a:prstGeom prst="rect">
              <a:avLst/>
            </a:prstGeom>
          </p:spPr>
        </p:pic>
      </p:grpSp>
    </p:spTree>
    <p:extLst>
      <p:ext uri="{BB962C8B-B14F-4D97-AF65-F5344CB8AC3E}">
        <p14:creationId xmlns:p14="http://schemas.microsoft.com/office/powerpoint/2010/main" val="37585026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9B79815-83B8-48A3-80D2-4889D9D9DC9B}"/>
              </a:ext>
            </a:extLst>
          </p:cNvPr>
          <p:cNvGrpSpPr/>
          <p:nvPr userDrawn="1"/>
        </p:nvGrpSpPr>
        <p:grpSpPr>
          <a:xfrm>
            <a:off x="786037" y="6106134"/>
            <a:ext cx="2641080" cy="494073"/>
            <a:chOff x="915129" y="6116892"/>
            <a:chExt cx="2641080" cy="494073"/>
          </a:xfrm>
        </p:grpSpPr>
        <p:pic>
          <p:nvPicPr>
            <p:cNvPr id="6" name="Picture 5">
              <a:extLst>
                <a:ext uri="{FF2B5EF4-FFF2-40B4-BE49-F238E27FC236}">
                  <a16:creationId xmlns:a16="http://schemas.microsoft.com/office/drawing/2014/main" id="{C0E5944C-6F99-4B09-8AD2-7D30AFA578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3788" y="6116892"/>
              <a:ext cx="1182421" cy="494071"/>
            </a:xfrm>
            <a:prstGeom prst="rect">
              <a:avLst/>
            </a:prstGeom>
          </p:spPr>
        </p:pic>
        <p:pic>
          <p:nvPicPr>
            <p:cNvPr id="7" name="Picture 6">
              <a:extLst>
                <a:ext uri="{FF2B5EF4-FFF2-40B4-BE49-F238E27FC236}">
                  <a16:creationId xmlns:a16="http://schemas.microsoft.com/office/drawing/2014/main" id="{52A33055-F9DA-4C04-96A3-5A89D7491C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129" y="6116893"/>
              <a:ext cx="417126" cy="494072"/>
            </a:xfrm>
            <a:prstGeom prst="rect">
              <a:avLst/>
            </a:prstGeom>
          </p:spPr>
        </p:pic>
        <p:pic>
          <p:nvPicPr>
            <p:cNvPr id="8" name="Picture 7">
              <a:extLst>
                <a:ext uri="{FF2B5EF4-FFF2-40B4-BE49-F238E27FC236}">
                  <a16:creationId xmlns:a16="http://schemas.microsoft.com/office/drawing/2014/main" id="{4F075EC2-9BC7-4396-BC71-91D0C5B3BDD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464311" y="6116892"/>
              <a:ext cx="879662" cy="488701"/>
            </a:xfrm>
            <a:prstGeom prst="rect">
              <a:avLst/>
            </a:prstGeom>
          </p:spPr>
        </p:pic>
      </p:grpSp>
    </p:spTree>
    <p:extLst>
      <p:ext uri="{BB962C8B-B14F-4D97-AF65-F5344CB8AC3E}">
        <p14:creationId xmlns:p14="http://schemas.microsoft.com/office/powerpoint/2010/main" val="30748646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solidFill>
                  <a:schemeClr val="accent2"/>
                </a:solidFill>
              </a:defRPr>
            </a:lvl1pPr>
          </a:lstStyle>
          <a:p>
            <a:r>
              <a:rPr lang="en-US" dirty="0"/>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grpSp>
        <p:nvGrpSpPr>
          <p:cNvPr id="8" name="Group 7">
            <a:extLst>
              <a:ext uri="{FF2B5EF4-FFF2-40B4-BE49-F238E27FC236}">
                <a16:creationId xmlns:a16="http://schemas.microsoft.com/office/drawing/2014/main" id="{B9321129-4C99-4FA2-8A13-56CE9F6557E3}"/>
              </a:ext>
            </a:extLst>
          </p:cNvPr>
          <p:cNvGrpSpPr/>
          <p:nvPr userDrawn="1"/>
        </p:nvGrpSpPr>
        <p:grpSpPr>
          <a:xfrm>
            <a:off x="677334" y="6209651"/>
            <a:ext cx="2641080" cy="494073"/>
            <a:chOff x="915129" y="6116892"/>
            <a:chExt cx="2641080" cy="494073"/>
          </a:xfrm>
        </p:grpSpPr>
        <p:pic>
          <p:nvPicPr>
            <p:cNvPr id="9" name="Picture 8">
              <a:extLst>
                <a:ext uri="{FF2B5EF4-FFF2-40B4-BE49-F238E27FC236}">
                  <a16:creationId xmlns:a16="http://schemas.microsoft.com/office/drawing/2014/main" id="{E7F574B7-2CCC-4224-870C-56BAF1EC4B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3788" y="6116892"/>
              <a:ext cx="1182421" cy="494071"/>
            </a:xfrm>
            <a:prstGeom prst="rect">
              <a:avLst/>
            </a:prstGeom>
          </p:spPr>
        </p:pic>
        <p:pic>
          <p:nvPicPr>
            <p:cNvPr id="10" name="Picture 9">
              <a:extLst>
                <a:ext uri="{FF2B5EF4-FFF2-40B4-BE49-F238E27FC236}">
                  <a16:creationId xmlns:a16="http://schemas.microsoft.com/office/drawing/2014/main" id="{79C74235-327B-49B8-88FC-AA7D0EC83A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129" y="6116893"/>
              <a:ext cx="417126" cy="494072"/>
            </a:xfrm>
            <a:prstGeom prst="rect">
              <a:avLst/>
            </a:prstGeom>
          </p:spPr>
        </p:pic>
        <p:pic>
          <p:nvPicPr>
            <p:cNvPr id="11" name="Picture 10">
              <a:extLst>
                <a:ext uri="{FF2B5EF4-FFF2-40B4-BE49-F238E27FC236}">
                  <a16:creationId xmlns:a16="http://schemas.microsoft.com/office/drawing/2014/main" id="{115D6B4D-2076-4FC6-921F-8A27E209162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464311" y="6116892"/>
              <a:ext cx="879662" cy="488701"/>
            </a:xfrm>
            <a:prstGeom prst="rect">
              <a:avLst/>
            </a:prstGeom>
          </p:spPr>
        </p:pic>
      </p:grpSp>
    </p:spTree>
    <p:extLst>
      <p:ext uri="{BB962C8B-B14F-4D97-AF65-F5344CB8AC3E}">
        <p14:creationId xmlns:p14="http://schemas.microsoft.com/office/powerpoint/2010/main" val="1249598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AB57B-5671-864C-A002-99CAFF17D27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485CB7C-96ED-7F41-93AA-F84481C151C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7B35C4D-FA3A-0041-8D7B-65FBBEA0F9FB}"/>
              </a:ext>
            </a:extLst>
          </p:cNvPr>
          <p:cNvSpPr>
            <a:spLocks noGrp="1"/>
          </p:cNvSpPr>
          <p:nvPr>
            <p:ph type="dt" sz="half" idx="10"/>
          </p:nvPr>
        </p:nvSpPr>
        <p:spPr/>
        <p:txBody>
          <a:bodyPr/>
          <a:lstStyle/>
          <a:p>
            <a:fld id="{0D38AC86-3DC3-7144-8C10-BD6A0DB4EEFB}" type="datetimeFigureOut">
              <a:rPr lang="en-US" smtClean="0"/>
              <a:t>5/28/20</a:t>
            </a:fld>
            <a:endParaRPr lang="en-US"/>
          </a:p>
        </p:txBody>
      </p:sp>
      <p:sp>
        <p:nvSpPr>
          <p:cNvPr id="5" name="Footer Placeholder 4">
            <a:extLst>
              <a:ext uri="{FF2B5EF4-FFF2-40B4-BE49-F238E27FC236}">
                <a16:creationId xmlns:a16="http://schemas.microsoft.com/office/drawing/2014/main" id="{52C49F7C-02C2-3940-9D15-7747B1BF2D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92A385-3544-6B41-82AB-47B7727C1A28}"/>
              </a:ext>
            </a:extLst>
          </p:cNvPr>
          <p:cNvSpPr>
            <a:spLocks noGrp="1"/>
          </p:cNvSpPr>
          <p:nvPr>
            <p:ph type="sldNum" sz="quarter" idx="12"/>
          </p:nvPr>
        </p:nvSpPr>
        <p:spPr/>
        <p:txBody>
          <a:bodyPr/>
          <a:lstStyle/>
          <a:p>
            <a:fld id="{D02CBADE-67C5-F640-A3D5-527472A3B2FE}" type="slidenum">
              <a:rPr lang="en-US" smtClean="0"/>
              <a:t>‹#›</a:t>
            </a:fld>
            <a:endParaRPr lang="en-US"/>
          </a:p>
        </p:txBody>
      </p:sp>
    </p:spTree>
    <p:extLst>
      <p:ext uri="{BB962C8B-B14F-4D97-AF65-F5344CB8AC3E}">
        <p14:creationId xmlns:p14="http://schemas.microsoft.com/office/powerpoint/2010/main" val="11900044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solidFill>
                  <a:schemeClr val="accent2"/>
                </a:solidFill>
              </a:defRPr>
            </a:lvl1pPr>
          </a:lstStyle>
          <a:p>
            <a:r>
              <a:rPr lang="en-US" dirty="0"/>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grpSp>
        <p:nvGrpSpPr>
          <p:cNvPr id="8" name="Group 7">
            <a:extLst>
              <a:ext uri="{FF2B5EF4-FFF2-40B4-BE49-F238E27FC236}">
                <a16:creationId xmlns:a16="http://schemas.microsoft.com/office/drawing/2014/main" id="{CC650BC4-FC99-45F0-B9D6-1CBC997F17B6}"/>
              </a:ext>
            </a:extLst>
          </p:cNvPr>
          <p:cNvGrpSpPr/>
          <p:nvPr userDrawn="1"/>
        </p:nvGrpSpPr>
        <p:grpSpPr>
          <a:xfrm>
            <a:off x="786037" y="6106134"/>
            <a:ext cx="2641080" cy="494073"/>
            <a:chOff x="915129" y="6116892"/>
            <a:chExt cx="2641080" cy="494073"/>
          </a:xfrm>
        </p:grpSpPr>
        <p:pic>
          <p:nvPicPr>
            <p:cNvPr id="9" name="Picture 8">
              <a:extLst>
                <a:ext uri="{FF2B5EF4-FFF2-40B4-BE49-F238E27FC236}">
                  <a16:creationId xmlns:a16="http://schemas.microsoft.com/office/drawing/2014/main" id="{C86EE346-E961-4CBC-A3A1-7EA0DBC448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3788" y="6116892"/>
              <a:ext cx="1182421" cy="494071"/>
            </a:xfrm>
            <a:prstGeom prst="rect">
              <a:avLst/>
            </a:prstGeom>
          </p:spPr>
        </p:pic>
        <p:pic>
          <p:nvPicPr>
            <p:cNvPr id="10" name="Picture 9">
              <a:extLst>
                <a:ext uri="{FF2B5EF4-FFF2-40B4-BE49-F238E27FC236}">
                  <a16:creationId xmlns:a16="http://schemas.microsoft.com/office/drawing/2014/main" id="{6E3BB8E4-12ED-4BA7-9873-F46D02C634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129" y="6116893"/>
              <a:ext cx="417126" cy="494072"/>
            </a:xfrm>
            <a:prstGeom prst="rect">
              <a:avLst/>
            </a:prstGeom>
          </p:spPr>
        </p:pic>
        <p:pic>
          <p:nvPicPr>
            <p:cNvPr id="11" name="Picture 10">
              <a:extLst>
                <a:ext uri="{FF2B5EF4-FFF2-40B4-BE49-F238E27FC236}">
                  <a16:creationId xmlns:a16="http://schemas.microsoft.com/office/drawing/2014/main" id="{C3CD82C9-14A6-4B5D-96A8-EAC4F47540E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464311" y="6116892"/>
              <a:ext cx="879662" cy="488701"/>
            </a:xfrm>
            <a:prstGeom prst="rect">
              <a:avLst/>
            </a:prstGeom>
          </p:spPr>
        </p:pic>
      </p:grpSp>
    </p:spTree>
    <p:extLst>
      <p:ext uri="{BB962C8B-B14F-4D97-AF65-F5344CB8AC3E}">
        <p14:creationId xmlns:p14="http://schemas.microsoft.com/office/powerpoint/2010/main" val="42503084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solidFill>
                  <a:schemeClr val="accent2"/>
                </a:solidFill>
              </a:defRPr>
            </a:lvl1pPr>
          </a:lstStyle>
          <a:p>
            <a:r>
              <a:rPr lang="en-US" dirty="0"/>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grpSp>
        <p:nvGrpSpPr>
          <p:cNvPr id="7" name="Group 6">
            <a:extLst>
              <a:ext uri="{FF2B5EF4-FFF2-40B4-BE49-F238E27FC236}">
                <a16:creationId xmlns:a16="http://schemas.microsoft.com/office/drawing/2014/main" id="{44A2BA74-1782-453B-9694-AACDC5B3C3F6}"/>
              </a:ext>
            </a:extLst>
          </p:cNvPr>
          <p:cNvGrpSpPr/>
          <p:nvPr userDrawn="1"/>
        </p:nvGrpSpPr>
        <p:grpSpPr>
          <a:xfrm>
            <a:off x="786037" y="6106134"/>
            <a:ext cx="2641080" cy="494073"/>
            <a:chOff x="915129" y="6116892"/>
            <a:chExt cx="2641080" cy="494073"/>
          </a:xfrm>
        </p:grpSpPr>
        <p:pic>
          <p:nvPicPr>
            <p:cNvPr id="8" name="Picture 7">
              <a:extLst>
                <a:ext uri="{FF2B5EF4-FFF2-40B4-BE49-F238E27FC236}">
                  <a16:creationId xmlns:a16="http://schemas.microsoft.com/office/drawing/2014/main" id="{E9D0207B-5D9A-4954-A395-49F7A1BA9D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3788" y="6116892"/>
              <a:ext cx="1182421" cy="494071"/>
            </a:xfrm>
            <a:prstGeom prst="rect">
              <a:avLst/>
            </a:prstGeom>
          </p:spPr>
        </p:pic>
        <p:pic>
          <p:nvPicPr>
            <p:cNvPr id="9" name="Picture 8">
              <a:extLst>
                <a:ext uri="{FF2B5EF4-FFF2-40B4-BE49-F238E27FC236}">
                  <a16:creationId xmlns:a16="http://schemas.microsoft.com/office/drawing/2014/main" id="{A9A039A1-95DA-4DAE-8DF8-AAEB1DAB64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129" y="6116893"/>
              <a:ext cx="417126" cy="494072"/>
            </a:xfrm>
            <a:prstGeom prst="rect">
              <a:avLst/>
            </a:prstGeom>
          </p:spPr>
        </p:pic>
        <p:pic>
          <p:nvPicPr>
            <p:cNvPr id="10" name="Picture 9">
              <a:extLst>
                <a:ext uri="{FF2B5EF4-FFF2-40B4-BE49-F238E27FC236}">
                  <a16:creationId xmlns:a16="http://schemas.microsoft.com/office/drawing/2014/main" id="{25709680-EBC5-4BF4-85BE-027C8C2F2E4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464311" y="6116892"/>
              <a:ext cx="879662" cy="488701"/>
            </a:xfrm>
            <a:prstGeom prst="rect">
              <a:avLst/>
            </a:prstGeom>
          </p:spPr>
        </p:pic>
      </p:grpSp>
    </p:spTree>
    <p:extLst>
      <p:ext uri="{BB962C8B-B14F-4D97-AF65-F5344CB8AC3E}">
        <p14:creationId xmlns:p14="http://schemas.microsoft.com/office/powerpoint/2010/main" val="21402850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solidFill>
                  <a:schemeClr val="accent2"/>
                </a:solidFill>
              </a:defRPr>
            </a:lvl1pPr>
          </a:lstStyle>
          <a:p>
            <a:r>
              <a:rPr lang="en-US" dirty="0"/>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grpSp>
        <p:nvGrpSpPr>
          <p:cNvPr id="10" name="Group 9">
            <a:extLst>
              <a:ext uri="{FF2B5EF4-FFF2-40B4-BE49-F238E27FC236}">
                <a16:creationId xmlns:a16="http://schemas.microsoft.com/office/drawing/2014/main" id="{BFDF5505-C4A0-47AA-977A-ABCE294BCF07}"/>
              </a:ext>
            </a:extLst>
          </p:cNvPr>
          <p:cNvGrpSpPr/>
          <p:nvPr userDrawn="1"/>
        </p:nvGrpSpPr>
        <p:grpSpPr>
          <a:xfrm>
            <a:off x="786037" y="6106134"/>
            <a:ext cx="2641080" cy="494073"/>
            <a:chOff x="915129" y="6116892"/>
            <a:chExt cx="2641080" cy="494073"/>
          </a:xfrm>
        </p:grpSpPr>
        <p:pic>
          <p:nvPicPr>
            <p:cNvPr id="11" name="Picture 10">
              <a:extLst>
                <a:ext uri="{FF2B5EF4-FFF2-40B4-BE49-F238E27FC236}">
                  <a16:creationId xmlns:a16="http://schemas.microsoft.com/office/drawing/2014/main" id="{85CBE1EB-B11B-4D4D-8D91-C0D47358F3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3788" y="6116892"/>
              <a:ext cx="1182421" cy="494071"/>
            </a:xfrm>
            <a:prstGeom prst="rect">
              <a:avLst/>
            </a:prstGeom>
          </p:spPr>
        </p:pic>
        <p:pic>
          <p:nvPicPr>
            <p:cNvPr id="12" name="Picture 11">
              <a:extLst>
                <a:ext uri="{FF2B5EF4-FFF2-40B4-BE49-F238E27FC236}">
                  <a16:creationId xmlns:a16="http://schemas.microsoft.com/office/drawing/2014/main" id="{638F251C-D747-49D9-91B6-343DF00355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129" y="6116893"/>
              <a:ext cx="417126" cy="494072"/>
            </a:xfrm>
            <a:prstGeom prst="rect">
              <a:avLst/>
            </a:prstGeom>
          </p:spPr>
        </p:pic>
        <p:pic>
          <p:nvPicPr>
            <p:cNvPr id="13" name="Picture 12">
              <a:extLst>
                <a:ext uri="{FF2B5EF4-FFF2-40B4-BE49-F238E27FC236}">
                  <a16:creationId xmlns:a16="http://schemas.microsoft.com/office/drawing/2014/main" id="{50BF2B3A-1C1D-4B09-82A8-656142B4F8B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464311" y="6116892"/>
              <a:ext cx="879662" cy="488701"/>
            </a:xfrm>
            <a:prstGeom prst="rect">
              <a:avLst/>
            </a:prstGeom>
          </p:spPr>
        </p:pic>
      </p:grpSp>
    </p:spTree>
    <p:extLst>
      <p:ext uri="{BB962C8B-B14F-4D97-AF65-F5344CB8AC3E}">
        <p14:creationId xmlns:p14="http://schemas.microsoft.com/office/powerpoint/2010/main" val="24716008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solidFill>
                  <a:schemeClr val="accent2"/>
                </a:solidFill>
              </a:defRPr>
            </a:lvl1pPr>
          </a:lstStyle>
          <a:p>
            <a:r>
              <a:rPr lang="en-US" dirty="0"/>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grpSp>
        <p:nvGrpSpPr>
          <p:cNvPr id="7" name="Group 6">
            <a:extLst>
              <a:ext uri="{FF2B5EF4-FFF2-40B4-BE49-F238E27FC236}">
                <a16:creationId xmlns:a16="http://schemas.microsoft.com/office/drawing/2014/main" id="{D83125B8-3066-407C-80D9-E94DBC2163FE}"/>
              </a:ext>
            </a:extLst>
          </p:cNvPr>
          <p:cNvGrpSpPr/>
          <p:nvPr userDrawn="1"/>
        </p:nvGrpSpPr>
        <p:grpSpPr>
          <a:xfrm>
            <a:off x="786037" y="6106134"/>
            <a:ext cx="2641080" cy="494073"/>
            <a:chOff x="915129" y="6116892"/>
            <a:chExt cx="2641080" cy="494073"/>
          </a:xfrm>
        </p:grpSpPr>
        <p:pic>
          <p:nvPicPr>
            <p:cNvPr id="8" name="Picture 7">
              <a:extLst>
                <a:ext uri="{FF2B5EF4-FFF2-40B4-BE49-F238E27FC236}">
                  <a16:creationId xmlns:a16="http://schemas.microsoft.com/office/drawing/2014/main" id="{E7E780E2-8176-4E2C-A63D-1CF3534C49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3788" y="6116892"/>
              <a:ext cx="1182421" cy="494071"/>
            </a:xfrm>
            <a:prstGeom prst="rect">
              <a:avLst/>
            </a:prstGeom>
          </p:spPr>
        </p:pic>
        <p:pic>
          <p:nvPicPr>
            <p:cNvPr id="9" name="Picture 8">
              <a:extLst>
                <a:ext uri="{FF2B5EF4-FFF2-40B4-BE49-F238E27FC236}">
                  <a16:creationId xmlns:a16="http://schemas.microsoft.com/office/drawing/2014/main" id="{25B09B26-7F49-461E-B7CF-716C26CC40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129" y="6116893"/>
              <a:ext cx="417126" cy="494072"/>
            </a:xfrm>
            <a:prstGeom prst="rect">
              <a:avLst/>
            </a:prstGeom>
          </p:spPr>
        </p:pic>
        <p:pic>
          <p:nvPicPr>
            <p:cNvPr id="10" name="Picture 9">
              <a:extLst>
                <a:ext uri="{FF2B5EF4-FFF2-40B4-BE49-F238E27FC236}">
                  <a16:creationId xmlns:a16="http://schemas.microsoft.com/office/drawing/2014/main" id="{4BA15BD2-54A1-4E38-852A-01045A37A11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464311" y="6116892"/>
              <a:ext cx="879662" cy="488701"/>
            </a:xfrm>
            <a:prstGeom prst="rect">
              <a:avLst/>
            </a:prstGeom>
          </p:spPr>
        </p:pic>
      </p:grpSp>
    </p:spTree>
    <p:extLst>
      <p:ext uri="{BB962C8B-B14F-4D97-AF65-F5344CB8AC3E}">
        <p14:creationId xmlns:p14="http://schemas.microsoft.com/office/powerpoint/2010/main" val="40525648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solidFill>
                  <a:schemeClr val="accent2"/>
                </a:solidFill>
              </a:defRPr>
            </a:lvl1pPr>
          </a:lstStyle>
          <a:p>
            <a:r>
              <a:rPr lang="en-US" dirty="0"/>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grpSp>
        <p:nvGrpSpPr>
          <p:cNvPr id="10" name="Group 9">
            <a:extLst>
              <a:ext uri="{FF2B5EF4-FFF2-40B4-BE49-F238E27FC236}">
                <a16:creationId xmlns:a16="http://schemas.microsoft.com/office/drawing/2014/main" id="{31DD6A52-C32B-4537-8B93-A63C9144ADFB}"/>
              </a:ext>
            </a:extLst>
          </p:cNvPr>
          <p:cNvGrpSpPr/>
          <p:nvPr userDrawn="1"/>
        </p:nvGrpSpPr>
        <p:grpSpPr>
          <a:xfrm>
            <a:off x="786037" y="6106134"/>
            <a:ext cx="2641080" cy="494073"/>
            <a:chOff x="915129" y="6116892"/>
            <a:chExt cx="2641080" cy="494073"/>
          </a:xfrm>
        </p:grpSpPr>
        <p:pic>
          <p:nvPicPr>
            <p:cNvPr id="11" name="Picture 10">
              <a:extLst>
                <a:ext uri="{FF2B5EF4-FFF2-40B4-BE49-F238E27FC236}">
                  <a16:creationId xmlns:a16="http://schemas.microsoft.com/office/drawing/2014/main" id="{0A7925DE-9DE0-4707-8BA8-BBBDF0DCE9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3788" y="6116892"/>
              <a:ext cx="1182421" cy="494071"/>
            </a:xfrm>
            <a:prstGeom prst="rect">
              <a:avLst/>
            </a:prstGeom>
          </p:spPr>
        </p:pic>
        <p:pic>
          <p:nvPicPr>
            <p:cNvPr id="12" name="Picture 11">
              <a:extLst>
                <a:ext uri="{FF2B5EF4-FFF2-40B4-BE49-F238E27FC236}">
                  <a16:creationId xmlns:a16="http://schemas.microsoft.com/office/drawing/2014/main" id="{C657CDCC-658A-49B6-B6DE-58DD656041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129" y="6116893"/>
              <a:ext cx="417126" cy="494072"/>
            </a:xfrm>
            <a:prstGeom prst="rect">
              <a:avLst/>
            </a:prstGeom>
          </p:spPr>
        </p:pic>
        <p:pic>
          <p:nvPicPr>
            <p:cNvPr id="13" name="Picture 12">
              <a:extLst>
                <a:ext uri="{FF2B5EF4-FFF2-40B4-BE49-F238E27FC236}">
                  <a16:creationId xmlns:a16="http://schemas.microsoft.com/office/drawing/2014/main" id="{3BA4AC35-B787-4566-A2C5-128147C0F63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464311" y="6116892"/>
              <a:ext cx="879662" cy="488701"/>
            </a:xfrm>
            <a:prstGeom prst="rect">
              <a:avLst/>
            </a:prstGeom>
          </p:spPr>
        </p:pic>
      </p:grpSp>
    </p:spTree>
    <p:extLst>
      <p:ext uri="{BB962C8B-B14F-4D97-AF65-F5344CB8AC3E}">
        <p14:creationId xmlns:p14="http://schemas.microsoft.com/office/powerpoint/2010/main" val="31782241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solidFill>
                  <a:schemeClr val="accent2"/>
                </a:solidFill>
              </a:defRPr>
            </a:lvl1pPr>
          </a:lstStyle>
          <a:p>
            <a:r>
              <a:rPr lang="en-US" dirty="0"/>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grpSp>
        <p:nvGrpSpPr>
          <p:cNvPr id="8" name="Group 7">
            <a:extLst>
              <a:ext uri="{FF2B5EF4-FFF2-40B4-BE49-F238E27FC236}">
                <a16:creationId xmlns:a16="http://schemas.microsoft.com/office/drawing/2014/main" id="{A3B12157-2423-45CB-8018-488FAA567882}"/>
              </a:ext>
            </a:extLst>
          </p:cNvPr>
          <p:cNvGrpSpPr/>
          <p:nvPr userDrawn="1"/>
        </p:nvGrpSpPr>
        <p:grpSpPr>
          <a:xfrm>
            <a:off x="786037" y="6106134"/>
            <a:ext cx="2641080" cy="494073"/>
            <a:chOff x="915129" y="6116892"/>
            <a:chExt cx="2641080" cy="494073"/>
          </a:xfrm>
        </p:grpSpPr>
        <p:pic>
          <p:nvPicPr>
            <p:cNvPr id="9" name="Picture 8">
              <a:extLst>
                <a:ext uri="{FF2B5EF4-FFF2-40B4-BE49-F238E27FC236}">
                  <a16:creationId xmlns:a16="http://schemas.microsoft.com/office/drawing/2014/main" id="{833539E1-6A4C-4F23-B268-004D59BE9C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3788" y="6116892"/>
              <a:ext cx="1182421" cy="494071"/>
            </a:xfrm>
            <a:prstGeom prst="rect">
              <a:avLst/>
            </a:prstGeom>
          </p:spPr>
        </p:pic>
        <p:pic>
          <p:nvPicPr>
            <p:cNvPr id="10" name="Picture 9">
              <a:extLst>
                <a:ext uri="{FF2B5EF4-FFF2-40B4-BE49-F238E27FC236}">
                  <a16:creationId xmlns:a16="http://schemas.microsoft.com/office/drawing/2014/main" id="{DD3E1A4D-A8E1-4991-AE57-A86D5DD71D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129" y="6116893"/>
              <a:ext cx="417126" cy="494072"/>
            </a:xfrm>
            <a:prstGeom prst="rect">
              <a:avLst/>
            </a:prstGeom>
          </p:spPr>
        </p:pic>
        <p:pic>
          <p:nvPicPr>
            <p:cNvPr id="11" name="Picture 10">
              <a:extLst>
                <a:ext uri="{FF2B5EF4-FFF2-40B4-BE49-F238E27FC236}">
                  <a16:creationId xmlns:a16="http://schemas.microsoft.com/office/drawing/2014/main" id="{9EC500D9-1BF0-4A97-8E74-0E6835D2716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464311" y="6116892"/>
              <a:ext cx="879662" cy="488701"/>
            </a:xfrm>
            <a:prstGeom prst="rect">
              <a:avLst/>
            </a:prstGeom>
          </p:spPr>
        </p:pic>
      </p:grpSp>
    </p:spTree>
    <p:extLst>
      <p:ext uri="{BB962C8B-B14F-4D97-AF65-F5344CB8AC3E}">
        <p14:creationId xmlns:p14="http://schemas.microsoft.com/office/powerpoint/2010/main" val="33432968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2"/>
                </a:solidFil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oup 6">
            <a:extLst>
              <a:ext uri="{FF2B5EF4-FFF2-40B4-BE49-F238E27FC236}">
                <a16:creationId xmlns:a16="http://schemas.microsoft.com/office/drawing/2014/main" id="{48560635-5FA1-4018-96CE-7F7B1CBF05E8}"/>
              </a:ext>
            </a:extLst>
          </p:cNvPr>
          <p:cNvGrpSpPr/>
          <p:nvPr userDrawn="1"/>
        </p:nvGrpSpPr>
        <p:grpSpPr>
          <a:xfrm>
            <a:off x="786037" y="6106134"/>
            <a:ext cx="2641080" cy="494073"/>
            <a:chOff x="915129" y="6116892"/>
            <a:chExt cx="2641080" cy="494073"/>
          </a:xfrm>
        </p:grpSpPr>
        <p:pic>
          <p:nvPicPr>
            <p:cNvPr id="8" name="Picture 7">
              <a:extLst>
                <a:ext uri="{FF2B5EF4-FFF2-40B4-BE49-F238E27FC236}">
                  <a16:creationId xmlns:a16="http://schemas.microsoft.com/office/drawing/2014/main" id="{F4080E22-E1DD-4A9A-A136-32852EF4C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3788" y="6116892"/>
              <a:ext cx="1182421" cy="494071"/>
            </a:xfrm>
            <a:prstGeom prst="rect">
              <a:avLst/>
            </a:prstGeom>
          </p:spPr>
        </p:pic>
        <p:pic>
          <p:nvPicPr>
            <p:cNvPr id="9" name="Picture 8">
              <a:extLst>
                <a:ext uri="{FF2B5EF4-FFF2-40B4-BE49-F238E27FC236}">
                  <a16:creationId xmlns:a16="http://schemas.microsoft.com/office/drawing/2014/main" id="{7886D964-1DB0-4C95-8D6C-BC56B62A4B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129" y="6116893"/>
              <a:ext cx="417126" cy="494072"/>
            </a:xfrm>
            <a:prstGeom prst="rect">
              <a:avLst/>
            </a:prstGeom>
          </p:spPr>
        </p:pic>
        <p:pic>
          <p:nvPicPr>
            <p:cNvPr id="10" name="Picture 9">
              <a:extLst>
                <a:ext uri="{FF2B5EF4-FFF2-40B4-BE49-F238E27FC236}">
                  <a16:creationId xmlns:a16="http://schemas.microsoft.com/office/drawing/2014/main" id="{94D140EB-6B2C-4D53-ADF5-D69EF600AB7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464311" y="6116892"/>
              <a:ext cx="879662" cy="488701"/>
            </a:xfrm>
            <a:prstGeom prst="rect">
              <a:avLst/>
            </a:prstGeom>
          </p:spPr>
        </p:pic>
      </p:grpSp>
    </p:spTree>
    <p:extLst>
      <p:ext uri="{BB962C8B-B14F-4D97-AF65-F5344CB8AC3E}">
        <p14:creationId xmlns:p14="http://schemas.microsoft.com/office/powerpoint/2010/main" val="41504130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lvl1pPr>
              <a:defRPr>
                <a:solidFill>
                  <a:schemeClr val="accent2"/>
                </a:solidFill>
              </a:defRPr>
            </a:lvl1pPr>
          </a:lstStyle>
          <a:p>
            <a:r>
              <a:rPr lang="en-US" dirty="0"/>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a:extLst>
              <a:ext uri="{FF2B5EF4-FFF2-40B4-BE49-F238E27FC236}">
                <a16:creationId xmlns:a16="http://schemas.microsoft.com/office/drawing/2014/main" id="{E3EA9FDF-1733-4C5E-ADC9-2D288B5144D8}"/>
              </a:ext>
            </a:extLst>
          </p:cNvPr>
          <p:cNvGrpSpPr/>
          <p:nvPr userDrawn="1"/>
        </p:nvGrpSpPr>
        <p:grpSpPr>
          <a:xfrm>
            <a:off x="786037" y="6106134"/>
            <a:ext cx="2641080" cy="494073"/>
            <a:chOff x="915129" y="6116892"/>
            <a:chExt cx="2641080" cy="494073"/>
          </a:xfrm>
        </p:grpSpPr>
        <p:pic>
          <p:nvPicPr>
            <p:cNvPr id="8" name="Picture 7">
              <a:extLst>
                <a:ext uri="{FF2B5EF4-FFF2-40B4-BE49-F238E27FC236}">
                  <a16:creationId xmlns:a16="http://schemas.microsoft.com/office/drawing/2014/main" id="{9A3DD88C-A82E-4136-AA6C-54F4E2FD5A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3788" y="6116892"/>
              <a:ext cx="1182421" cy="494071"/>
            </a:xfrm>
            <a:prstGeom prst="rect">
              <a:avLst/>
            </a:prstGeom>
          </p:spPr>
        </p:pic>
        <p:pic>
          <p:nvPicPr>
            <p:cNvPr id="9" name="Picture 8">
              <a:extLst>
                <a:ext uri="{FF2B5EF4-FFF2-40B4-BE49-F238E27FC236}">
                  <a16:creationId xmlns:a16="http://schemas.microsoft.com/office/drawing/2014/main" id="{1FD4C192-5E0C-49EA-8B2E-0513C5F78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129" y="6116893"/>
              <a:ext cx="417126" cy="494072"/>
            </a:xfrm>
            <a:prstGeom prst="rect">
              <a:avLst/>
            </a:prstGeom>
          </p:spPr>
        </p:pic>
        <p:pic>
          <p:nvPicPr>
            <p:cNvPr id="10" name="Picture 9">
              <a:extLst>
                <a:ext uri="{FF2B5EF4-FFF2-40B4-BE49-F238E27FC236}">
                  <a16:creationId xmlns:a16="http://schemas.microsoft.com/office/drawing/2014/main" id="{5CD3668C-2117-4A19-B754-3AFCC70DAF2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464311" y="6116892"/>
              <a:ext cx="879662" cy="488701"/>
            </a:xfrm>
            <a:prstGeom prst="rect">
              <a:avLst/>
            </a:prstGeom>
          </p:spPr>
        </p:pic>
      </p:grpSp>
    </p:spTree>
    <p:extLst>
      <p:ext uri="{BB962C8B-B14F-4D97-AF65-F5344CB8AC3E}">
        <p14:creationId xmlns:p14="http://schemas.microsoft.com/office/powerpoint/2010/main" val="38672843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4352F77-CD66-4643-AF94-226C59A17F96}" type="datetimeFigureOut">
              <a:rPr lang="en-GB" smtClean="0"/>
              <a:t>28/05/2020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CBB04D-98EF-4E20-8CFA-A9D07605074A}" type="slidenum">
              <a:rPr lang="en-GB" smtClean="0"/>
              <a:t>‹#›</a:t>
            </a:fld>
            <a:endParaRPr lang="en-GB"/>
          </a:p>
        </p:txBody>
      </p:sp>
    </p:spTree>
    <p:extLst>
      <p:ext uri="{BB962C8B-B14F-4D97-AF65-F5344CB8AC3E}">
        <p14:creationId xmlns:p14="http://schemas.microsoft.com/office/powerpoint/2010/main" val="12719488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4352F77-CD66-4643-AF94-226C59A17F96}" type="datetimeFigureOut">
              <a:rPr lang="en-GB" smtClean="0"/>
              <a:t>28/05/2020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CBB04D-98EF-4E20-8CFA-A9D07605074A}" type="slidenum">
              <a:rPr lang="en-GB" smtClean="0"/>
              <a:t>‹#›</a:t>
            </a:fld>
            <a:endParaRPr lang="en-GB"/>
          </a:p>
        </p:txBody>
      </p:sp>
    </p:spTree>
    <p:extLst>
      <p:ext uri="{BB962C8B-B14F-4D97-AF65-F5344CB8AC3E}">
        <p14:creationId xmlns:p14="http://schemas.microsoft.com/office/powerpoint/2010/main" val="477650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E08AA-1FC1-E245-BEE3-B3CDF7E6E02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D2E1A237-3B40-D04F-B3D9-E748908530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95C8C99-90F3-6A43-8729-0FE591AF6D31}"/>
              </a:ext>
            </a:extLst>
          </p:cNvPr>
          <p:cNvSpPr>
            <a:spLocks noGrp="1"/>
          </p:cNvSpPr>
          <p:nvPr>
            <p:ph type="dt" sz="half" idx="10"/>
          </p:nvPr>
        </p:nvSpPr>
        <p:spPr/>
        <p:txBody>
          <a:bodyPr/>
          <a:lstStyle/>
          <a:p>
            <a:fld id="{0D38AC86-3DC3-7144-8C10-BD6A0DB4EEFB}" type="datetimeFigureOut">
              <a:rPr lang="en-US" smtClean="0"/>
              <a:t>5/28/20</a:t>
            </a:fld>
            <a:endParaRPr lang="en-US"/>
          </a:p>
        </p:txBody>
      </p:sp>
      <p:sp>
        <p:nvSpPr>
          <p:cNvPr id="5" name="Footer Placeholder 4">
            <a:extLst>
              <a:ext uri="{FF2B5EF4-FFF2-40B4-BE49-F238E27FC236}">
                <a16:creationId xmlns:a16="http://schemas.microsoft.com/office/drawing/2014/main" id="{7604772C-3D67-D640-BAA2-7FCA903CEA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FA9266-3C99-4548-B614-9D4285569A37}"/>
              </a:ext>
            </a:extLst>
          </p:cNvPr>
          <p:cNvSpPr>
            <a:spLocks noGrp="1"/>
          </p:cNvSpPr>
          <p:nvPr>
            <p:ph type="sldNum" sz="quarter" idx="12"/>
          </p:nvPr>
        </p:nvSpPr>
        <p:spPr/>
        <p:txBody>
          <a:bodyPr/>
          <a:lstStyle/>
          <a:p>
            <a:fld id="{D02CBADE-67C5-F640-A3D5-527472A3B2FE}" type="slidenum">
              <a:rPr lang="en-US" smtClean="0"/>
              <a:t>‹#›</a:t>
            </a:fld>
            <a:endParaRPr lang="en-US"/>
          </a:p>
        </p:txBody>
      </p:sp>
    </p:spTree>
    <p:extLst>
      <p:ext uri="{BB962C8B-B14F-4D97-AF65-F5344CB8AC3E}">
        <p14:creationId xmlns:p14="http://schemas.microsoft.com/office/powerpoint/2010/main" val="10986113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352F77-CD66-4643-AF94-226C59A17F96}" type="datetimeFigureOut">
              <a:rPr lang="en-GB" smtClean="0"/>
              <a:t>28/05/2020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CBB04D-98EF-4E20-8CFA-A9D07605074A}" type="slidenum">
              <a:rPr lang="en-GB" smtClean="0"/>
              <a:t>‹#›</a:t>
            </a:fld>
            <a:endParaRPr lang="en-GB"/>
          </a:p>
        </p:txBody>
      </p:sp>
    </p:spTree>
    <p:extLst>
      <p:ext uri="{BB962C8B-B14F-4D97-AF65-F5344CB8AC3E}">
        <p14:creationId xmlns:p14="http://schemas.microsoft.com/office/powerpoint/2010/main" val="30431331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4352F77-CD66-4643-AF94-226C59A17F96}" type="datetimeFigureOut">
              <a:rPr lang="en-GB" smtClean="0"/>
              <a:t>28/05/2020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5CBB04D-98EF-4E20-8CFA-A9D07605074A}" type="slidenum">
              <a:rPr lang="en-GB" smtClean="0"/>
              <a:t>‹#›</a:t>
            </a:fld>
            <a:endParaRPr lang="en-GB"/>
          </a:p>
        </p:txBody>
      </p:sp>
    </p:spTree>
    <p:extLst>
      <p:ext uri="{BB962C8B-B14F-4D97-AF65-F5344CB8AC3E}">
        <p14:creationId xmlns:p14="http://schemas.microsoft.com/office/powerpoint/2010/main" val="14867668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4352F77-CD66-4643-AF94-226C59A17F96}" type="datetimeFigureOut">
              <a:rPr lang="en-GB" smtClean="0"/>
              <a:t>28/05/2020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5CBB04D-98EF-4E20-8CFA-A9D07605074A}" type="slidenum">
              <a:rPr lang="en-GB" smtClean="0"/>
              <a:t>‹#›</a:t>
            </a:fld>
            <a:endParaRPr lang="en-GB"/>
          </a:p>
        </p:txBody>
      </p:sp>
    </p:spTree>
    <p:extLst>
      <p:ext uri="{BB962C8B-B14F-4D97-AF65-F5344CB8AC3E}">
        <p14:creationId xmlns:p14="http://schemas.microsoft.com/office/powerpoint/2010/main" val="40924856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4352F77-CD66-4643-AF94-226C59A17F96}" type="datetimeFigureOut">
              <a:rPr lang="en-GB" smtClean="0"/>
              <a:t>28/05/2020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5CBB04D-98EF-4E20-8CFA-A9D07605074A}" type="slidenum">
              <a:rPr lang="en-GB" smtClean="0"/>
              <a:t>‹#›</a:t>
            </a:fld>
            <a:endParaRPr lang="en-GB"/>
          </a:p>
        </p:txBody>
      </p:sp>
    </p:spTree>
    <p:extLst>
      <p:ext uri="{BB962C8B-B14F-4D97-AF65-F5344CB8AC3E}">
        <p14:creationId xmlns:p14="http://schemas.microsoft.com/office/powerpoint/2010/main" val="33629144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352F77-CD66-4643-AF94-226C59A17F96}" type="datetimeFigureOut">
              <a:rPr lang="en-GB" smtClean="0"/>
              <a:t>28/05/2020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5CBB04D-98EF-4E20-8CFA-A9D07605074A}" type="slidenum">
              <a:rPr lang="en-GB" smtClean="0"/>
              <a:t>‹#›</a:t>
            </a:fld>
            <a:endParaRPr lang="en-GB"/>
          </a:p>
        </p:txBody>
      </p:sp>
    </p:spTree>
    <p:extLst>
      <p:ext uri="{BB962C8B-B14F-4D97-AF65-F5344CB8AC3E}">
        <p14:creationId xmlns:p14="http://schemas.microsoft.com/office/powerpoint/2010/main" val="1016305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352F77-CD66-4643-AF94-226C59A17F96}" type="datetimeFigureOut">
              <a:rPr lang="en-GB" smtClean="0"/>
              <a:t>28/05/2020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5CBB04D-98EF-4E20-8CFA-A9D07605074A}" type="slidenum">
              <a:rPr lang="en-GB" smtClean="0"/>
              <a:t>‹#›</a:t>
            </a:fld>
            <a:endParaRPr lang="en-GB"/>
          </a:p>
        </p:txBody>
      </p:sp>
    </p:spTree>
    <p:extLst>
      <p:ext uri="{BB962C8B-B14F-4D97-AF65-F5344CB8AC3E}">
        <p14:creationId xmlns:p14="http://schemas.microsoft.com/office/powerpoint/2010/main" val="13617266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352F77-CD66-4643-AF94-226C59A17F96}" type="datetimeFigureOut">
              <a:rPr lang="en-GB" smtClean="0"/>
              <a:t>28/05/2020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5CBB04D-98EF-4E20-8CFA-A9D07605074A}" type="slidenum">
              <a:rPr lang="en-GB" smtClean="0"/>
              <a:t>‹#›</a:t>
            </a:fld>
            <a:endParaRPr lang="en-GB"/>
          </a:p>
        </p:txBody>
      </p:sp>
    </p:spTree>
    <p:extLst>
      <p:ext uri="{BB962C8B-B14F-4D97-AF65-F5344CB8AC3E}">
        <p14:creationId xmlns:p14="http://schemas.microsoft.com/office/powerpoint/2010/main" val="18331830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4352F77-CD66-4643-AF94-226C59A17F96}" type="datetimeFigureOut">
              <a:rPr lang="en-GB" smtClean="0"/>
              <a:t>28/05/2020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CBB04D-98EF-4E20-8CFA-A9D07605074A}" type="slidenum">
              <a:rPr lang="en-GB" smtClean="0"/>
              <a:t>‹#›</a:t>
            </a:fld>
            <a:endParaRPr lang="en-GB"/>
          </a:p>
        </p:txBody>
      </p:sp>
    </p:spTree>
    <p:extLst>
      <p:ext uri="{BB962C8B-B14F-4D97-AF65-F5344CB8AC3E}">
        <p14:creationId xmlns:p14="http://schemas.microsoft.com/office/powerpoint/2010/main" val="13877297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4352F77-CD66-4643-AF94-226C59A17F96}" type="datetimeFigureOut">
              <a:rPr lang="en-GB" smtClean="0"/>
              <a:t>28/05/2020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5CBB04D-98EF-4E20-8CFA-A9D07605074A}" type="slidenum">
              <a:rPr lang="en-GB" smtClean="0"/>
              <a:t>‹#›</a:t>
            </a:fld>
            <a:endParaRPr lang="en-GB"/>
          </a:p>
        </p:txBody>
      </p:sp>
    </p:spTree>
    <p:extLst>
      <p:ext uri="{BB962C8B-B14F-4D97-AF65-F5344CB8AC3E}">
        <p14:creationId xmlns:p14="http://schemas.microsoft.com/office/powerpoint/2010/main" val="3944029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2A7E9-BAEA-3843-8AB5-837480B245E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9CC42CA-5EA8-8147-A039-A6CF5F98C50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77F7913-3C04-DA49-AEB4-EF24F71BC49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16EF113-A6DA-9D4A-BE71-F6F765D9D6F3}"/>
              </a:ext>
            </a:extLst>
          </p:cNvPr>
          <p:cNvSpPr>
            <a:spLocks noGrp="1"/>
          </p:cNvSpPr>
          <p:nvPr>
            <p:ph type="dt" sz="half" idx="10"/>
          </p:nvPr>
        </p:nvSpPr>
        <p:spPr/>
        <p:txBody>
          <a:bodyPr/>
          <a:lstStyle/>
          <a:p>
            <a:fld id="{0D38AC86-3DC3-7144-8C10-BD6A0DB4EEFB}" type="datetimeFigureOut">
              <a:rPr lang="en-US" smtClean="0"/>
              <a:t>5/28/20</a:t>
            </a:fld>
            <a:endParaRPr lang="en-US"/>
          </a:p>
        </p:txBody>
      </p:sp>
      <p:sp>
        <p:nvSpPr>
          <p:cNvPr id="6" name="Footer Placeholder 5">
            <a:extLst>
              <a:ext uri="{FF2B5EF4-FFF2-40B4-BE49-F238E27FC236}">
                <a16:creationId xmlns:a16="http://schemas.microsoft.com/office/drawing/2014/main" id="{AF5AE173-4E96-3148-886A-A67EFB9430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53E37F-827D-FB44-A317-7B91F5DC8CE1}"/>
              </a:ext>
            </a:extLst>
          </p:cNvPr>
          <p:cNvSpPr>
            <a:spLocks noGrp="1"/>
          </p:cNvSpPr>
          <p:nvPr>
            <p:ph type="sldNum" sz="quarter" idx="12"/>
          </p:nvPr>
        </p:nvSpPr>
        <p:spPr/>
        <p:txBody>
          <a:bodyPr/>
          <a:lstStyle/>
          <a:p>
            <a:fld id="{D02CBADE-67C5-F640-A3D5-527472A3B2FE}" type="slidenum">
              <a:rPr lang="en-US" smtClean="0"/>
              <a:t>‹#›</a:t>
            </a:fld>
            <a:endParaRPr lang="en-US"/>
          </a:p>
        </p:txBody>
      </p:sp>
    </p:spTree>
    <p:extLst>
      <p:ext uri="{BB962C8B-B14F-4D97-AF65-F5344CB8AC3E}">
        <p14:creationId xmlns:p14="http://schemas.microsoft.com/office/powerpoint/2010/main" val="4692402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D7E91-9DE1-A94B-97BF-5C8BF5A537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BE22D19-4937-624C-BB9B-50050BA45B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DB1DF56-D61E-2C4D-BF7E-DBF2FA74822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CAB00AA-2AF7-BE44-AF96-8808D099E2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B19002E-F08B-BE45-8928-015E171721C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7D72D9FA-7A08-D048-A758-2CA895E81F35}"/>
              </a:ext>
            </a:extLst>
          </p:cNvPr>
          <p:cNvSpPr>
            <a:spLocks noGrp="1"/>
          </p:cNvSpPr>
          <p:nvPr>
            <p:ph type="dt" sz="half" idx="10"/>
          </p:nvPr>
        </p:nvSpPr>
        <p:spPr/>
        <p:txBody>
          <a:bodyPr/>
          <a:lstStyle/>
          <a:p>
            <a:fld id="{0D38AC86-3DC3-7144-8C10-BD6A0DB4EEFB}" type="datetimeFigureOut">
              <a:rPr lang="en-US" smtClean="0"/>
              <a:t>5/28/20</a:t>
            </a:fld>
            <a:endParaRPr lang="en-US"/>
          </a:p>
        </p:txBody>
      </p:sp>
      <p:sp>
        <p:nvSpPr>
          <p:cNvPr id="8" name="Footer Placeholder 7">
            <a:extLst>
              <a:ext uri="{FF2B5EF4-FFF2-40B4-BE49-F238E27FC236}">
                <a16:creationId xmlns:a16="http://schemas.microsoft.com/office/drawing/2014/main" id="{241CC32B-4F97-0B4A-B4DB-044D37FA63F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4B2C35-B77A-D042-A988-386F231E9E64}"/>
              </a:ext>
            </a:extLst>
          </p:cNvPr>
          <p:cNvSpPr>
            <a:spLocks noGrp="1"/>
          </p:cNvSpPr>
          <p:nvPr>
            <p:ph type="sldNum" sz="quarter" idx="12"/>
          </p:nvPr>
        </p:nvSpPr>
        <p:spPr/>
        <p:txBody>
          <a:bodyPr/>
          <a:lstStyle/>
          <a:p>
            <a:fld id="{D02CBADE-67C5-F640-A3D5-527472A3B2FE}" type="slidenum">
              <a:rPr lang="en-US" smtClean="0"/>
              <a:t>‹#›</a:t>
            </a:fld>
            <a:endParaRPr lang="en-US"/>
          </a:p>
        </p:txBody>
      </p:sp>
    </p:spTree>
    <p:extLst>
      <p:ext uri="{BB962C8B-B14F-4D97-AF65-F5344CB8AC3E}">
        <p14:creationId xmlns:p14="http://schemas.microsoft.com/office/powerpoint/2010/main" val="4054300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E9CFF-7FDC-4F46-B161-12EAC86EDCA7}"/>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0E92F942-E4F2-414F-8AC7-DD551F667BA9}"/>
              </a:ext>
            </a:extLst>
          </p:cNvPr>
          <p:cNvSpPr>
            <a:spLocks noGrp="1"/>
          </p:cNvSpPr>
          <p:nvPr>
            <p:ph type="dt" sz="half" idx="10"/>
          </p:nvPr>
        </p:nvSpPr>
        <p:spPr/>
        <p:txBody>
          <a:bodyPr/>
          <a:lstStyle/>
          <a:p>
            <a:fld id="{0D38AC86-3DC3-7144-8C10-BD6A0DB4EEFB}" type="datetimeFigureOut">
              <a:rPr lang="en-US" smtClean="0"/>
              <a:t>5/28/20</a:t>
            </a:fld>
            <a:endParaRPr lang="en-US"/>
          </a:p>
        </p:txBody>
      </p:sp>
      <p:sp>
        <p:nvSpPr>
          <p:cNvPr id="4" name="Footer Placeholder 3">
            <a:extLst>
              <a:ext uri="{FF2B5EF4-FFF2-40B4-BE49-F238E27FC236}">
                <a16:creationId xmlns:a16="http://schemas.microsoft.com/office/drawing/2014/main" id="{9DBC2DFC-FABC-484C-8B97-01034F47605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D6CD91-DFE0-074F-B618-45F29BCAE5EA}"/>
              </a:ext>
            </a:extLst>
          </p:cNvPr>
          <p:cNvSpPr>
            <a:spLocks noGrp="1"/>
          </p:cNvSpPr>
          <p:nvPr>
            <p:ph type="sldNum" sz="quarter" idx="12"/>
          </p:nvPr>
        </p:nvSpPr>
        <p:spPr/>
        <p:txBody>
          <a:bodyPr/>
          <a:lstStyle/>
          <a:p>
            <a:fld id="{D02CBADE-67C5-F640-A3D5-527472A3B2FE}" type="slidenum">
              <a:rPr lang="en-US" smtClean="0"/>
              <a:t>‹#›</a:t>
            </a:fld>
            <a:endParaRPr lang="en-US"/>
          </a:p>
        </p:txBody>
      </p:sp>
    </p:spTree>
    <p:extLst>
      <p:ext uri="{BB962C8B-B14F-4D97-AF65-F5344CB8AC3E}">
        <p14:creationId xmlns:p14="http://schemas.microsoft.com/office/powerpoint/2010/main" val="3895175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54B48C-EC16-A04A-A64D-3AD31FA1110C}"/>
              </a:ext>
            </a:extLst>
          </p:cNvPr>
          <p:cNvSpPr>
            <a:spLocks noGrp="1"/>
          </p:cNvSpPr>
          <p:nvPr>
            <p:ph type="dt" sz="half" idx="10"/>
          </p:nvPr>
        </p:nvSpPr>
        <p:spPr/>
        <p:txBody>
          <a:bodyPr/>
          <a:lstStyle/>
          <a:p>
            <a:fld id="{0D38AC86-3DC3-7144-8C10-BD6A0DB4EEFB}" type="datetimeFigureOut">
              <a:rPr lang="en-US" smtClean="0"/>
              <a:t>5/28/20</a:t>
            </a:fld>
            <a:endParaRPr lang="en-US"/>
          </a:p>
        </p:txBody>
      </p:sp>
      <p:sp>
        <p:nvSpPr>
          <p:cNvPr id="3" name="Footer Placeholder 2">
            <a:extLst>
              <a:ext uri="{FF2B5EF4-FFF2-40B4-BE49-F238E27FC236}">
                <a16:creationId xmlns:a16="http://schemas.microsoft.com/office/drawing/2014/main" id="{48BE65AC-2AA3-494F-8FF9-6A9545F468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C07B5CF-6980-AB40-A5C5-6FD47CA4041C}"/>
              </a:ext>
            </a:extLst>
          </p:cNvPr>
          <p:cNvSpPr>
            <a:spLocks noGrp="1"/>
          </p:cNvSpPr>
          <p:nvPr>
            <p:ph type="sldNum" sz="quarter" idx="12"/>
          </p:nvPr>
        </p:nvSpPr>
        <p:spPr/>
        <p:txBody>
          <a:bodyPr/>
          <a:lstStyle/>
          <a:p>
            <a:fld id="{D02CBADE-67C5-F640-A3D5-527472A3B2FE}" type="slidenum">
              <a:rPr lang="en-US" smtClean="0"/>
              <a:t>‹#›</a:t>
            </a:fld>
            <a:endParaRPr lang="en-US"/>
          </a:p>
        </p:txBody>
      </p:sp>
    </p:spTree>
    <p:extLst>
      <p:ext uri="{BB962C8B-B14F-4D97-AF65-F5344CB8AC3E}">
        <p14:creationId xmlns:p14="http://schemas.microsoft.com/office/powerpoint/2010/main" val="3783054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DF7EA-E9B5-4D4B-986B-CD292729E99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93C4001-F326-0A41-BB02-023B35D343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0D6404AD-0098-B144-973A-905FEB8722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1B2B71A-5D06-5A4F-9F42-D63BC1A786AD}"/>
              </a:ext>
            </a:extLst>
          </p:cNvPr>
          <p:cNvSpPr>
            <a:spLocks noGrp="1"/>
          </p:cNvSpPr>
          <p:nvPr>
            <p:ph type="dt" sz="half" idx="10"/>
          </p:nvPr>
        </p:nvSpPr>
        <p:spPr/>
        <p:txBody>
          <a:bodyPr/>
          <a:lstStyle/>
          <a:p>
            <a:fld id="{0D38AC86-3DC3-7144-8C10-BD6A0DB4EEFB}" type="datetimeFigureOut">
              <a:rPr lang="en-US" smtClean="0"/>
              <a:t>5/28/20</a:t>
            </a:fld>
            <a:endParaRPr lang="en-US"/>
          </a:p>
        </p:txBody>
      </p:sp>
      <p:sp>
        <p:nvSpPr>
          <p:cNvPr id="6" name="Footer Placeholder 5">
            <a:extLst>
              <a:ext uri="{FF2B5EF4-FFF2-40B4-BE49-F238E27FC236}">
                <a16:creationId xmlns:a16="http://schemas.microsoft.com/office/drawing/2014/main" id="{0763CF2F-F222-CA4E-91A3-A9D204FA0C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6BD51A-FFDD-7C4D-8A5F-753AAC91892A}"/>
              </a:ext>
            </a:extLst>
          </p:cNvPr>
          <p:cNvSpPr>
            <a:spLocks noGrp="1"/>
          </p:cNvSpPr>
          <p:nvPr>
            <p:ph type="sldNum" sz="quarter" idx="12"/>
          </p:nvPr>
        </p:nvSpPr>
        <p:spPr/>
        <p:txBody>
          <a:bodyPr/>
          <a:lstStyle/>
          <a:p>
            <a:fld id="{D02CBADE-67C5-F640-A3D5-527472A3B2FE}" type="slidenum">
              <a:rPr lang="en-US" smtClean="0"/>
              <a:t>‹#›</a:t>
            </a:fld>
            <a:endParaRPr lang="en-US"/>
          </a:p>
        </p:txBody>
      </p:sp>
    </p:spTree>
    <p:extLst>
      <p:ext uri="{BB962C8B-B14F-4D97-AF65-F5344CB8AC3E}">
        <p14:creationId xmlns:p14="http://schemas.microsoft.com/office/powerpoint/2010/main" val="31874196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9BD5B-EE7E-7B43-AA9B-8315A1FCA2A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A2EEA149-88FB-9847-ACBC-4134999B21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8F3AB5-7003-214D-8E42-C67302EC24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F9D2212-E6B1-8A4E-AC5B-47E2F7F4C998}"/>
              </a:ext>
            </a:extLst>
          </p:cNvPr>
          <p:cNvSpPr>
            <a:spLocks noGrp="1"/>
          </p:cNvSpPr>
          <p:nvPr>
            <p:ph type="dt" sz="half" idx="10"/>
          </p:nvPr>
        </p:nvSpPr>
        <p:spPr/>
        <p:txBody>
          <a:bodyPr/>
          <a:lstStyle/>
          <a:p>
            <a:fld id="{0D38AC86-3DC3-7144-8C10-BD6A0DB4EEFB}" type="datetimeFigureOut">
              <a:rPr lang="en-US" smtClean="0"/>
              <a:t>5/28/20</a:t>
            </a:fld>
            <a:endParaRPr lang="en-US"/>
          </a:p>
        </p:txBody>
      </p:sp>
      <p:sp>
        <p:nvSpPr>
          <p:cNvPr id="6" name="Footer Placeholder 5">
            <a:extLst>
              <a:ext uri="{FF2B5EF4-FFF2-40B4-BE49-F238E27FC236}">
                <a16:creationId xmlns:a16="http://schemas.microsoft.com/office/drawing/2014/main" id="{A8642561-8787-B343-9232-718B71261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D609AB-ADFB-D840-A615-D755B932B58D}"/>
              </a:ext>
            </a:extLst>
          </p:cNvPr>
          <p:cNvSpPr>
            <a:spLocks noGrp="1"/>
          </p:cNvSpPr>
          <p:nvPr>
            <p:ph type="sldNum" sz="quarter" idx="12"/>
          </p:nvPr>
        </p:nvSpPr>
        <p:spPr/>
        <p:txBody>
          <a:bodyPr/>
          <a:lstStyle/>
          <a:p>
            <a:fld id="{D02CBADE-67C5-F640-A3D5-527472A3B2FE}" type="slidenum">
              <a:rPr lang="en-US" smtClean="0"/>
              <a:t>‹#›</a:t>
            </a:fld>
            <a:endParaRPr lang="en-US"/>
          </a:p>
        </p:txBody>
      </p:sp>
    </p:spTree>
    <p:extLst>
      <p:ext uri="{BB962C8B-B14F-4D97-AF65-F5344CB8AC3E}">
        <p14:creationId xmlns:p14="http://schemas.microsoft.com/office/powerpoint/2010/main" val="2735367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AF736B-A216-AE4A-90A6-95241EDDA7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9BBD3E8-9FBF-514E-AC5A-BBBD1500FC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C33E33B-E3A8-FD45-A6E5-0C53B72F3B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38AC86-3DC3-7144-8C10-BD6A0DB4EEFB}" type="datetimeFigureOut">
              <a:rPr lang="en-US" smtClean="0"/>
              <a:t>5/28/20</a:t>
            </a:fld>
            <a:endParaRPr lang="en-US"/>
          </a:p>
        </p:txBody>
      </p:sp>
      <p:sp>
        <p:nvSpPr>
          <p:cNvPr id="5" name="Footer Placeholder 4">
            <a:extLst>
              <a:ext uri="{FF2B5EF4-FFF2-40B4-BE49-F238E27FC236}">
                <a16:creationId xmlns:a16="http://schemas.microsoft.com/office/drawing/2014/main" id="{FD901A1A-576C-B94D-B83A-0F8B755BD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3D38648-6F9C-C645-A43D-FA4A31D060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2CBADE-67C5-F640-A3D5-527472A3B2FE}" type="slidenum">
              <a:rPr lang="en-US" smtClean="0"/>
              <a:t>‹#›</a:t>
            </a:fld>
            <a:endParaRPr lang="en-US"/>
          </a:p>
        </p:txBody>
      </p:sp>
    </p:spTree>
    <p:extLst>
      <p:ext uri="{BB962C8B-B14F-4D97-AF65-F5344CB8AC3E}">
        <p14:creationId xmlns:p14="http://schemas.microsoft.com/office/powerpoint/2010/main" val="4274408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196850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2"/>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2"/>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2"/>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2"/>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2"/>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352F77-CD66-4643-AF94-226C59A17F96}" type="datetimeFigureOut">
              <a:rPr lang="en-GB" smtClean="0"/>
              <a:t>28/05/2020</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CBB04D-98EF-4E20-8CFA-A9D07605074A}" type="slidenum">
              <a:rPr lang="en-GB" smtClean="0"/>
              <a:t>‹#›</a:t>
            </a:fld>
            <a:endParaRPr lang="en-GB"/>
          </a:p>
        </p:txBody>
      </p:sp>
    </p:spTree>
    <p:extLst>
      <p:ext uri="{BB962C8B-B14F-4D97-AF65-F5344CB8AC3E}">
        <p14:creationId xmlns:p14="http://schemas.microsoft.com/office/powerpoint/2010/main" val="14932768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9.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2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9.xml"/><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6.tif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9.tiff"/><Relationship Id="rId4" Type="http://schemas.openxmlformats.org/officeDocument/2006/relationships/image" Target="../media/image8.tiff"/></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1.tiff"/><Relationship Id="rId4" Type="http://schemas.openxmlformats.org/officeDocument/2006/relationships/image" Target="../media/image10.tiff"/></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2.tiff"/></Relationships>
</file>

<file path=ppt/slides/_rels/slide7.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tiff"/><Relationship Id="rId7" Type="http://schemas.openxmlformats.org/officeDocument/2006/relationships/image" Target="../media/image19.tiff"/><Relationship Id="rId2" Type="http://schemas.openxmlformats.org/officeDocument/2006/relationships/image" Target="../media/image14.tiff"/><Relationship Id="rId1" Type="http://schemas.openxmlformats.org/officeDocument/2006/relationships/slideLayout" Target="../slideLayouts/slideLayout2.xml"/><Relationship Id="rId6" Type="http://schemas.openxmlformats.org/officeDocument/2006/relationships/image" Target="../media/image18.tiff"/><Relationship Id="rId5" Type="http://schemas.openxmlformats.org/officeDocument/2006/relationships/image" Target="../media/image17.tiff"/><Relationship Id="rId4" Type="http://schemas.openxmlformats.org/officeDocument/2006/relationships/image" Target="../media/image16.tiff"/></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E4FE0-006D-48C0-9802-E4CE82025D73}"/>
              </a:ext>
            </a:extLst>
          </p:cNvPr>
          <p:cNvSpPr>
            <a:spLocks noGrp="1"/>
          </p:cNvSpPr>
          <p:nvPr>
            <p:ph type="ctrTitle"/>
          </p:nvPr>
        </p:nvSpPr>
        <p:spPr>
          <a:xfrm>
            <a:off x="806821" y="2036771"/>
            <a:ext cx="8660817" cy="1646302"/>
          </a:xfrm>
        </p:spPr>
        <p:txBody>
          <a:bodyPr/>
          <a:lstStyle/>
          <a:p>
            <a:pPr algn="ctr"/>
            <a:r>
              <a:rPr lang="en-GB" sz="4000" dirty="0"/>
              <a:t>Webinar: Restrictive practices </a:t>
            </a:r>
            <a:br>
              <a:rPr lang="en-GB" sz="4000" dirty="0"/>
            </a:br>
            <a:r>
              <a:rPr lang="en-GB" sz="4000" dirty="0"/>
              <a:t>during COVID-19</a:t>
            </a:r>
          </a:p>
        </p:txBody>
      </p:sp>
      <p:sp>
        <p:nvSpPr>
          <p:cNvPr id="5" name="Subtitle 4">
            <a:extLst>
              <a:ext uri="{FF2B5EF4-FFF2-40B4-BE49-F238E27FC236}">
                <a16:creationId xmlns:a16="http://schemas.microsoft.com/office/drawing/2014/main" id="{00ECB8DE-F9EA-4A22-B68C-63A4EB3FC8B4}"/>
              </a:ext>
            </a:extLst>
          </p:cNvPr>
          <p:cNvSpPr>
            <a:spLocks noGrp="1"/>
          </p:cNvSpPr>
          <p:nvPr>
            <p:ph type="subTitle" idx="1"/>
          </p:nvPr>
        </p:nvSpPr>
        <p:spPr>
          <a:xfrm>
            <a:off x="1209822" y="4250593"/>
            <a:ext cx="7808208" cy="1006859"/>
          </a:xfrm>
        </p:spPr>
        <p:txBody>
          <a:bodyPr>
            <a:noAutofit/>
          </a:bodyPr>
          <a:lstStyle/>
          <a:p>
            <a:pPr algn="ctr"/>
            <a:r>
              <a:rPr lang="en-GB" sz="2000" dirty="0"/>
              <a:t>Learning from three healthcare teams, panel Q+A and reflections</a:t>
            </a:r>
          </a:p>
          <a:p>
            <a:pPr algn="ctr"/>
            <a:r>
              <a:rPr lang="en-GB" sz="2000" i="1" dirty="0"/>
              <a:t>Thursday 28 May 2020 </a:t>
            </a:r>
          </a:p>
          <a:p>
            <a:pPr algn="ctr"/>
            <a:r>
              <a:rPr lang="en-GB" sz="2000" i="1" dirty="0"/>
              <a:t>14:00 – 15:00</a:t>
            </a:r>
          </a:p>
        </p:txBody>
      </p:sp>
      <p:sp>
        <p:nvSpPr>
          <p:cNvPr id="6" name="Rectangle 5">
            <a:extLst>
              <a:ext uri="{FF2B5EF4-FFF2-40B4-BE49-F238E27FC236}">
                <a16:creationId xmlns:a16="http://schemas.microsoft.com/office/drawing/2014/main" id="{FE716F51-A946-41A1-849C-ABAA72D57FA2}"/>
              </a:ext>
            </a:extLst>
          </p:cNvPr>
          <p:cNvSpPr/>
          <p:nvPr/>
        </p:nvSpPr>
        <p:spPr>
          <a:xfrm>
            <a:off x="669471" y="5715000"/>
            <a:ext cx="3069772" cy="1143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solidFill>
                  <a:prstClr val="white"/>
                </a:solidFill>
              </a:ln>
              <a:solidFill>
                <a:prstClr val="black"/>
              </a:solidFill>
              <a:effectLst/>
              <a:uLnTx/>
              <a:uFillTx/>
              <a:latin typeface="Trebuchet MS" panose="020B0603020202020204"/>
              <a:ea typeface="+mn-ea"/>
              <a:cs typeface="+mn-cs"/>
            </a:endParaRPr>
          </a:p>
        </p:txBody>
      </p:sp>
      <p:pic>
        <p:nvPicPr>
          <p:cNvPr id="11" name="Picture 10">
            <a:extLst>
              <a:ext uri="{FF2B5EF4-FFF2-40B4-BE49-F238E27FC236}">
                <a16:creationId xmlns:a16="http://schemas.microsoft.com/office/drawing/2014/main" id="{89EA68B5-B72E-4564-B808-1C9081C9FAE4}"/>
              </a:ext>
            </a:extLst>
          </p:cNvPr>
          <p:cNvPicPr>
            <a:picLocks noChangeAspect="1"/>
          </p:cNvPicPr>
          <p:nvPr/>
        </p:nvPicPr>
        <p:blipFill rotWithShape="1">
          <a:blip r:embed="rId3"/>
          <a:srcRect t="80410" r="2675"/>
          <a:stretch/>
        </p:blipFill>
        <p:spPr>
          <a:xfrm>
            <a:off x="375557" y="5517870"/>
            <a:ext cx="7119257" cy="1724889"/>
          </a:xfrm>
          <a:prstGeom prst="rect">
            <a:avLst/>
          </a:prstGeom>
        </p:spPr>
      </p:pic>
      <p:pic>
        <p:nvPicPr>
          <p:cNvPr id="7" name="Picture 6">
            <a:extLst>
              <a:ext uri="{FF2B5EF4-FFF2-40B4-BE49-F238E27FC236}">
                <a16:creationId xmlns:a16="http://schemas.microsoft.com/office/drawing/2014/main" id="{E33B41B0-93FD-4292-A14C-D0BC0A2544BA}"/>
              </a:ext>
            </a:extLst>
          </p:cNvPr>
          <p:cNvPicPr>
            <a:picLocks noChangeAspect="1"/>
          </p:cNvPicPr>
          <p:nvPr/>
        </p:nvPicPr>
        <p:blipFill>
          <a:blip r:embed="rId4"/>
          <a:stretch>
            <a:fillRect/>
          </a:stretch>
        </p:blipFill>
        <p:spPr>
          <a:xfrm>
            <a:off x="2724361" y="351204"/>
            <a:ext cx="4579998" cy="1646302"/>
          </a:xfrm>
          <a:prstGeom prst="rect">
            <a:avLst/>
          </a:prstGeom>
        </p:spPr>
      </p:pic>
    </p:spTree>
    <p:extLst>
      <p:ext uri="{BB962C8B-B14F-4D97-AF65-F5344CB8AC3E}">
        <p14:creationId xmlns:p14="http://schemas.microsoft.com/office/powerpoint/2010/main" val="246213624"/>
      </p:ext>
    </p:extLst>
  </p:cSld>
  <p:clrMapOvr>
    <a:masterClrMapping/>
  </p:clrMapOvr>
  <mc:AlternateContent xmlns:mc="http://schemas.openxmlformats.org/markup-compatibility/2006" xmlns:p14="http://schemas.microsoft.com/office/powerpoint/2010/main">
    <mc:Choice Requires="p14">
      <p:transition p14:dur="10" advClick="0" advTm="9000"/>
    </mc:Choice>
    <mc:Fallback xmlns="">
      <p:transition advClick="0" advTm="9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screenshot of a cell phone&#10;&#10;Description automatically generated">
            <a:extLst>
              <a:ext uri="{FF2B5EF4-FFF2-40B4-BE49-F238E27FC236}">
                <a16:creationId xmlns:a16="http://schemas.microsoft.com/office/drawing/2014/main" id="{A9E189FF-205B-5840-95B6-8CFB7F0FD07D}"/>
              </a:ext>
            </a:extLst>
          </p:cNvPr>
          <p:cNvPicPr>
            <a:picLocks noChangeAspect="1"/>
          </p:cNvPicPr>
          <p:nvPr/>
        </p:nvPicPr>
        <p:blipFill>
          <a:blip r:embed="rId2"/>
          <a:stretch>
            <a:fillRect/>
          </a:stretch>
        </p:blipFill>
        <p:spPr>
          <a:xfrm>
            <a:off x="1265903" y="0"/>
            <a:ext cx="9660194" cy="6858000"/>
          </a:xfrm>
          <a:prstGeom prst="rect">
            <a:avLst/>
          </a:prstGeom>
        </p:spPr>
      </p:pic>
    </p:spTree>
    <p:extLst>
      <p:ext uri="{BB962C8B-B14F-4D97-AF65-F5344CB8AC3E}">
        <p14:creationId xmlns:p14="http://schemas.microsoft.com/office/powerpoint/2010/main" val="3707003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823072"/>
            <a:ext cx="12192000" cy="1470025"/>
          </a:xfrm>
          <a:solidFill>
            <a:schemeClr val="tx2">
              <a:lumMod val="60000"/>
              <a:lumOff val="40000"/>
            </a:schemeClr>
          </a:solidFill>
        </p:spPr>
        <p:txBody>
          <a:bodyPr anchor="t">
            <a:normAutofit/>
          </a:bodyPr>
          <a:lstStyle/>
          <a:p>
            <a:r>
              <a:rPr lang="en-GB" dirty="0">
                <a:solidFill>
                  <a:schemeClr val="bg1"/>
                </a:solidFill>
              </a:rPr>
              <a:t>Communication: </a:t>
            </a:r>
            <a:br>
              <a:rPr lang="en-GB" dirty="0">
                <a:solidFill>
                  <a:schemeClr val="bg1"/>
                </a:solidFill>
              </a:rPr>
            </a:br>
            <a:r>
              <a:rPr lang="en-GB" sz="3200" dirty="0">
                <a:solidFill>
                  <a:schemeClr val="bg1"/>
                </a:solidFill>
              </a:rPr>
              <a:t>with families and carers, service users and staff</a:t>
            </a:r>
          </a:p>
        </p:txBody>
      </p:sp>
      <p:sp>
        <p:nvSpPr>
          <p:cNvPr id="3" name="Subtitle 2"/>
          <p:cNvSpPr>
            <a:spLocks noGrp="1"/>
          </p:cNvSpPr>
          <p:nvPr>
            <p:ph type="subTitle" idx="1"/>
          </p:nvPr>
        </p:nvSpPr>
        <p:spPr>
          <a:xfrm>
            <a:off x="2948483" y="4941168"/>
            <a:ext cx="6400800" cy="1752600"/>
          </a:xfrm>
        </p:spPr>
        <p:txBody>
          <a:bodyPr>
            <a:normAutofit/>
          </a:bodyPr>
          <a:lstStyle/>
          <a:p>
            <a:r>
              <a:rPr lang="en-GB" sz="2400" dirty="0">
                <a:solidFill>
                  <a:schemeClr val="tx2"/>
                </a:solidFill>
              </a:rPr>
              <a:t>Secure &amp; Specialist LD Division </a:t>
            </a:r>
          </a:p>
          <a:p>
            <a:r>
              <a:rPr lang="en-GB" sz="2000" b="1" dirty="0">
                <a:solidFill>
                  <a:schemeClr val="tx2"/>
                </a:solidFill>
              </a:rPr>
              <a:t>Danielle Simpson (Staff Nurse)</a:t>
            </a:r>
          </a:p>
          <a:p>
            <a:r>
              <a:rPr lang="en-GB" sz="2000" b="1" dirty="0">
                <a:solidFill>
                  <a:schemeClr val="tx2"/>
                </a:solidFill>
              </a:rPr>
              <a:t>Beth Hargreaves (Speech and Language Therapist)</a:t>
            </a:r>
          </a:p>
        </p:txBody>
      </p:sp>
      <p:pic>
        <p:nvPicPr>
          <p:cNvPr id="1027" name="Picture 3" descr="Mersey Care Logo 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4610" y="306770"/>
            <a:ext cx="1622425"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3058" y="183738"/>
            <a:ext cx="3067050"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0" y="2267580"/>
            <a:ext cx="12192000" cy="369332"/>
          </a:xfrm>
          <a:prstGeom prst="rect">
            <a:avLst/>
          </a:prstGeom>
          <a:solidFill>
            <a:schemeClr val="tx2"/>
          </a:solidFill>
        </p:spPr>
        <p:txBody>
          <a:bodyPr wrap="square" rtlCol="0">
            <a:spAutoFit/>
          </a:bodyPr>
          <a:lstStyle/>
          <a:p>
            <a:pPr algn="ctr"/>
            <a:r>
              <a:rPr lang="en-GB" b="1" dirty="0">
                <a:solidFill>
                  <a:prstClr val="white"/>
                </a:solidFill>
                <a:latin typeface="Calibri"/>
              </a:rPr>
              <a:t>To prevent the rise in the use of restrictive practices during the COVID-19 pandemic</a:t>
            </a:r>
          </a:p>
        </p:txBody>
      </p:sp>
    </p:spTree>
    <p:extLst>
      <p:ext uri="{BB962C8B-B14F-4D97-AF65-F5344CB8AC3E}">
        <p14:creationId xmlns:p14="http://schemas.microsoft.com/office/powerpoint/2010/main" val="42891046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a:solidFill>
            <a:schemeClr val="tx2">
              <a:lumMod val="60000"/>
              <a:lumOff val="40000"/>
            </a:schemeClr>
          </a:solidFill>
        </p:spPr>
        <p:txBody>
          <a:bodyPr>
            <a:normAutofit/>
          </a:bodyPr>
          <a:lstStyle/>
          <a:p>
            <a:r>
              <a:rPr lang="en-GB" sz="4000" dirty="0">
                <a:solidFill>
                  <a:schemeClr val="bg1"/>
                </a:solidFill>
              </a:rPr>
              <a:t>Communication with family and carers</a:t>
            </a:r>
          </a:p>
        </p:txBody>
      </p:sp>
      <p:sp>
        <p:nvSpPr>
          <p:cNvPr id="3" name="Content Placeholder 2"/>
          <p:cNvSpPr>
            <a:spLocks noGrp="1"/>
          </p:cNvSpPr>
          <p:nvPr>
            <p:ph idx="1"/>
          </p:nvPr>
        </p:nvSpPr>
        <p:spPr>
          <a:xfrm>
            <a:off x="1847528" y="1600201"/>
            <a:ext cx="8568952" cy="2404863"/>
          </a:xfrm>
        </p:spPr>
        <p:txBody>
          <a:bodyPr>
            <a:normAutofit/>
          </a:bodyPr>
          <a:lstStyle/>
          <a:p>
            <a:pPr marL="0" indent="0">
              <a:buNone/>
            </a:pPr>
            <a:r>
              <a:rPr lang="en-GB" sz="2400" b="1" dirty="0">
                <a:solidFill>
                  <a:schemeClr val="tx2"/>
                </a:solidFill>
              </a:rPr>
              <a:t>What was the problem?</a:t>
            </a:r>
          </a:p>
          <a:p>
            <a:pPr marL="0" indent="0">
              <a:buNone/>
            </a:pPr>
            <a:r>
              <a:rPr lang="en-GB" sz="2000" dirty="0"/>
              <a:t>Due to COVID-19 visiting restrictions, family and carers’ contact with their loved ones has been limited. </a:t>
            </a:r>
          </a:p>
          <a:p>
            <a:pPr marL="0" indent="0">
              <a:buNone/>
            </a:pPr>
            <a:endParaRPr lang="en-GB" sz="1200" dirty="0"/>
          </a:p>
          <a:p>
            <a:pPr marL="0" indent="0">
              <a:buNone/>
            </a:pPr>
            <a:r>
              <a:rPr lang="en-GB" sz="2400" b="1" dirty="0">
                <a:solidFill>
                  <a:schemeClr val="tx2"/>
                </a:solidFill>
              </a:rPr>
              <a:t>What did we do?</a:t>
            </a:r>
          </a:p>
          <a:p>
            <a:pPr marL="0" indent="0">
              <a:buNone/>
            </a:pPr>
            <a:endParaRPr lang="en-GB" sz="2000" b="1" dirty="0">
              <a:solidFill>
                <a:schemeClr val="tx2"/>
              </a:solidFill>
            </a:endParaRPr>
          </a:p>
        </p:txBody>
      </p:sp>
      <p:sp>
        <p:nvSpPr>
          <p:cNvPr id="5" name="Rectangle 4"/>
          <p:cNvSpPr/>
          <p:nvPr/>
        </p:nvSpPr>
        <p:spPr>
          <a:xfrm>
            <a:off x="1831544" y="3444969"/>
            <a:ext cx="2738714" cy="3046988"/>
          </a:xfrm>
          <a:prstGeom prst="rect">
            <a:avLst/>
          </a:prstGeom>
          <a:solidFill>
            <a:schemeClr val="tx2"/>
          </a:solidFill>
        </p:spPr>
        <p:txBody>
          <a:bodyPr wrap="square">
            <a:spAutoFit/>
          </a:bodyPr>
          <a:lstStyle/>
          <a:p>
            <a:pPr algn="ctr"/>
            <a:r>
              <a:rPr lang="en-GB" sz="1600" b="1" dirty="0">
                <a:solidFill>
                  <a:prstClr val="white"/>
                </a:solidFill>
                <a:latin typeface="Calibri"/>
              </a:rPr>
              <a:t>We have provided updates in the Carer’s Newsletter,  including example resources of how we are still providing some therapy and meaningful activity for service users. The aim was to provide families and carers with reassurance that we are still supporting their loved ones at this challenging time. </a:t>
            </a:r>
          </a:p>
        </p:txBody>
      </p:sp>
      <p:sp>
        <p:nvSpPr>
          <p:cNvPr id="6" name="Rectangle 5"/>
          <p:cNvSpPr/>
          <p:nvPr/>
        </p:nvSpPr>
        <p:spPr>
          <a:xfrm>
            <a:off x="7658111" y="3444970"/>
            <a:ext cx="2736304" cy="1323439"/>
          </a:xfrm>
          <a:prstGeom prst="rect">
            <a:avLst/>
          </a:prstGeom>
          <a:solidFill>
            <a:schemeClr val="tx2"/>
          </a:solidFill>
        </p:spPr>
        <p:txBody>
          <a:bodyPr wrap="square">
            <a:spAutoFit/>
          </a:bodyPr>
          <a:lstStyle/>
          <a:p>
            <a:pPr algn="ctr"/>
            <a:r>
              <a:rPr lang="en-GB" sz="1600" b="1" dirty="0">
                <a:solidFill>
                  <a:prstClr val="white"/>
                </a:solidFill>
                <a:latin typeface="Calibri"/>
              </a:rPr>
              <a:t>Service users have been given the opportunity to make a handmade post card or picture to send to their family, carers or friends. </a:t>
            </a:r>
          </a:p>
        </p:txBody>
      </p:sp>
      <p:sp>
        <p:nvSpPr>
          <p:cNvPr id="7" name="Rectangle 6"/>
          <p:cNvSpPr/>
          <p:nvPr/>
        </p:nvSpPr>
        <p:spPr>
          <a:xfrm>
            <a:off x="7658111" y="4968463"/>
            <a:ext cx="2736304" cy="1077218"/>
          </a:xfrm>
          <a:prstGeom prst="rect">
            <a:avLst/>
          </a:prstGeom>
          <a:solidFill>
            <a:schemeClr val="tx2"/>
          </a:solidFill>
        </p:spPr>
        <p:txBody>
          <a:bodyPr wrap="square">
            <a:spAutoFit/>
          </a:bodyPr>
          <a:lstStyle/>
          <a:p>
            <a:pPr algn="ctr"/>
            <a:r>
              <a:rPr lang="en-GB" sz="1600" b="1" dirty="0">
                <a:solidFill>
                  <a:prstClr val="white"/>
                </a:solidFill>
                <a:latin typeface="Calibri"/>
              </a:rPr>
              <a:t>A service user and some staff took part in a dance video to send to the service user’s parent for their birthday.</a:t>
            </a:r>
          </a:p>
        </p:txBody>
      </p:sp>
      <p:sp>
        <p:nvSpPr>
          <p:cNvPr id="8" name="Rectangle 7"/>
          <p:cNvSpPr/>
          <p:nvPr/>
        </p:nvSpPr>
        <p:spPr>
          <a:xfrm>
            <a:off x="4751701" y="3447638"/>
            <a:ext cx="2736304" cy="2308324"/>
          </a:xfrm>
          <a:prstGeom prst="rect">
            <a:avLst/>
          </a:prstGeom>
          <a:solidFill>
            <a:schemeClr val="tx2"/>
          </a:solidFill>
        </p:spPr>
        <p:txBody>
          <a:bodyPr wrap="square">
            <a:spAutoFit/>
          </a:bodyPr>
          <a:lstStyle/>
          <a:p>
            <a:pPr algn="ctr"/>
            <a:r>
              <a:rPr lang="en-GB" sz="1600" b="1" dirty="0">
                <a:solidFill>
                  <a:prstClr val="white"/>
                </a:solidFill>
                <a:latin typeface="Calibri"/>
              </a:rPr>
              <a:t>Service users have been supported to have ‘virtual visits’ via Skype with family, carers or friends.</a:t>
            </a:r>
            <a:r>
              <a:rPr lang="en-GB" sz="1600" dirty="0">
                <a:solidFill>
                  <a:prstClr val="black"/>
                </a:solidFill>
                <a:latin typeface="Calibri"/>
              </a:rPr>
              <a:t> </a:t>
            </a:r>
            <a:r>
              <a:rPr lang="en-GB" sz="1600" b="1" dirty="0">
                <a:solidFill>
                  <a:prstClr val="white"/>
                </a:solidFill>
                <a:latin typeface="Calibri"/>
              </a:rPr>
              <a:t>Social Workers have supported families and carers to set up email accounts and understand Skype where needed.</a:t>
            </a:r>
          </a:p>
        </p:txBody>
      </p:sp>
    </p:spTree>
    <p:extLst>
      <p:ext uri="{BB962C8B-B14F-4D97-AF65-F5344CB8AC3E}">
        <p14:creationId xmlns:p14="http://schemas.microsoft.com/office/powerpoint/2010/main" val="2904369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a:solidFill>
            <a:schemeClr val="tx2">
              <a:lumMod val="60000"/>
              <a:lumOff val="40000"/>
            </a:schemeClr>
          </a:solidFill>
        </p:spPr>
        <p:txBody>
          <a:bodyPr>
            <a:normAutofit/>
          </a:bodyPr>
          <a:lstStyle/>
          <a:p>
            <a:r>
              <a:rPr lang="en-GB" sz="4000" dirty="0">
                <a:solidFill>
                  <a:schemeClr val="bg1"/>
                </a:solidFill>
              </a:rPr>
              <a:t>Communication with family and carers</a:t>
            </a:r>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5841" y="1700808"/>
            <a:ext cx="2906337" cy="441079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42448">
            <a:off x="2212309" y="1895013"/>
            <a:ext cx="3035459" cy="441079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49887">
            <a:off x="6658813" y="2024520"/>
            <a:ext cx="3043105" cy="441079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264157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a:solidFill>
            <a:schemeClr val="tx2">
              <a:lumMod val="60000"/>
              <a:lumOff val="40000"/>
            </a:schemeClr>
          </a:solidFill>
        </p:spPr>
        <p:txBody>
          <a:bodyPr>
            <a:normAutofit/>
          </a:bodyPr>
          <a:lstStyle/>
          <a:p>
            <a:r>
              <a:rPr lang="en-GB" sz="4000" dirty="0">
                <a:solidFill>
                  <a:schemeClr val="bg1"/>
                </a:solidFill>
              </a:rPr>
              <a:t>Communication with family and carers</a:t>
            </a:r>
          </a:p>
        </p:txBody>
      </p:sp>
      <p:sp>
        <p:nvSpPr>
          <p:cNvPr id="3" name="Content Placeholder 2"/>
          <p:cNvSpPr>
            <a:spLocks noGrp="1"/>
          </p:cNvSpPr>
          <p:nvPr>
            <p:ph idx="1"/>
          </p:nvPr>
        </p:nvSpPr>
        <p:spPr>
          <a:xfrm>
            <a:off x="1847528" y="1600201"/>
            <a:ext cx="8568952" cy="4525963"/>
          </a:xfrm>
        </p:spPr>
        <p:txBody>
          <a:bodyPr>
            <a:normAutofit/>
          </a:bodyPr>
          <a:lstStyle/>
          <a:p>
            <a:endParaRPr lang="en-GB" dirty="0"/>
          </a:p>
          <a:p>
            <a:pPr marL="0" indent="0">
              <a:buNone/>
            </a:pPr>
            <a:endParaRPr lang="en-GB" dirty="0"/>
          </a:p>
        </p:txBody>
      </p:sp>
      <p:sp>
        <p:nvSpPr>
          <p:cNvPr id="5" name="Content Placeholder 2"/>
          <p:cNvSpPr txBox="1">
            <a:spLocks/>
          </p:cNvSpPr>
          <p:nvPr/>
        </p:nvSpPr>
        <p:spPr>
          <a:xfrm>
            <a:off x="1847528" y="1600200"/>
            <a:ext cx="8568952" cy="4853136"/>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400" b="1" dirty="0">
                <a:solidFill>
                  <a:srgbClr val="1F497D"/>
                </a:solidFill>
                <a:latin typeface="Calibri"/>
              </a:rPr>
              <a:t>How did it go?</a:t>
            </a:r>
          </a:p>
          <a:p>
            <a:r>
              <a:rPr lang="en-GB" sz="2000" dirty="0">
                <a:solidFill>
                  <a:prstClr val="black"/>
                </a:solidFill>
                <a:latin typeface="Calibri"/>
              </a:rPr>
              <a:t>We have received positive feedback from family and carers about the  support they have received to maintain contact with their loved ones. </a:t>
            </a:r>
          </a:p>
          <a:p>
            <a:r>
              <a:rPr lang="en-GB" sz="2000" dirty="0">
                <a:solidFill>
                  <a:prstClr val="black"/>
                </a:solidFill>
                <a:latin typeface="Calibri"/>
              </a:rPr>
              <a:t>The newsletter has been well received and family and carers have reported to have found them helpful.</a:t>
            </a:r>
          </a:p>
          <a:p>
            <a:r>
              <a:rPr lang="en-GB" sz="2000" dirty="0">
                <a:solidFill>
                  <a:prstClr val="black"/>
                </a:solidFill>
                <a:latin typeface="Calibri"/>
              </a:rPr>
              <a:t>The implementation of  ‘virtual visits’ has been a great comfort and positive experience for service users and their families /carers.</a:t>
            </a:r>
          </a:p>
          <a:p>
            <a:pPr marL="0" indent="0">
              <a:buNone/>
            </a:pPr>
            <a:endParaRPr lang="en-GB" sz="2000" b="1" dirty="0">
              <a:solidFill>
                <a:srgbClr val="1F497D"/>
              </a:solidFill>
              <a:latin typeface="Calibri"/>
            </a:endParaRPr>
          </a:p>
          <a:p>
            <a:pPr marL="0" indent="0">
              <a:buNone/>
            </a:pPr>
            <a:r>
              <a:rPr lang="en-GB" sz="2400" b="1" dirty="0">
                <a:solidFill>
                  <a:srgbClr val="1F497D"/>
                </a:solidFill>
                <a:latin typeface="Calibri"/>
              </a:rPr>
              <a:t>What was the main learning from this?</a:t>
            </a:r>
          </a:p>
          <a:p>
            <a:pPr marL="0" indent="0">
              <a:buNone/>
            </a:pPr>
            <a:r>
              <a:rPr lang="en-GB" sz="2000" dirty="0">
                <a:solidFill>
                  <a:prstClr val="black"/>
                </a:solidFill>
                <a:latin typeface="Calibri"/>
              </a:rPr>
              <a:t>While there has been an increase of anxiety around family members being in hospital during this challenging time, the use phone calls to discuss the ongoing changes has supported the MDT to keep the increase at a minimum. While utilizing Skype the families and carers have been able to see the PPE staff are now wearing and a number have commented that seeing this has decreased the anxieties further. </a:t>
            </a:r>
          </a:p>
        </p:txBody>
      </p:sp>
    </p:spTree>
    <p:extLst>
      <p:ext uri="{BB962C8B-B14F-4D97-AF65-F5344CB8AC3E}">
        <p14:creationId xmlns:p14="http://schemas.microsoft.com/office/powerpoint/2010/main" val="11908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a:solidFill>
            <a:schemeClr val="tx2">
              <a:lumMod val="60000"/>
              <a:lumOff val="40000"/>
            </a:schemeClr>
          </a:solidFill>
        </p:spPr>
        <p:txBody>
          <a:bodyPr>
            <a:normAutofit/>
          </a:bodyPr>
          <a:lstStyle/>
          <a:p>
            <a:r>
              <a:rPr lang="en-GB" sz="4000" dirty="0">
                <a:solidFill>
                  <a:schemeClr val="bg1"/>
                </a:solidFill>
              </a:rPr>
              <a:t>Communication with service users</a:t>
            </a:r>
          </a:p>
        </p:txBody>
      </p:sp>
      <p:sp>
        <p:nvSpPr>
          <p:cNvPr id="3" name="Content Placeholder 2"/>
          <p:cNvSpPr>
            <a:spLocks noGrp="1"/>
          </p:cNvSpPr>
          <p:nvPr>
            <p:ph idx="1"/>
          </p:nvPr>
        </p:nvSpPr>
        <p:spPr>
          <a:xfrm>
            <a:off x="1847528" y="1412776"/>
            <a:ext cx="8568952" cy="5184576"/>
          </a:xfrm>
        </p:spPr>
        <p:txBody>
          <a:bodyPr>
            <a:normAutofit/>
          </a:bodyPr>
          <a:lstStyle/>
          <a:p>
            <a:pPr marL="0" indent="0">
              <a:buNone/>
            </a:pPr>
            <a:r>
              <a:rPr lang="en-GB" sz="2400" b="1" dirty="0">
                <a:solidFill>
                  <a:schemeClr val="tx2"/>
                </a:solidFill>
              </a:rPr>
              <a:t>What was the problem?</a:t>
            </a:r>
          </a:p>
          <a:p>
            <a:pPr marL="0" indent="0">
              <a:buNone/>
            </a:pPr>
            <a:r>
              <a:rPr lang="en-GB" sz="1800" dirty="0"/>
              <a:t>Service users were experiencing confusion, anxiety and distress about COVID-19 and the necessary changes made to the hospital to comply with government guidance. There was concern that this would lead to an increase in incidents of violence and aggression.</a:t>
            </a:r>
            <a:endParaRPr lang="en-GB" sz="1600" dirty="0"/>
          </a:p>
          <a:p>
            <a:pPr marL="0" indent="0">
              <a:buNone/>
            </a:pPr>
            <a:r>
              <a:rPr lang="en-GB" sz="2400" b="1" dirty="0">
                <a:solidFill>
                  <a:schemeClr val="tx2"/>
                </a:solidFill>
              </a:rPr>
              <a:t>What did we do?</a:t>
            </a:r>
          </a:p>
          <a:p>
            <a:pPr marL="0" indent="0">
              <a:buNone/>
            </a:pPr>
            <a:br>
              <a:rPr lang="en-GB" sz="2400" b="1" dirty="0">
                <a:solidFill>
                  <a:schemeClr val="tx2"/>
                </a:solidFill>
              </a:rPr>
            </a:br>
            <a:endParaRPr lang="en-GB" sz="2400" b="1" dirty="0">
              <a:solidFill>
                <a:schemeClr val="tx2"/>
              </a:solidFill>
            </a:endParaRPr>
          </a:p>
          <a:p>
            <a:endParaRPr lang="en-GB" dirty="0"/>
          </a:p>
        </p:txBody>
      </p:sp>
      <p:sp>
        <p:nvSpPr>
          <p:cNvPr id="4" name="Rectangle 3"/>
          <p:cNvSpPr/>
          <p:nvPr/>
        </p:nvSpPr>
        <p:spPr>
          <a:xfrm>
            <a:off x="1847528" y="3220308"/>
            <a:ext cx="2736304" cy="2800767"/>
          </a:xfrm>
          <a:prstGeom prst="rect">
            <a:avLst/>
          </a:prstGeom>
          <a:solidFill>
            <a:schemeClr val="tx2"/>
          </a:solidFill>
        </p:spPr>
        <p:txBody>
          <a:bodyPr wrap="square">
            <a:spAutoFit/>
          </a:bodyPr>
          <a:lstStyle/>
          <a:p>
            <a:pPr algn="ctr"/>
            <a:r>
              <a:rPr lang="en-GB" sz="1600" b="1" dirty="0">
                <a:solidFill>
                  <a:prstClr val="white"/>
                </a:solidFill>
                <a:latin typeface="Calibri"/>
              </a:rPr>
              <a:t>Accessible information has been produced to support service users to understand and retain advice around social distancing, hand washing, PPE, changes to therapy and activities, and family and carer visiting.  These are displayed on the wards and discussed during community meetings.</a:t>
            </a:r>
          </a:p>
        </p:txBody>
      </p:sp>
      <p:sp>
        <p:nvSpPr>
          <p:cNvPr id="5" name="Rectangle 4"/>
          <p:cNvSpPr/>
          <p:nvPr/>
        </p:nvSpPr>
        <p:spPr>
          <a:xfrm>
            <a:off x="4727848" y="3249258"/>
            <a:ext cx="2736304" cy="1077218"/>
          </a:xfrm>
          <a:prstGeom prst="rect">
            <a:avLst/>
          </a:prstGeom>
          <a:solidFill>
            <a:schemeClr val="tx2"/>
          </a:solidFill>
        </p:spPr>
        <p:txBody>
          <a:bodyPr wrap="square">
            <a:spAutoFit/>
          </a:bodyPr>
          <a:lstStyle/>
          <a:p>
            <a:pPr algn="ctr"/>
            <a:r>
              <a:rPr lang="en-GB" sz="1600" b="1" dirty="0">
                <a:solidFill>
                  <a:prstClr val="white"/>
                </a:solidFill>
                <a:latin typeface="Calibri"/>
              </a:rPr>
              <a:t>Therapy and medical staff have maintained contact with service users via letter, telephone and video calls. </a:t>
            </a:r>
          </a:p>
        </p:txBody>
      </p:sp>
      <p:sp>
        <p:nvSpPr>
          <p:cNvPr id="6" name="Rectangle 5"/>
          <p:cNvSpPr/>
          <p:nvPr/>
        </p:nvSpPr>
        <p:spPr>
          <a:xfrm>
            <a:off x="4736121" y="4437113"/>
            <a:ext cx="2736304" cy="1323439"/>
          </a:xfrm>
          <a:prstGeom prst="rect">
            <a:avLst/>
          </a:prstGeom>
          <a:solidFill>
            <a:schemeClr val="tx2"/>
          </a:solidFill>
        </p:spPr>
        <p:txBody>
          <a:bodyPr wrap="square">
            <a:spAutoFit/>
          </a:bodyPr>
          <a:lstStyle/>
          <a:p>
            <a:pPr algn="ctr"/>
            <a:r>
              <a:rPr lang="en-GB" sz="1600" b="1" dirty="0">
                <a:solidFill>
                  <a:prstClr val="white"/>
                </a:solidFill>
                <a:latin typeface="Calibri"/>
              </a:rPr>
              <a:t>Activity and resource packs have been produced to support the continuity of therapeutic and meaningful activity.</a:t>
            </a:r>
          </a:p>
        </p:txBody>
      </p:sp>
      <p:sp>
        <p:nvSpPr>
          <p:cNvPr id="8" name="Rectangle 7"/>
          <p:cNvSpPr/>
          <p:nvPr/>
        </p:nvSpPr>
        <p:spPr>
          <a:xfrm>
            <a:off x="7608168" y="3297252"/>
            <a:ext cx="2736304" cy="1323439"/>
          </a:xfrm>
          <a:prstGeom prst="rect">
            <a:avLst/>
          </a:prstGeom>
          <a:solidFill>
            <a:schemeClr val="tx2"/>
          </a:solidFill>
        </p:spPr>
        <p:txBody>
          <a:bodyPr wrap="square">
            <a:spAutoFit/>
          </a:bodyPr>
          <a:lstStyle/>
          <a:p>
            <a:pPr algn="ctr"/>
            <a:r>
              <a:rPr lang="en-GB" sz="1600" b="1" dirty="0">
                <a:solidFill>
                  <a:prstClr val="white"/>
                </a:solidFill>
                <a:latin typeface="Calibri"/>
              </a:rPr>
              <a:t>Guidance and resources have been produced for staff about how best to communicate with service users when wearing PPE. </a:t>
            </a:r>
          </a:p>
        </p:txBody>
      </p:sp>
      <p:sp>
        <p:nvSpPr>
          <p:cNvPr id="9" name="Rectangle 8"/>
          <p:cNvSpPr/>
          <p:nvPr/>
        </p:nvSpPr>
        <p:spPr>
          <a:xfrm>
            <a:off x="7608168" y="4755341"/>
            <a:ext cx="2736304" cy="1077218"/>
          </a:xfrm>
          <a:prstGeom prst="rect">
            <a:avLst/>
          </a:prstGeom>
          <a:solidFill>
            <a:schemeClr val="tx2"/>
          </a:solidFill>
        </p:spPr>
        <p:txBody>
          <a:bodyPr wrap="square">
            <a:spAutoFit/>
          </a:bodyPr>
          <a:lstStyle/>
          <a:p>
            <a:pPr algn="ctr"/>
            <a:r>
              <a:rPr lang="en-GB" sz="1600" b="1" dirty="0">
                <a:solidFill>
                  <a:prstClr val="white"/>
                </a:solidFill>
                <a:latin typeface="Calibri"/>
              </a:rPr>
              <a:t>Service users have been supported to contribute to their ward rounds via telephone or video calls. </a:t>
            </a:r>
          </a:p>
        </p:txBody>
      </p:sp>
      <p:sp>
        <p:nvSpPr>
          <p:cNvPr id="10" name="Rectangle 9"/>
          <p:cNvSpPr/>
          <p:nvPr/>
        </p:nvSpPr>
        <p:spPr>
          <a:xfrm>
            <a:off x="4704524" y="5832560"/>
            <a:ext cx="2736304" cy="830997"/>
          </a:xfrm>
          <a:prstGeom prst="rect">
            <a:avLst/>
          </a:prstGeom>
          <a:solidFill>
            <a:schemeClr val="tx2"/>
          </a:solidFill>
        </p:spPr>
        <p:txBody>
          <a:bodyPr wrap="square">
            <a:spAutoFit/>
          </a:bodyPr>
          <a:lstStyle/>
          <a:p>
            <a:pPr algn="ctr"/>
            <a:r>
              <a:rPr lang="en-GB" sz="1600" b="1" dirty="0">
                <a:solidFill>
                  <a:prstClr val="white"/>
                </a:solidFill>
                <a:latin typeface="Calibri"/>
              </a:rPr>
              <a:t>Updating care plans &amp; positive behaviour support plans</a:t>
            </a:r>
          </a:p>
        </p:txBody>
      </p:sp>
      <p:sp>
        <p:nvSpPr>
          <p:cNvPr id="11" name="Rectangle 10"/>
          <p:cNvSpPr/>
          <p:nvPr/>
        </p:nvSpPr>
        <p:spPr>
          <a:xfrm>
            <a:off x="1847528" y="6081713"/>
            <a:ext cx="2736304" cy="584775"/>
          </a:xfrm>
          <a:prstGeom prst="rect">
            <a:avLst/>
          </a:prstGeom>
          <a:solidFill>
            <a:schemeClr val="tx2"/>
          </a:solidFill>
        </p:spPr>
        <p:txBody>
          <a:bodyPr wrap="square">
            <a:spAutoFit/>
          </a:bodyPr>
          <a:lstStyle/>
          <a:p>
            <a:pPr algn="ctr"/>
            <a:r>
              <a:rPr lang="en-GB" sz="1600" b="1" dirty="0">
                <a:solidFill>
                  <a:prstClr val="white"/>
                </a:solidFill>
                <a:latin typeface="Calibri"/>
              </a:rPr>
              <a:t>Visual learning- pepper &amp; soap experiment.</a:t>
            </a:r>
          </a:p>
        </p:txBody>
      </p:sp>
      <p:sp>
        <p:nvSpPr>
          <p:cNvPr id="12" name="Rectangle 11"/>
          <p:cNvSpPr/>
          <p:nvPr/>
        </p:nvSpPr>
        <p:spPr>
          <a:xfrm>
            <a:off x="7614762" y="5955670"/>
            <a:ext cx="2736304" cy="584775"/>
          </a:xfrm>
          <a:prstGeom prst="rect">
            <a:avLst/>
          </a:prstGeom>
          <a:solidFill>
            <a:schemeClr val="tx2"/>
          </a:solidFill>
        </p:spPr>
        <p:txBody>
          <a:bodyPr wrap="square">
            <a:spAutoFit/>
          </a:bodyPr>
          <a:lstStyle/>
          <a:p>
            <a:pPr algn="ctr"/>
            <a:r>
              <a:rPr lang="en-GB" sz="1600" b="1" dirty="0">
                <a:solidFill>
                  <a:prstClr val="white"/>
                </a:solidFill>
                <a:latin typeface="Calibri"/>
              </a:rPr>
              <a:t>Non-verbal. Sitting and being with</a:t>
            </a:r>
          </a:p>
        </p:txBody>
      </p:sp>
    </p:spTree>
    <p:extLst>
      <p:ext uri="{BB962C8B-B14F-4D97-AF65-F5344CB8AC3E}">
        <p14:creationId xmlns:p14="http://schemas.microsoft.com/office/powerpoint/2010/main" val="89389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10" grpId="0" animBg="1"/>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a:solidFill>
            <a:schemeClr val="tx2">
              <a:lumMod val="60000"/>
              <a:lumOff val="40000"/>
            </a:schemeClr>
          </a:solidFill>
        </p:spPr>
        <p:txBody>
          <a:bodyPr>
            <a:normAutofit/>
          </a:bodyPr>
          <a:lstStyle/>
          <a:p>
            <a:r>
              <a:rPr lang="en-GB" sz="4000" dirty="0">
                <a:solidFill>
                  <a:schemeClr val="bg1"/>
                </a:solidFill>
              </a:rPr>
              <a:t>Communication with service users</a:t>
            </a:r>
          </a:p>
        </p:txBody>
      </p:sp>
      <p:grpSp>
        <p:nvGrpSpPr>
          <p:cNvPr id="16" name="Group 15"/>
          <p:cNvGrpSpPr/>
          <p:nvPr/>
        </p:nvGrpSpPr>
        <p:grpSpPr>
          <a:xfrm rot="21363464">
            <a:off x="1945838" y="1742876"/>
            <a:ext cx="3108970" cy="4320116"/>
            <a:chOff x="5652120" y="1895530"/>
            <a:chExt cx="3108970" cy="4320116"/>
          </a:xfrm>
        </p:grpSpPr>
        <p:grpSp>
          <p:nvGrpSpPr>
            <p:cNvPr id="15" name="Group 14"/>
            <p:cNvGrpSpPr/>
            <p:nvPr/>
          </p:nvGrpSpPr>
          <p:grpSpPr>
            <a:xfrm>
              <a:off x="5652120" y="1895530"/>
              <a:ext cx="3108970" cy="4320116"/>
              <a:chOff x="5652120" y="1895530"/>
              <a:chExt cx="3108970" cy="4320116"/>
            </a:xfrm>
          </p:grpSpPr>
          <p:pic>
            <p:nvPicPr>
              <p:cNvPr id="2058"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120" y="1895530"/>
                <a:ext cx="3108970" cy="432011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6"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8144" y="1988840"/>
                <a:ext cx="648072" cy="36929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grpSp>
        <p:pic>
          <p:nvPicPr>
            <p:cNvPr id="2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1291" y="6074722"/>
              <a:ext cx="2029394" cy="113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 name="Group 12"/>
          <p:cNvGrpSpPr/>
          <p:nvPr/>
        </p:nvGrpSpPr>
        <p:grpSpPr>
          <a:xfrm rot="418339">
            <a:off x="6996172" y="1866532"/>
            <a:ext cx="3102368" cy="4342554"/>
            <a:chOff x="3707904" y="1786853"/>
            <a:chExt cx="3102368" cy="4328517"/>
          </a:xfrm>
        </p:grpSpPr>
        <p:grpSp>
          <p:nvGrpSpPr>
            <p:cNvPr id="10" name="Group 9"/>
            <p:cNvGrpSpPr/>
            <p:nvPr/>
          </p:nvGrpSpPr>
          <p:grpSpPr>
            <a:xfrm>
              <a:off x="3707904" y="1786853"/>
              <a:ext cx="3102368" cy="4328517"/>
              <a:chOff x="2483768" y="2183780"/>
              <a:chExt cx="3102368" cy="4328517"/>
            </a:xfrm>
          </p:grpSpPr>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3768" y="2183780"/>
                <a:ext cx="3102368" cy="432851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27784" y="2277139"/>
                <a:ext cx="720080" cy="40900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grpSp>
        <p:pic>
          <p:nvPicPr>
            <p:cNvPr id="205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976" y="5979729"/>
              <a:ext cx="2029394" cy="113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7" name="Group 16"/>
          <p:cNvGrpSpPr/>
          <p:nvPr/>
        </p:nvGrpSpPr>
        <p:grpSpPr>
          <a:xfrm>
            <a:off x="4511824" y="2132857"/>
            <a:ext cx="3073790" cy="4339883"/>
            <a:chOff x="467544" y="1772816"/>
            <a:chExt cx="3073790" cy="4339883"/>
          </a:xfrm>
        </p:grpSpPr>
        <p:grpSp>
          <p:nvGrpSpPr>
            <p:cNvPr id="12" name="Group 11"/>
            <p:cNvGrpSpPr/>
            <p:nvPr/>
          </p:nvGrpSpPr>
          <p:grpSpPr>
            <a:xfrm>
              <a:off x="467544" y="1772816"/>
              <a:ext cx="3073790" cy="4339883"/>
              <a:chOff x="467544" y="1772816"/>
              <a:chExt cx="3073790" cy="4339883"/>
            </a:xfrm>
          </p:grpSpPr>
          <p:grpSp>
            <p:nvGrpSpPr>
              <p:cNvPr id="9" name="Group 8"/>
              <p:cNvGrpSpPr/>
              <p:nvPr/>
            </p:nvGrpSpPr>
            <p:grpSpPr>
              <a:xfrm>
                <a:off x="467544" y="1772816"/>
                <a:ext cx="3073790" cy="4339883"/>
                <a:chOff x="4427984" y="1331985"/>
                <a:chExt cx="3790950" cy="5403850"/>
              </a:xfrm>
            </p:grpSpPr>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27984" y="1331985"/>
                  <a:ext cx="3790950" cy="54038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16016" y="1484784"/>
                  <a:ext cx="748487" cy="428553"/>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grpSp>
          <p:sp>
            <p:nvSpPr>
              <p:cNvPr id="11" name="Rectangle 10"/>
              <p:cNvSpPr/>
              <p:nvPr/>
            </p:nvSpPr>
            <p:spPr>
              <a:xfrm>
                <a:off x="701087" y="5961979"/>
                <a:ext cx="2646777" cy="56783"/>
              </a:xfrm>
              <a:prstGeom prst="rect">
                <a:avLst/>
              </a:prstGeom>
              <a:solidFill>
                <a:schemeClr val="bg1"/>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solidFill>
                    <a:prstClr val="white"/>
                  </a:solidFill>
                  <a:latin typeface="Calibri"/>
                </a:endParaRPr>
              </a:p>
            </p:txBody>
          </p:sp>
        </p:grpSp>
        <p:pic>
          <p:nvPicPr>
            <p:cNvPr id="2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5977873"/>
              <a:ext cx="2029394" cy="113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202918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a:solidFill>
            <a:schemeClr val="tx2">
              <a:lumMod val="60000"/>
              <a:lumOff val="40000"/>
            </a:schemeClr>
          </a:solidFill>
        </p:spPr>
        <p:txBody>
          <a:bodyPr>
            <a:normAutofit/>
          </a:bodyPr>
          <a:lstStyle/>
          <a:p>
            <a:r>
              <a:rPr lang="en-GB" sz="4000" dirty="0">
                <a:solidFill>
                  <a:schemeClr val="bg1"/>
                </a:solidFill>
              </a:rPr>
              <a:t>Communication with service users</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11" t="1260" r="2152" b="1774"/>
          <a:stretch/>
        </p:blipFill>
        <p:spPr bwMode="auto">
          <a:xfrm rot="667940">
            <a:off x="6918092" y="1894351"/>
            <a:ext cx="3073790" cy="433988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29" name="Group 28"/>
          <p:cNvGrpSpPr/>
          <p:nvPr/>
        </p:nvGrpSpPr>
        <p:grpSpPr>
          <a:xfrm>
            <a:off x="2112326" y="1779938"/>
            <a:ext cx="3237352" cy="4612357"/>
            <a:chOff x="588326" y="1779937"/>
            <a:chExt cx="3237352" cy="4612357"/>
          </a:xfrm>
        </p:grpSpPr>
        <p:pic>
          <p:nvPicPr>
            <p:cNvPr id="3082"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77482">
              <a:off x="588326" y="1779937"/>
              <a:ext cx="3237352" cy="461235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7"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62796">
              <a:off x="1404332" y="6263441"/>
              <a:ext cx="2029394" cy="113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7" name="Group 26"/>
          <p:cNvGrpSpPr/>
          <p:nvPr/>
        </p:nvGrpSpPr>
        <p:grpSpPr>
          <a:xfrm>
            <a:off x="3790027" y="2935387"/>
            <a:ext cx="4045144" cy="3017149"/>
            <a:chOff x="3107589" y="3380419"/>
            <a:chExt cx="4045144" cy="3017149"/>
          </a:xfrm>
        </p:grpSpPr>
        <p:pic>
          <p:nvPicPr>
            <p:cNvPr id="308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25317">
              <a:off x="5220496" y="3826328"/>
              <a:ext cx="1932237" cy="2389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rotWithShape="1">
            <a:blip r:embed="rId6">
              <a:extLst>
                <a:ext uri="{28A0092B-C50C-407E-A947-70E740481C1C}">
                  <a14:useLocalDpi xmlns:a14="http://schemas.microsoft.com/office/drawing/2010/main" val="0"/>
                </a:ext>
              </a:extLst>
            </a:blip>
            <a:srcRect l="1" t="1" r="2402" b="2302"/>
            <a:stretch/>
          </p:blipFill>
          <p:spPr bwMode="auto">
            <a:xfrm>
              <a:off x="4136256" y="3380419"/>
              <a:ext cx="1904156" cy="2360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rotWithShape="1">
            <a:blip r:embed="rId7">
              <a:extLst>
                <a:ext uri="{28A0092B-C50C-407E-A947-70E740481C1C}">
                  <a14:useLocalDpi xmlns:a14="http://schemas.microsoft.com/office/drawing/2010/main" val="0"/>
                </a:ext>
              </a:extLst>
            </a:blip>
            <a:srcRect l="3014" t="1367" r="2015" b="1722"/>
            <a:stretch/>
          </p:blipFill>
          <p:spPr bwMode="auto">
            <a:xfrm rot="21184747">
              <a:off x="3107589" y="4082329"/>
              <a:ext cx="1850629" cy="2315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2" name="Picture 11"/>
          <p:cNvPicPr/>
          <p:nvPr/>
        </p:nvPicPr>
        <p:blipFill rotWithShape="1">
          <a:blip r:embed="rId8"/>
          <a:srcRect l="11311" t="30096" r="42996" b="26093"/>
          <a:stretch/>
        </p:blipFill>
        <p:spPr bwMode="auto">
          <a:xfrm>
            <a:off x="5285356" y="1650269"/>
            <a:ext cx="1583696" cy="93610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68241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a:solidFill>
            <a:schemeClr val="tx2">
              <a:lumMod val="60000"/>
              <a:lumOff val="40000"/>
            </a:schemeClr>
          </a:solidFill>
        </p:spPr>
        <p:txBody>
          <a:bodyPr>
            <a:normAutofit/>
          </a:bodyPr>
          <a:lstStyle/>
          <a:p>
            <a:r>
              <a:rPr lang="en-GB" sz="4000" dirty="0">
                <a:solidFill>
                  <a:schemeClr val="bg1"/>
                </a:solidFill>
              </a:rPr>
              <a:t>Communication with service users</a:t>
            </a:r>
          </a:p>
        </p:txBody>
      </p:sp>
      <p:grpSp>
        <p:nvGrpSpPr>
          <p:cNvPr id="3" name="Group 2"/>
          <p:cNvGrpSpPr/>
          <p:nvPr/>
        </p:nvGrpSpPr>
        <p:grpSpPr>
          <a:xfrm rot="21361577">
            <a:off x="1972089" y="1800612"/>
            <a:ext cx="4936945" cy="3766108"/>
            <a:chOff x="28972" y="1634653"/>
            <a:chExt cx="6807200" cy="488950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872" y="1634653"/>
              <a:ext cx="3416300" cy="48895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72" y="1634653"/>
              <a:ext cx="3390900" cy="48895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24" name="Group 23"/>
          <p:cNvGrpSpPr/>
          <p:nvPr/>
        </p:nvGrpSpPr>
        <p:grpSpPr>
          <a:xfrm rot="270950">
            <a:off x="5295948" y="2670770"/>
            <a:ext cx="4905432" cy="3667152"/>
            <a:chOff x="2267744" y="1751451"/>
            <a:chExt cx="6418623" cy="4526632"/>
          </a:xfrm>
        </p:grpSpPr>
        <p:grpSp>
          <p:nvGrpSpPr>
            <p:cNvPr id="23" name="Group 22"/>
            <p:cNvGrpSpPr/>
            <p:nvPr/>
          </p:nvGrpSpPr>
          <p:grpSpPr>
            <a:xfrm>
              <a:off x="2267744" y="1751451"/>
              <a:ext cx="6418623" cy="4526632"/>
              <a:chOff x="2267744" y="1751451"/>
              <a:chExt cx="6418623" cy="4526632"/>
            </a:xfrm>
          </p:grpSpPr>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7744" y="1751451"/>
                <a:ext cx="6418623" cy="452663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22" name="Straight Connector 21"/>
              <p:cNvCxnSpPr>
                <a:stCxn id="3077" idx="2"/>
                <a:endCxn id="3077" idx="0"/>
              </p:cNvCxnSpPr>
              <p:nvPr/>
            </p:nvCxnSpPr>
            <p:spPr>
              <a:xfrm flipV="1">
                <a:off x="5477056" y="1751451"/>
                <a:ext cx="0" cy="452663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38"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59832" y="6135500"/>
              <a:ext cx="2029394" cy="113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574870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a:solidFill>
            <a:schemeClr val="tx2">
              <a:lumMod val="60000"/>
              <a:lumOff val="40000"/>
            </a:schemeClr>
          </a:solidFill>
        </p:spPr>
        <p:txBody>
          <a:bodyPr>
            <a:normAutofit/>
          </a:bodyPr>
          <a:lstStyle/>
          <a:p>
            <a:r>
              <a:rPr lang="en-GB" sz="4000" dirty="0">
                <a:solidFill>
                  <a:schemeClr val="bg1"/>
                </a:solidFill>
              </a:rPr>
              <a:t>Communication with service users</a:t>
            </a:r>
          </a:p>
        </p:txBody>
      </p:sp>
      <p:sp>
        <p:nvSpPr>
          <p:cNvPr id="3" name="Content Placeholder 2"/>
          <p:cNvSpPr>
            <a:spLocks noGrp="1"/>
          </p:cNvSpPr>
          <p:nvPr>
            <p:ph idx="1"/>
          </p:nvPr>
        </p:nvSpPr>
        <p:spPr>
          <a:xfrm>
            <a:off x="1847528" y="1600201"/>
            <a:ext cx="8568952" cy="4525963"/>
          </a:xfrm>
        </p:spPr>
        <p:txBody>
          <a:bodyPr>
            <a:normAutofit/>
          </a:bodyPr>
          <a:lstStyle/>
          <a:p>
            <a:endParaRPr lang="en-GB" dirty="0"/>
          </a:p>
          <a:p>
            <a:pPr marL="0" indent="0">
              <a:buNone/>
            </a:pPr>
            <a:endParaRPr lang="en-GB" dirty="0"/>
          </a:p>
        </p:txBody>
      </p:sp>
      <p:sp>
        <p:nvSpPr>
          <p:cNvPr id="5" name="Content Placeholder 2"/>
          <p:cNvSpPr txBox="1">
            <a:spLocks/>
          </p:cNvSpPr>
          <p:nvPr/>
        </p:nvSpPr>
        <p:spPr>
          <a:xfrm>
            <a:off x="1847528" y="1600200"/>
            <a:ext cx="8568952" cy="506916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400" b="1" dirty="0">
                <a:solidFill>
                  <a:srgbClr val="1F497D"/>
                </a:solidFill>
                <a:latin typeface="Calibri"/>
              </a:rPr>
              <a:t>How did it go?</a:t>
            </a:r>
          </a:p>
          <a:p>
            <a:pPr marL="0" indent="0">
              <a:buNone/>
            </a:pPr>
            <a:r>
              <a:rPr lang="en-GB" sz="2000" dirty="0">
                <a:solidFill>
                  <a:prstClr val="black"/>
                </a:solidFill>
                <a:latin typeface="Calibri"/>
              </a:rPr>
              <a:t>We have received some positive feedback from service users about how they have been helped to understand the changes in the hospital that have occurred due to COVID-19.</a:t>
            </a:r>
          </a:p>
          <a:p>
            <a:pPr marL="0" indent="0">
              <a:buNone/>
            </a:pPr>
            <a:endParaRPr lang="en-GB" sz="2000" dirty="0">
              <a:solidFill>
                <a:prstClr val="black"/>
              </a:solidFill>
              <a:latin typeface="Calibri"/>
            </a:endParaRPr>
          </a:p>
          <a:p>
            <a:pPr marL="0" indent="0">
              <a:buNone/>
            </a:pPr>
            <a:endParaRPr lang="en-GB" sz="2400" b="1" dirty="0">
              <a:solidFill>
                <a:srgbClr val="1F497D"/>
              </a:solidFill>
              <a:latin typeface="Calibri"/>
            </a:endParaRPr>
          </a:p>
          <a:p>
            <a:pPr marL="0" indent="0">
              <a:buNone/>
            </a:pPr>
            <a:endParaRPr lang="en-GB" sz="4000" b="1" dirty="0">
              <a:solidFill>
                <a:srgbClr val="1F497D"/>
              </a:solidFill>
              <a:latin typeface="Calibri"/>
            </a:endParaRPr>
          </a:p>
          <a:p>
            <a:pPr marL="0" indent="0">
              <a:buNone/>
            </a:pPr>
            <a:endParaRPr lang="en-GB" sz="1600" b="1" dirty="0">
              <a:solidFill>
                <a:srgbClr val="1F497D"/>
              </a:solidFill>
              <a:latin typeface="Calibri"/>
            </a:endParaRPr>
          </a:p>
          <a:p>
            <a:pPr marL="0" indent="0">
              <a:buNone/>
            </a:pPr>
            <a:r>
              <a:rPr lang="en-GB" sz="2400" b="1" dirty="0">
                <a:solidFill>
                  <a:srgbClr val="1F497D"/>
                </a:solidFill>
                <a:latin typeface="Calibri"/>
              </a:rPr>
              <a:t>What was the main learning from this?</a:t>
            </a:r>
          </a:p>
          <a:p>
            <a:pPr marL="0" indent="0">
              <a:buNone/>
            </a:pPr>
            <a:r>
              <a:rPr lang="en-GB" sz="2000" dirty="0">
                <a:solidFill>
                  <a:prstClr val="black"/>
                </a:solidFill>
                <a:latin typeface="Calibri"/>
              </a:rPr>
              <a:t>Lots of anxiety and distress about COVID-19 can be avoided by ensuring service users are supported to understand the important changes and why they are needed. Anxiety and distress can lead to behaviours that challenge, which could result in increased restrictive practices. By being proactive and ensuring information is accessible, this is helping to avoid this. </a:t>
            </a:r>
          </a:p>
          <a:p>
            <a:pPr marL="0" indent="0">
              <a:buNone/>
            </a:pPr>
            <a:endParaRPr lang="en-GB" sz="2000" b="1" dirty="0">
              <a:solidFill>
                <a:srgbClr val="1F497D"/>
              </a:solidFill>
              <a:latin typeface="Calibri"/>
            </a:endParaRPr>
          </a:p>
        </p:txBody>
      </p:sp>
      <p:grpSp>
        <p:nvGrpSpPr>
          <p:cNvPr id="7" name="Group 6"/>
          <p:cNvGrpSpPr/>
          <p:nvPr/>
        </p:nvGrpSpPr>
        <p:grpSpPr>
          <a:xfrm>
            <a:off x="1991544" y="3139066"/>
            <a:ext cx="2880320" cy="1010014"/>
            <a:chOff x="467544" y="3126292"/>
            <a:chExt cx="2880320" cy="1010014"/>
          </a:xfrm>
        </p:grpSpPr>
        <p:sp>
          <p:nvSpPr>
            <p:cNvPr id="4" name="Rounded Rectangular Callout 3"/>
            <p:cNvSpPr/>
            <p:nvPr/>
          </p:nvSpPr>
          <p:spPr>
            <a:xfrm>
              <a:off x="467544" y="3126292"/>
              <a:ext cx="2880320" cy="1010014"/>
            </a:xfrm>
            <a:prstGeom prst="wedgeRoundRectCallout">
              <a:avLst>
                <a:gd name="adj1" fmla="val -35520"/>
                <a:gd name="adj2" fmla="val 6878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6" name="TextBox 5"/>
            <p:cNvSpPr txBox="1"/>
            <p:nvPr/>
          </p:nvSpPr>
          <p:spPr>
            <a:xfrm>
              <a:off x="485234" y="3180485"/>
              <a:ext cx="2808312" cy="923330"/>
            </a:xfrm>
            <a:prstGeom prst="rect">
              <a:avLst/>
            </a:prstGeom>
            <a:noFill/>
          </p:spPr>
          <p:txBody>
            <a:bodyPr wrap="square" rtlCol="0">
              <a:spAutoFit/>
            </a:bodyPr>
            <a:lstStyle/>
            <a:p>
              <a:pPr algn="ctr"/>
              <a:r>
                <a:rPr lang="en-GB" b="1" dirty="0">
                  <a:solidFill>
                    <a:prstClr val="white"/>
                  </a:solidFill>
                  <a:latin typeface="Calibri"/>
                  <a:cs typeface="Arial" panose="020B0604020202020204" pitchFamily="34" charset="0"/>
                </a:rPr>
                <a:t>Staff gave me easy read about why I can’t go on trips.</a:t>
              </a:r>
            </a:p>
          </p:txBody>
        </p:sp>
      </p:grpSp>
      <p:grpSp>
        <p:nvGrpSpPr>
          <p:cNvPr id="8" name="Group 7"/>
          <p:cNvGrpSpPr/>
          <p:nvPr/>
        </p:nvGrpSpPr>
        <p:grpSpPr>
          <a:xfrm>
            <a:off x="5159896" y="3139066"/>
            <a:ext cx="2880320" cy="1010014"/>
            <a:chOff x="467544" y="3126292"/>
            <a:chExt cx="2880320" cy="1010014"/>
          </a:xfrm>
        </p:grpSpPr>
        <p:sp>
          <p:nvSpPr>
            <p:cNvPr id="9" name="Rounded Rectangular Callout 8"/>
            <p:cNvSpPr/>
            <p:nvPr/>
          </p:nvSpPr>
          <p:spPr>
            <a:xfrm>
              <a:off x="467544" y="3126292"/>
              <a:ext cx="2880320" cy="1010014"/>
            </a:xfrm>
            <a:prstGeom prst="wedgeRoundRectCallout">
              <a:avLst>
                <a:gd name="adj1" fmla="val -35520"/>
                <a:gd name="adj2" fmla="val 6878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10" name="TextBox 9"/>
            <p:cNvSpPr txBox="1"/>
            <p:nvPr/>
          </p:nvSpPr>
          <p:spPr>
            <a:xfrm>
              <a:off x="485234" y="3180485"/>
              <a:ext cx="2808312" cy="923330"/>
            </a:xfrm>
            <a:prstGeom prst="rect">
              <a:avLst/>
            </a:prstGeom>
            <a:noFill/>
          </p:spPr>
          <p:txBody>
            <a:bodyPr wrap="square" rtlCol="0">
              <a:spAutoFit/>
            </a:bodyPr>
            <a:lstStyle/>
            <a:p>
              <a:pPr algn="ctr"/>
              <a:r>
                <a:rPr lang="en-GB" b="1" dirty="0">
                  <a:solidFill>
                    <a:prstClr val="white"/>
                  </a:solidFill>
                  <a:latin typeface="Calibri"/>
                  <a:cs typeface="Arial" panose="020B0604020202020204" pitchFamily="34" charset="0"/>
                </a:rPr>
                <a:t>I don’t mind not being able to go out. I know why this can’t happen.</a:t>
              </a:r>
            </a:p>
          </p:txBody>
        </p:sp>
      </p:grpSp>
    </p:spTree>
    <p:extLst>
      <p:ext uri="{BB962C8B-B14F-4D97-AF65-F5344CB8AC3E}">
        <p14:creationId xmlns:p14="http://schemas.microsoft.com/office/powerpoint/2010/main" val="172332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E4FE0-006D-48C0-9802-E4CE82025D73}"/>
              </a:ext>
            </a:extLst>
          </p:cNvPr>
          <p:cNvSpPr>
            <a:spLocks noGrp="1"/>
          </p:cNvSpPr>
          <p:nvPr>
            <p:ph type="ctrTitle"/>
          </p:nvPr>
        </p:nvSpPr>
        <p:spPr>
          <a:xfrm>
            <a:off x="2390693" y="112328"/>
            <a:ext cx="5600265" cy="1348931"/>
          </a:xfrm>
        </p:spPr>
        <p:txBody>
          <a:bodyPr/>
          <a:lstStyle/>
          <a:p>
            <a:pPr algn="ctr"/>
            <a:r>
              <a:rPr lang="en-GB" dirty="0"/>
              <a:t>Housekeeping</a:t>
            </a:r>
          </a:p>
        </p:txBody>
      </p:sp>
      <p:sp>
        <p:nvSpPr>
          <p:cNvPr id="6" name="Rectangle 5">
            <a:extLst>
              <a:ext uri="{FF2B5EF4-FFF2-40B4-BE49-F238E27FC236}">
                <a16:creationId xmlns:a16="http://schemas.microsoft.com/office/drawing/2014/main" id="{FE716F51-A946-41A1-849C-ABAA72D57FA2}"/>
              </a:ext>
            </a:extLst>
          </p:cNvPr>
          <p:cNvSpPr/>
          <p:nvPr/>
        </p:nvSpPr>
        <p:spPr>
          <a:xfrm>
            <a:off x="669471" y="5715000"/>
            <a:ext cx="3069772" cy="1143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solidFill>
                  <a:prstClr val="white"/>
                </a:solidFill>
              </a:ln>
              <a:solidFill>
                <a:prstClr val="black"/>
              </a:solidFill>
              <a:effectLst/>
              <a:uLnTx/>
              <a:uFillTx/>
              <a:latin typeface="Trebuchet MS" panose="020B0603020202020204"/>
              <a:ea typeface="+mn-ea"/>
              <a:cs typeface="+mn-cs"/>
            </a:endParaRPr>
          </a:p>
        </p:txBody>
      </p:sp>
      <p:pic>
        <p:nvPicPr>
          <p:cNvPr id="11" name="Picture 10">
            <a:extLst>
              <a:ext uri="{FF2B5EF4-FFF2-40B4-BE49-F238E27FC236}">
                <a16:creationId xmlns:a16="http://schemas.microsoft.com/office/drawing/2014/main" id="{89EA68B5-B72E-4564-B808-1C9081C9FAE4}"/>
              </a:ext>
            </a:extLst>
          </p:cNvPr>
          <p:cNvPicPr>
            <a:picLocks noChangeAspect="1"/>
          </p:cNvPicPr>
          <p:nvPr/>
        </p:nvPicPr>
        <p:blipFill rotWithShape="1">
          <a:blip r:embed="rId3"/>
          <a:srcRect t="80410" r="2675"/>
          <a:stretch/>
        </p:blipFill>
        <p:spPr>
          <a:xfrm>
            <a:off x="375557" y="5517870"/>
            <a:ext cx="7119257" cy="1724889"/>
          </a:xfrm>
          <a:prstGeom prst="rect">
            <a:avLst/>
          </a:prstGeom>
        </p:spPr>
      </p:pic>
      <p:sp>
        <p:nvSpPr>
          <p:cNvPr id="3" name="TextBox 2">
            <a:extLst>
              <a:ext uri="{FF2B5EF4-FFF2-40B4-BE49-F238E27FC236}">
                <a16:creationId xmlns:a16="http://schemas.microsoft.com/office/drawing/2014/main" id="{8B360942-96C2-472F-BC0E-057D12174D9B}"/>
              </a:ext>
            </a:extLst>
          </p:cNvPr>
          <p:cNvSpPr txBox="1"/>
          <p:nvPr/>
        </p:nvSpPr>
        <p:spPr>
          <a:xfrm>
            <a:off x="881742" y="1756763"/>
            <a:ext cx="8376557" cy="3170099"/>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Trebuchet MS" panose="020B0603020202020204"/>
                <a:ea typeface="+mn-ea"/>
                <a:cs typeface="+mn-cs"/>
              </a:rPr>
              <a:t>This is a live event, therefore unless you are an invited speaker you are on mute.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Trebuchet MS" panose="020B0603020202020204"/>
                <a:ea typeface="+mn-ea"/>
                <a:cs typeface="+mn-cs"/>
              </a:rPr>
              <a:t>Please use the Q+A function to ask any questions you may have and vote for questions you would like answered. There will be a Q+A section at the end of the webinar facilitated by a member of our team who will present the questions to the speakers.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Trebuchet MS" panose="020B0603020202020204"/>
                <a:ea typeface="+mn-ea"/>
                <a:cs typeface="+mn-cs"/>
              </a:rPr>
              <a:t>This webinar will be recorded and the link will be shared after the event.</a:t>
            </a:r>
          </a:p>
        </p:txBody>
      </p:sp>
      <p:pic>
        <p:nvPicPr>
          <p:cNvPr id="4" name="Picture 3">
            <a:extLst>
              <a:ext uri="{FF2B5EF4-FFF2-40B4-BE49-F238E27FC236}">
                <a16:creationId xmlns:a16="http://schemas.microsoft.com/office/drawing/2014/main" id="{0E2931D5-76C6-0740-B0A8-B9F26B3226C2}"/>
              </a:ext>
            </a:extLst>
          </p:cNvPr>
          <p:cNvPicPr>
            <a:picLocks noChangeAspect="1"/>
          </p:cNvPicPr>
          <p:nvPr/>
        </p:nvPicPr>
        <p:blipFill>
          <a:blip r:embed="rId4"/>
          <a:stretch>
            <a:fillRect/>
          </a:stretch>
        </p:blipFill>
        <p:spPr>
          <a:xfrm>
            <a:off x="9010649" y="3132262"/>
            <a:ext cx="495300" cy="419100"/>
          </a:xfrm>
          <a:prstGeom prst="rect">
            <a:avLst/>
          </a:prstGeom>
        </p:spPr>
      </p:pic>
    </p:spTree>
    <p:extLst>
      <p:ext uri="{BB962C8B-B14F-4D97-AF65-F5344CB8AC3E}">
        <p14:creationId xmlns:p14="http://schemas.microsoft.com/office/powerpoint/2010/main" val="1997684054"/>
      </p:ext>
    </p:extLst>
  </p:cSld>
  <p:clrMapOvr>
    <a:masterClrMapping/>
  </p:clrMapOvr>
  <mc:AlternateContent xmlns:mc="http://schemas.openxmlformats.org/markup-compatibility/2006" xmlns:p14="http://schemas.microsoft.com/office/powerpoint/2010/main">
    <mc:Choice Requires="p14">
      <p:transition p14:dur="10" advClick="0" advTm="9000"/>
    </mc:Choice>
    <mc:Fallback xmlns="">
      <p:transition advClick="0" advTm="9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a:solidFill>
            <a:schemeClr val="tx2">
              <a:lumMod val="60000"/>
              <a:lumOff val="40000"/>
            </a:schemeClr>
          </a:solidFill>
        </p:spPr>
        <p:txBody>
          <a:bodyPr>
            <a:normAutofit/>
          </a:bodyPr>
          <a:lstStyle/>
          <a:p>
            <a:r>
              <a:rPr lang="en-GB" sz="4000" dirty="0">
                <a:solidFill>
                  <a:schemeClr val="bg1"/>
                </a:solidFill>
              </a:rPr>
              <a:t>Communication with staff</a:t>
            </a:r>
          </a:p>
        </p:txBody>
      </p:sp>
      <p:sp>
        <p:nvSpPr>
          <p:cNvPr id="3" name="Content Placeholder 2"/>
          <p:cNvSpPr>
            <a:spLocks noGrp="1"/>
          </p:cNvSpPr>
          <p:nvPr>
            <p:ph idx="1"/>
          </p:nvPr>
        </p:nvSpPr>
        <p:spPr>
          <a:xfrm>
            <a:off x="1847528" y="1600201"/>
            <a:ext cx="8568952" cy="4525963"/>
          </a:xfrm>
        </p:spPr>
        <p:txBody>
          <a:bodyPr>
            <a:normAutofit/>
          </a:bodyPr>
          <a:lstStyle/>
          <a:p>
            <a:endParaRPr lang="en-GB" dirty="0"/>
          </a:p>
          <a:p>
            <a:pPr marL="0" indent="0">
              <a:buNone/>
            </a:pPr>
            <a:endParaRPr lang="en-GB" dirty="0"/>
          </a:p>
        </p:txBody>
      </p:sp>
      <p:sp>
        <p:nvSpPr>
          <p:cNvPr id="5" name="Content Placeholder 2"/>
          <p:cNvSpPr txBox="1">
            <a:spLocks/>
          </p:cNvSpPr>
          <p:nvPr/>
        </p:nvSpPr>
        <p:spPr>
          <a:xfrm>
            <a:off x="1847528" y="1412776"/>
            <a:ext cx="8568952" cy="504056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400" b="1" dirty="0">
                <a:solidFill>
                  <a:srgbClr val="1F497D"/>
                </a:solidFill>
                <a:latin typeface="Calibri"/>
              </a:rPr>
              <a:t>What was the problem?</a:t>
            </a:r>
          </a:p>
          <a:p>
            <a:pPr marL="0" indent="0">
              <a:buNone/>
            </a:pPr>
            <a:r>
              <a:rPr lang="en-GB" sz="2000" dirty="0">
                <a:solidFill>
                  <a:prstClr val="black"/>
                </a:solidFill>
                <a:latin typeface="Calibri"/>
              </a:rPr>
              <a:t>Staff needed information about COVID-19 and changes to working practices communicated to them in a timely and concise way to ensure guidance could be implemented correctly and without delay. We needed to balance Covid-19 restrictions with least restrictive. </a:t>
            </a:r>
            <a:endParaRPr lang="en-GB" sz="1800" dirty="0">
              <a:solidFill>
                <a:prstClr val="black"/>
              </a:solidFill>
              <a:latin typeface="Calibri"/>
            </a:endParaRPr>
          </a:p>
          <a:p>
            <a:pPr marL="0" indent="0">
              <a:buNone/>
            </a:pPr>
            <a:r>
              <a:rPr lang="en-GB" sz="2400" b="1" dirty="0">
                <a:solidFill>
                  <a:srgbClr val="1F497D"/>
                </a:solidFill>
                <a:latin typeface="Calibri"/>
              </a:rPr>
              <a:t>What did we do?</a:t>
            </a:r>
          </a:p>
          <a:p>
            <a:pPr marL="0" indent="0">
              <a:buNone/>
            </a:pPr>
            <a:endParaRPr lang="en-GB" sz="2000" dirty="0">
              <a:solidFill>
                <a:prstClr val="black"/>
              </a:solidFill>
              <a:latin typeface="Calibri"/>
            </a:endParaRPr>
          </a:p>
          <a:p>
            <a:pPr marL="0" indent="0">
              <a:buNone/>
            </a:pPr>
            <a:endParaRPr lang="en-GB" sz="2000" b="1" dirty="0">
              <a:solidFill>
                <a:srgbClr val="1F497D"/>
              </a:solidFill>
              <a:latin typeface="Calibri"/>
            </a:endParaRPr>
          </a:p>
        </p:txBody>
      </p:sp>
      <p:sp>
        <p:nvSpPr>
          <p:cNvPr id="6" name="Rectangle 5"/>
          <p:cNvSpPr/>
          <p:nvPr/>
        </p:nvSpPr>
        <p:spPr>
          <a:xfrm>
            <a:off x="1852325" y="3629344"/>
            <a:ext cx="2736304" cy="2062103"/>
          </a:xfrm>
          <a:prstGeom prst="rect">
            <a:avLst/>
          </a:prstGeom>
          <a:solidFill>
            <a:schemeClr val="tx2"/>
          </a:solidFill>
        </p:spPr>
        <p:txBody>
          <a:bodyPr wrap="square">
            <a:spAutoFit/>
          </a:bodyPr>
          <a:lstStyle/>
          <a:p>
            <a:pPr algn="ctr"/>
            <a:r>
              <a:rPr lang="en-GB" sz="1600" b="1" dirty="0">
                <a:solidFill>
                  <a:prstClr val="white"/>
                </a:solidFill>
                <a:latin typeface="Calibri"/>
              </a:rPr>
              <a:t>Daily ward manager meetings and staff receive daily COVID-19 briefings by email. These are also printed out and displayed in nurses’ stations for staff who may more difficulty accessing their emails. </a:t>
            </a:r>
          </a:p>
        </p:txBody>
      </p:sp>
      <p:sp>
        <p:nvSpPr>
          <p:cNvPr id="7" name="Rectangle 6"/>
          <p:cNvSpPr/>
          <p:nvPr/>
        </p:nvSpPr>
        <p:spPr>
          <a:xfrm>
            <a:off x="4741128" y="3629343"/>
            <a:ext cx="2759028" cy="830997"/>
          </a:xfrm>
          <a:prstGeom prst="rect">
            <a:avLst/>
          </a:prstGeom>
          <a:solidFill>
            <a:schemeClr val="tx2"/>
          </a:solidFill>
        </p:spPr>
        <p:txBody>
          <a:bodyPr wrap="square">
            <a:spAutoFit/>
          </a:bodyPr>
          <a:lstStyle/>
          <a:p>
            <a:pPr algn="ctr"/>
            <a:r>
              <a:rPr lang="en-GB" sz="1600" b="1" dirty="0">
                <a:solidFill>
                  <a:prstClr val="white"/>
                </a:solidFill>
                <a:latin typeface="Calibri"/>
              </a:rPr>
              <a:t>Senior leaders have attended wards frequently to offer advice and reassurance. </a:t>
            </a:r>
          </a:p>
        </p:txBody>
      </p:sp>
      <p:sp>
        <p:nvSpPr>
          <p:cNvPr id="8" name="Rectangle 7"/>
          <p:cNvSpPr/>
          <p:nvPr/>
        </p:nvSpPr>
        <p:spPr>
          <a:xfrm>
            <a:off x="4763852" y="4551447"/>
            <a:ext cx="2736304" cy="1077218"/>
          </a:xfrm>
          <a:prstGeom prst="rect">
            <a:avLst/>
          </a:prstGeom>
          <a:solidFill>
            <a:schemeClr val="tx2"/>
          </a:solidFill>
        </p:spPr>
        <p:txBody>
          <a:bodyPr wrap="square">
            <a:spAutoFit/>
          </a:bodyPr>
          <a:lstStyle/>
          <a:p>
            <a:pPr algn="ctr"/>
            <a:r>
              <a:rPr lang="en-GB" sz="1600" b="1" dirty="0">
                <a:solidFill>
                  <a:prstClr val="white"/>
                </a:solidFill>
                <a:latin typeface="Calibri"/>
              </a:rPr>
              <a:t>There is a COVID-19 page on the staff intranet which includes latest advice, guidance and resources. </a:t>
            </a:r>
          </a:p>
        </p:txBody>
      </p:sp>
      <p:sp>
        <p:nvSpPr>
          <p:cNvPr id="9" name="Rectangle 8"/>
          <p:cNvSpPr/>
          <p:nvPr/>
        </p:nvSpPr>
        <p:spPr>
          <a:xfrm>
            <a:off x="7680176" y="3648131"/>
            <a:ext cx="2736304" cy="1077218"/>
          </a:xfrm>
          <a:prstGeom prst="rect">
            <a:avLst/>
          </a:prstGeom>
          <a:solidFill>
            <a:schemeClr val="tx2"/>
          </a:solidFill>
        </p:spPr>
        <p:txBody>
          <a:bodyPr wrap="square">
            <a:spAutoFit/>
          </a:bodyPr>
          <a:lstStyle/>
          <a:p>
            <a:pPr algn="ctr"/>
            <a:r>
              <a:rPr lang="en-GB" sz="1600" b="1" dirty="0">
                <a:solidFill>
                  <a:prstClr val="white"/>
                </a:solidFill>
                <a:latin typeface="Calibri"/>
              </a:rPr>
              <a:t>Staff have access to helplines for advice about well-being, PPE, infection control, swab testing etc. </a:t>
            </a:r>
          </a:p>
        </p:txBody>
      </p:sp>
      <p:sp>
        <p:nvSpPr>
          <p:cNvPr id="10" name="Rectangle 9"/>
          <p:cNvSpPr/>
          <p:nvPr/>
        </p:nvSpPr>
        <p:spPr>
          <a:xfrm>
            <a:off x="1852325" y="5882704"/>
            <a:ext cx="2736304" cy="584775"/>
          </a:xfrm>
          <a:prstGeom prst="rect">
            <a:avLst/>
          </a:prstGeom>
          <a:solidFill>
            <a:schemeClr val="tx2"/>
          </a:solidFill>
        </p:spPr>
        <p:txBody>
          <a:bodyPr wrap="square">
            <a:spAutoFit/>
          </a:bodyPr>
          <a:lstStyle/>
          <a:p>
            <a:pPr algn="ctr"/>
            <a:r>
              <a:rPr lang="en-GB" sz="1600" b="1" dirty="0">
                <a:solidFill>
                  <a:prstClr val="white"/>
                </a:solidFill>
                <a:latin typeface="Calibri"/>
              </a:rPr>
              <a:t>Skype calls with the Chief Executive and Exec Board</a:t>
            </a:r>
          </a:p>
        </p:txBody>
      </p:sp>
      <p:sp>
        <p:nvSpPr>
          <p:cNvPr id="11" name="Rectangle 10"/>
          <p:cNvSpPr/>
          <p:nvPr/>
        </p:nvSpPr>
        <p:spPr>
          <a:xfrm>
            <a:off x="4735013" y="5691446"/>
            <a:ext cx="2736304" cy="1077218"/>
          </a:xfrm>
          <a:prstGeom prst="rect">
            <a:avLst/>
          </a:prstGeom>
          <a:solidFill>
            <a:schemeClr val="tx2"/>
          </a:solidFill>
        </p:spPr>
        <p:txBody>
          <a:bodyPr wrap="square">
            <a:spAutoFit/>
          </a:bodyPr>
          <a:lstStyle/>
          <a:p>
            <a:pPr algn="ctr"/>
            <a:r>
              <a:rPr lang="en-GB" sz="1600" b="1" dirty="0">
                <a:solidFill>
                  <a:prstClr val="white"/>
                </a:solidFill>
                <a:latin typeface="Calibri"/>
              </a:rPr>
              <a:t>Staff rest spaces and increased availability to reflective practice to ensure a safe space for staff </a:t>
            </a:r>
          </a:p>
        </p:txBody>
      </p:sp>
      <p:sp>
        <p:nvSpPr>
          <p:cNvPr id="12" name="Rectangle 11"/>
          <p:cNvSpPr/>
          <p:nvPr/>
        </p:nvSpPr>
        <p:spPr>
          <a:xfrm>
            <a:off x="7680176" y="4805485"/>
            <a:ext cx="2736304" cy="1077218"/>
          </a:xfrm>
          <a:prstGeom prst="rect">
            <a:avLst/>
          </a:prstGeom>
          <a:solidFill>
            <a:schemeClr val="tx2"/>
          </a:solidFill>
        </p:spPr>
        <p:txBody>
          <a:bodyPr wrap="square">
            <a:spAutoFit/>
          </a:bodyPr>
          <a:lstStyle/>
          <a:p>
            <a:pPr algn="ctr"/>
            <a:r>
              <a:rPr lang="en-GB" sz="1600" b="1" dirty="0">
                <a:solidFill>
                  <a:prstClr val="white"/>
                </a:solidFill>
                <a:latin typeface="Calibri"/>
              </a:rPr>
              <a:t>Blanket restrictions have been recorded per ward and are being reviewed at the RRP monitoring group</a:t>
            </a:r>
          </a:p>
        </p:txBody>
      </p:sp>
      <p:sp>
        <p:nvSpPr>
          <p:cNvPr id="13" name="Rectangle 12"/>
          <p:cNvSpPr/>
          <p:nvPr/>
        </p:nvSpPr>
        <p:spPr>
          <a:xfrm>
            <a:off x="7680176" y="5974681"/>
            <a:ext cx="2736304" cy="338554"/>
          </a:xfrm>
          <a:prstGeom prst="rect">
            <a:avLst/>
          </a:prstGeom>
          <a:solidFill>
            <a:schemeClr val="tx2"/>
          </a:solidFill>
        </p:spPr>
        <p:txBody>
          <a:bodyPr wrap="square">
            <a:spAutoFit/>
          </a:bodyPr>
          <a:lstStyle/>
          <a:p>
            <a:pPr algn="ctr"/>
            <a:r>
              <a:rPr lang="en-GB" sz="1600" b="1" dirty="0">
                <a:solidFill>
                  <a:prstClr val="white"/>
                </a:solidFill>
                <a:latin typeface="Calibri"/>
              </a:rPr>
              <a:t>Trust wide Facebook group</a:t>
            </a:r>
          </a:p>
        </p:txBody>
      </p:sp>
    </p:spTree>
    <p:extLst>
      <p:ext uri="{BB962C8B-B14F-4D97-AF65-F5344CB8AC3E}">
        <p14:creationId xmlns:p14="http://schemas.microsoft.com/office/powerpoint/2010/main" val="1460464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a:solidFill>
            <a:schemeClr val="tx2">
              <a:lumMod val="60000"/>
              <a:lumOff val="40000"/>
            </a:schemeClr>
          </a:solidFill>
        </p:spPr>
        <p:txBody>
          <a:bodyPr>
            <a:normAutofit/>
          </a:bodyPr>
          <a:lstStyle/>
          <a:p>
            <a:r>
              <a:rPr lang="en-GB" sz="4000" dirty="0">
                <a:solidFill>
                  <a:schemeClr val="bg1"/>
                </a:solidFill>
              </a:rPr>
              <a:t>Communication with staff</a:t>
            </a:r>
          </a:p>
        </p:txBody>
      </p:sp>
      <p:sp>
        <p:nvSpPr>
          <p:cNvPr id="3" name="Content Placeholder 2"/>
          <p:cNvSpPr>
            <a:spLocks noGrp="1"/>
          </p:cNvSpPr>
          <p:nvPr>
            <p:ph idx="1"/>
          </p:nvPr>
        </p:nvSpPr>
        <p:spPr>
          <a:xfrm>
            <a:off x="1847528" y="1600201"/>
            <a:ext cx="8568952" cy="4525963"/>
          </a:xfrm>
        </p:spPr>
        <p:txBody>
          <a:bodyPr>
            <a:normAutofit/>
          </a:bodyPr>
          <a:lstStyle/>
          <a:p>
            <a:endParaRPr lang="en-GB" dirty="0"/>
          </a:p>
          <a:p>
            <a:pPr marL="0" indent="0">
              <a:buNone/>
            </a:pPr>
            <a:endParaRPr lang="en-GB" dirty="0"/>
          </a:p>
        </p:txBody>
      </p:sp>
      <p:sp>
        <p:nvSpPr>
          <p:cNvPr id="5" name="Content Placeholder 2"/>
          <p:cNvSpPr txBox="1">
            <a:spLocks/>
          </p:cNvSpPr>
          <p:nvPr/>
        </p:nvSpPr>
        <p:spPr>
          <a:xfrm>
            <a:off x="1703512" y="1600200"/>
            <a:ext cx="8712968" cy="506916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400" b="1" dirty="0">
                <a:solidFill>
                  <a:srgbClr val="1F497D"/>
                </a:solidFill>
                <a:latin typeface="Calibri"/>
              </a:rPr>
              <a:t>How did it go?</a:t>
            </a:r>
          </a:p>
          <a:p>
            <a:pPr marL="0" indent="0">
              <a:buNone/>
            </a:pPr>
            <a:r>
              <a:rPr lang="en-GB" sz="2000" dirty="0">
                <a:solidFill>
                  <a:prstClr val="black"/>
                </a:solidFill>
                <a:latin typeface="Calibri"/>
              </a:rPr>
              <a:t>Staff have been able to access information about COVID-19 in a number of different ways. Although at times advice and guidance has changed often, staff have been able to respond to this quickly to ensure best practice and to keep service users and families and carers updated. As a trust we have set up a Covid-19 centre with a senior nurse who will contact staff who are isolating. </a:t>
            </a:r>
          </a:p>
          <a:p>
            <a:pPr marL="0" indent="0">
              <a:buNone/>
            </a:pPr>
            <a:endParaRPr lang="en-GB" sz="2000" dirty="0">
              <a:solidFill>
                <a:prstClr val="black"/>
              </a:solidFill>
              <a:latin typeface="Calibri"/>
            </a:endParaRPr>
          </a:p>
          <a:p>
            <a:pPr marL="0" indent="0">
              <a:buNone/>
            </a:pPr>
            <a:endParaRPr lang="en-GB" sz="2000" dirty="0">
              <a:solidFill>
                <a:prstClr val="black"/>
              </a:solidFill>
              <a:latin typeface="Calibri"/>
            </a:endParaRPr>
          </a:p>
          <a:p>
            <a:pPr marL="0" indent="0">
              <a:buNone/>
            </a:pPr>
            <a:endParaRPr lang="en-GB" sz="2000" dirty="0">
              <a:solidFill>
                <a:prstClr val="black"/>
              </a:solidFill>
              <a:latin typeface="Calibri"/>
            </a:endParaRPr>
          </a:p>
          <a:p>
            <a:pPr marL="0" indent="0">
              <a:buNone/>
            </a:pPr>
            <a:endParaRPr lang="en-GB" sz="2000" dirty="0">
              <a:solidFill>
                <a:prstClr val="black"/>
              </a:solidFill>
              <a:latin typeface="Calibri"/>
            </a:endParaRPr>
          </a:p>
          <a:p>
            <a:pPr marL="0" indent="0">
              <a:buNone/>
            </a:pPr>
            <a:r>
              <a:rPr lang="en-GB" sz="2400" b="1" dirty="0">
                <a:solidFill>
                  <a:srgbClr val="1F497D"/>
                </a:solidFill>
                <a:latin typeface="Calibri"/>
              </a:rPr>
              <a:t>What was the main learning from this?</a:t>
            </a:r>
          </a:p>
          <a:p>
            <a:pPr marL="0" indent="0">
              <a:buNone/>
            </a:pPr>
            <a:r>
              <a:rPr lang="en-GB" sz="2000" dirty="0">
                <a:solidFill>
                  <a:prstClr val="black"/>
                </a:solidFill>
                <a:latin typeface="Calibri"/>
              </a:rPr>
              <a:t>While the information around Covid-19 has been rapidly changing the use of social media and weekly briefing emails have been effective in updating staff members. By being understanding towards staff members rapidly changing needs and it has eased anxieties for the staff members in work and those who are isolating due to being in the high risk category. </a:t>
            </a:r>
            <a:endParaRPr lang="en-GB" sz="2000" b="1" dirty="0">
              <a:solidFill>
                <a:srgbClr val="1F497D"/>
              </a:solidFill>
              <a:latin typeface="Calibri"/>
            </a:endParaRPr>
          </a:p>
        </p:txBody>
      </p:sp>
      <p:grpSp>
        <p:nvGrpSpPr>
          <p:cNvPr id="6" name="Group 5"/>
          <p:cNvGrpSpPr/>
          <p:nvPr/>
        </p:nvGrpSpPr>
        <p:grpSpPr>
          <a:xfrm>
            <a:off x="5375920" y="3511208"/>
            <a:ext cx="2880320" cy="1010014"/>
            <a:chOff x="467544" y="3126292"/>
            <a:chExt cx="2880320" cy="1010014"/>
          </a:xfrm>
        </p:grpSpPr>
        <p:sp>
          <p:nvSpPr>
            <p:cNvPr id="7" name="Rounded Rectangular Callout 6"/>
            <p:cNvSpPr/>
            <p:nvPr/>
          </p:nvSpPr>
          <p:spPr>
            <a:xfrm>
              <a:off x="467544" y="3126292"/>
              <a:ext cx="2880320" cy="1010014"/>
            </a:xfrm>
            <a:prstGeom prst="wedgeRoundRectCallout">
              <a:avLst>
                <a:gd name="adj1" fmla="val -35520"/>
                <a:gd name="adj2" fmla="val 6878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8" name="TextBox 7"/>
            <p:cNvSpPr txBox="1"/>
            <p:nvPr/>
          </p:nvSpPr>
          <p:spPr>
            <a:xfrm>
              <a:off x="485234" y="3180485"/>
              <a:ext cx="2808312" cy="923330"/>
            </a:xfrm>
            <a:prstGeom prst="rect">
              <a:avLst/>
            </a:prstGeom>
            <a:noFill/>
          </p:spPr>
          <p:txBody>
            <a:bodyPr wrap="square" rtlCol="0">
              <a:spAutoFit/>
            </a:bodyPr>
            <a:lstStyle/>
            <a:p>
              <a:pPr algn="ctr"/>
              <a:r>
                <a:rPr lang="en-GB" b="1" dirty="0">
                  <a:solidFill>
                    <a:prstClr val="white"/>
                  </a:solidFill>
                  <a:latin typeface="Calibri"/>
                  <a:cs typeface="Arial" panose="020B0604020202020204" pitchFamily="34" charset="0"/>
                </a:rPr>
                <a:t>The Trust has sent out all the information staff need to know.</a:t>
              </a:r>
            </a:p>
          </p:txBody>
        </p:sp>
      </p:grpSp>
      <p:grpSp>
        <p:nvGrpSpPr>
          <p:cNvPr id="9" name="Group 8"/>
          <p:cNvGrpSpPr/>
          <p:nvPr/>
        </p:nvGrpSpPr>
        <p:grpSpPr>
          <a:xfrm>
            <a:off x="2063552" y="3487970"/>
            <a:ext cx="2880320" cy="1010014"/>
            <a:chOff x="467544" y="3126292"/>
            <a:chExt cx="2880320" cy="1010014"/>
          </a:xfrm>
        </p:grpSpPr>
        <p:sp>
          <p:nvSpPr>
            <p:cNvPr id="10" name="Rounded Rectangular Callout 9"/>
            <p:cNvSpPr/>
            <p:nvPr/>
          </p:nvSpPr>
          <p:spPr>
            <a:xfrm>
              <a:off x="467544" y="3126292"/>
              <a:ext cx="2880320" cy="1010014"/>
            </a:xfrm>
            <a:prstGeom prst="wedgeRoundRectCallout">
              <a:avLst>
                <a:gd name="adj1" fmla="val -35520"/>
                <a:gd name="adj2" fmla="val 6878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latin typeface="Calibri"/>
                </a:rPr>
                <a:t>There is a weekly briefing that is sent out and kept in the MDT stations.  </a:t>
              </a:r>
            </a:p>
          </p:txBody>
        </p:sp>
        <p:sp>
          <p:nvSpPr>
            <p:cNvPr id="11" name="TextBox 10"/>
            <p:cNvSpPr txBox="1"/>
            <p:nvPr/>
          </p:nvSpPr>
          <p:spPr>
            <a:xfrm>
              <a:off x="485234" y="3180485"/>
              <a:ext cx="2808312" cy="369332"/>
            </a:xfrm>
            <a:prstGeom prst="rect">
              <a:avLst/>
            </a:prstGeom>
            <a:noFill/>
          </p:spPr>
          <p:txBody>
            <a:bodyPr wrap="square" rtlCol="0">
              <a:spAutoFit/>
            </a:bodyPr>
            <a:lstStyle/>
            <a:p>
              <a:pPr algn="ctr"/>
              <a:endParaRPr lang="en-GB" b="1" dirty="0">
                <a:solidFill>
                  <a:prstClr val="white"/>
                </a:solidFill>
                <a:latin typeface="Calibri"/>
                <a:cs typeface="Arial" panose="020B0604020202020204" pitchFamily="34" charset="0"/>
              </a:endParaRPr>
            </a:p>
          </p:txBody>
        </p:sp>
      </p:grpSp>
    </p:spTree>
    <p:extLst>
      <p:ext uri="{BB962C8B-B14F-4D97-AF65-F5344CB8AC3E}">
        <p14:creationId xmlns:p14="http://schemas.microsoft.com/office/powerpoint/2010/main" val="14159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a:solidFill>
            <a:schemeClr val="tx2">
              <a:lumMod val="60000"/>
              <a:lumOff val="40000"/>
            </a:schemeClr>
          </a:solidFill>
        </p:spPr>
        <p:txBody>
          <a:bodyPr>
            <a:normAutofit/>
          </a:bodyPr>
          <a:lstStyle/>
          <a:p>
            <a:r>
              <a:rPr lang="en-GB" sz="4000" dirty="0">
                <a:solidFill>
                  <a:schemeClr val="bg1"/>
                </a:solidFill>
              </a:rPr>
              <a:t>What’s next? Improvement ideas</a:t>
            </a:r>
          </a:p>
        </p:txBody>
      </p:sp>
      <p:sp>
        <p:nvSpPr>
          <p:cNvPr id="5" name="Content Placeholder 2"/>
          <p:cNvSpPr txBox="1">
            <a:spLocks/>
          </p:cNvSpPr>
          <p:nvPr/>
        </p:nvSpPr>
        <p:spPr>
          <a:xfrm>
            <a:off x="1847528" y="1600200"/>
            <a:ext cx="8568952" cy="485313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sz="2000" dirty="0">
              <a:solidFill>
                <a:prstClr val="black"/>
              </a:solidFill>
              <a:latin typeface="Calibri"/>
            </a:endParaRPr>
          </a:p>
          <a:p>
            <a:r>
              <a:rPr lang="en-GB" sz="2000" dirty="0">
                <a:solidFill>
                  <a:prstClr val="black"/>
                </a:solidFill>
                <a:latin typeface="Calibri"/>
              </a:rPr>
              <a:t>We are exploring how to source face masks with a clear window for lip reading. There are challenges with ensuring these masks meet PPE guidance.</a:t>
            </a:r>
          </a:p>
          <a:p>
            <a:r>
              <a:rPr lang="en-GB" sz="2000" dirty="0">
                <a:solidFill>
                  <a:prstClr val="black"/>
                </a:solidFill>
                <a:latin typeface="Calibri"/>
              </a:rPr>
              <a:t>We are introducing a weekly coproduced Positive Newsletter where service users can write articles and share photos of all the good things that are happening on the wards or that they have heard about on the news or in the newspapers. </a:t>
            </a:r>
          </a:p>
          <a:p>
            <a:r>
              <a:rPr lang="en-GB" sz="2000" dirty="0">
                <a:solidFill>
                  <a:prstClr val="black"/>
                </a:solidFill>
                <a:latin typeface="Calibri"/>
              </a:rPr>
              <a:t>We are implementing more video conferencing for teletherapy to ensure service users can continue to access their therapies.</a:t>
            </a:r>
          </a:p>
          <a:p>
            <a:r>
              <a:rPr lang="en-GB" sz="2000" dirty="0">
                <a:solidFill>
                  <a:prstClr val="black"/>
                </a:solidFill>
                <a:latin typeface="Calibri"/>
              </a:rPr>
              <a:t>To ensure we keep some of the new ways of working (e.g. skype to family) post Covid-19</a:t>
            </a:r>
          </a:p>
          <a:p>
            <a:endParaRPr lang="en-GB" sz="2000" dirty="0">
              <a:solidFill>
                <a:prstClr val="black"/>
              </a:solidFill>
              <a:latin typeface="Calibri"/>
            </a:endParaRPr>
          </a:p>
        </p:txBody>
      </p:sp>
    </p:spTree>
    <p:extLst>
      <p:ext uri="{BB962C8B-B14F-4D97-AF65-F5344CB8AC3E}">
        <p14:creationId xmlns:p14="http://schemas.microsoft.com/office/powerpoint/2010/main" val="38740284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96E8EF9A-7B3F-6347-A50E-9799F38BE55A}"/>
              </a:ext>
            </a:extLst>
          </p:cNvPr>
          <p:cNvPicPr>
            <a:picLocks noChangeAspect="1"/>
          </p:cNvPicPr>
          <p:nvPr/>
        </p:nvPicPr>
        <p:blipFill rotWithShape="1">
          <a:blip r:embed="rId2"/>
          <a:srcRect r="58652"/>
          <a:stretch/>
        </p:blipFill>
        <p:spPr>
          <a:xfrm>
            <a:off x="773281" y="643466"/>
            <a:ext cx="3267370" cy="5571067"/>
          </a:xfrm>
          <a:prstGeom prst="rect">
            <a:avLst/>
          </a:prstGeom>
        </p:spPr>
      </p:pic>
      <p:sp>
        <p:nvSpPr>
          <p:cNvPr id="5" name="TextBox 4">
            <a:extLst>
              <a:ext uri="{FF2B5EF4-FFF2-40B4-BE49-F238E27FC236}">
                <a16:creationId xmlns:a16="http://schemas.microsoft.com/office/drawing/2014/main" id="{2F7F1206-06DA-8E4F-8A35-E0BDABD74991}"/>
              </a:ext>
            </a:extLst>
          </p:cNvPr>
          <p:cNvSpPr txBox="1"/>
          <p:nvPr/>
        </p:nvSpPr>
        <p:spPr>
          <a:xfrm>
            <a:off x="4250719" y="1482312"/>
            <a:ext cx="7068070" cy="4539704"/>
          </a:xfrm>
          <a:prstGeom prst="rect">
            <a:avLst/>
          </a:prstGeom>
          <a:noFill/>
        </p:spPr>
        <p:txBody>
          <a:bodyPr wrap="square" rtlCol="0">
            <a:spAutoFit/>
          </a:bodyPr>
          <a:lstStyle/>
          <a:p>
            <a:r>
              <a:rPr lang="en-US" sz="6000" dirty="0"/>
              <a:t>Our </a:t>
            </a:r>
          </a:p>
          <a:p>
            <a:r>
              <a:rPr lang="en-US" sz="6000" dirty="0"/>
              <a:t>‘How Are You Doing?’ story</a:t>
            </a:r>
          </a:p>
          <a:p>
            <a:endParaRPr lang="en-US" sz="700" dirty="0"/>
          </a:p>
          <a:p>
            <a:endParaRPr lang="en-US" dirty="0"/>
          </a:p>
          <a:p>
            <a:endParaRPr lang="en-US" dirty="0"/>
          </a:p>
          <a:p>
            <a:endParaRPr lang="en-US" dirty="0"/>
          </a:p>
          <a:p>
            <a:r>
              <a:rPr lang="en-US" sz="2400" dirty="0"/>
              <a:t>Steve Andrews</a:t>
            </a:r>
          </a:p>
          <a:p>
            <a:r>
              <a:rPr lang="en-US" sz="2400" dirty="0"/>
              <a:t>Associate Director Leadership</a:t>
            </a:r>
          </a:p>
        </p:txBody>
      </p:sp>
    </p:spTree>
    <p:extLst>
      <p:ext uri="{BB962C8B-B14F-4D97-AF65-F5344CB8AC3E}">
        <p14:creationId xmlns:p14="http://schemas.microsoft.com/office/powerpoint/2010/main" val="36850820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96E8EF9A-7B3F-6347-A50E-9799F38BE55A}"/>
              </a:ext>
            </a:extLst>
          </p:cNvPr>
          <p:cNvPicPr>
            <a:picLocks noChangeAspect="1"/>
          </p:cNvPicPr>
          <p:nvPr/>
        </p:nvPicPr>
        <p:blipFill rotWithShape="1">
          <a:blip r:embed="rId2"/>
          <a:srcRect l="40253"/>
          <a:stretch/>
        </p:blipFill>
        <p:spPr>
          <a:xfrm>
            <a:off x="5325761" y="643466"/>
            <a:ext cx="4721349" cy="5571067"/>
          </a:xfrm>
          <a:prstGeom prst="rect">
            <a:avLst/>
          </a:prstGeom>
        </p:spPr>
      </p:pic>
      <p:pic>
        <p:nvPicPr>
          <p:cNvPr id="3" name="Picture 2" descr="A screenshot of a cell phone&#10;&#10;Description automatically generated">
            <a:extLst>
              <a:ext uri="{FF2B5EF4-FFF2-40B4-BE49-F238E27FC236}">
                <a16:creationId xmlns:a16="http://schemas.microsoft.com/office/drawing/2014/main" id="{FD6DFD4C-BF5B-4247-A22A-CAC999EB5E3D}"/>
              </a:ext>
            </a:extLst>
          </p:cNvPr>
          <p:cNvPicPr>
            <a:picLocks noChangeAspect="1"/>
          </p:cNvPicPr>
          <p:nvPr/>
        </p:nvPicPr>
        <p:blipFill rotWithShape="1">
          <a:blip r:embed="rId2"/>
          <a:srcRect r="58652"/>
          <a:stretch/>
        </p:blipFill>
        <p:spPr>
          <a:xfrm>
            <a:off x="773281" y="643466"/>
            <a:ext cx="3267370" cy="5571067"/>
          </a:xfrm>
          <a:prstGeom prst="rect">
            <a:avLst/>
          </a:prstGeom>
        </p:spPr>
      </p:pic>
    </p:spTree>
    <p:extLst>
      <p:ext uri="{BB962C8B-B14F-4D97-AF65-F5344CB8AC3E}">
        <p14:creationId xmlns:p14="http://schemas.microsoft.com/office/powerpoint/2010/main" val="35687201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E4FE0-006D-48C0-9802-E4CE82025D73}"/>
              </a:ext>
            </a:extLst>
          </p:cNvPr>
          <p:cNvSpPr>
            <a:spLocks noGrp="1"/>
          </p:cNvSpPr>
          <p:nvPr>
            <p:ph type="ctrTitle"/>
          </p:nvPr>
        </p:nvSpPr>
        <p:spPr>
          <a:xfrm>
            <a:off x="375557" y="1727281"/>
            <a:ext cx="9392256" cy="2183537"/>
          </a:xfrm>
        </p:spPr>
        <p:txBody>
          <a:bodyPr/>
          <a:lstStyle/>
          <a:p>
            <a:pPr algn="ctr"/>
            <a:r>
              <a:rPr lang="en-GB" dirty="0"/>
              <a:t>Questions</a:t>
            </a:r>
            <a:endParaRPr lang="en-GB" sz="4000" dirty="0"/>
          </a:p>
        </p:txBody>
      </p:sp>
      <p:sp>
        <p:nvSpPr>
          <p:cNvPr id="6" name="Rectangle 5">
            <a:extLst>
              <a:ext uri="{FF2B5EF4-FFF2-40B4-BE49-F238E27FC236}">
                <a16:creationId xmlns:a16="http://schemas.microsoft.com/office/drawing/2014/main" id="{FE716F51-A946-41A1-849C-ABAA72D57FA2}"/>
              </a:ext>
            </a:extLst>
          </p:cNvPr>
          <p:cNvSpPr/>
          <p:nvPr/>
        </p:nvSpPr>
        <p:spPr>
          <a:xfrm>
            <a:off x="669471" y="5715000"/>
            <a:ext cx="3069772" cy="1143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solidFill>
                  <a:prstClr val="white"/>
                </a:solidFill>
              </a:ln>
              <a:solidFill>
                <a:prstClr val="black"/>
              </a:solidFill>
              <a:effectLst/>
              <a:uLnTx/>
              <a:uFillTx/>
              <a:latin typeface="Trebuchet MS" panose="020B0603020202020204"/>
              <a:ea typeface="+mn-ea"/>
              <a:cs typeface="+mn-cs"/>
            </a:endParaRPr>
          </a:p>
        </p:txBody>
      </p:sp>
      <p:pic>
        <p:nvPicPr>
          <p:cNvPr id="11" name="Picture 10">
            <a:extLst>
              <a:ext uri="{FF2B5EF4-FFF2-40B4-BE49-F238E27FC236}">
                <a16:creationId xmlns:a16="http://schemas.microsoft.com/office/drawing/2014/main" id="{89EA68B5-B72E-4564-B808-1C9081C9FAE4}"/>
              </a:ext>
            </a:extLst>
          </p:cNvPr>
          <p:cNvPicPr>
            <a:picLocks noChangeAspect="1"/>
          </p:cNvPicPr>
          <p:nvPr/>
        </p:nvPicPr>
        <p:blipFill rotWithShape="1">
          <a:blip r:embed="rId3"/>
          <a:srcRect t="80410" r="2675"/>
          <a:stretch/>
        </p:blipFill>
        <p:spPr>
          <a:xfrm>
            <a:off x="375557" y="5517870"/>
            <a:ext cx="7119257" cy="1724889"/>
          </a:xfrm>
          <a:prstGeom prst="rect">
            <a:avLst/>
          </a:prstGeom>
        </p:spPr>
      </p:pic>
      <p:pic>
        <p:nvPicPr>
          <p:cNvPr id="7" name="Picture 6">
            <a:extLst>
              <a:ext uri="{FF2B5EF4-FFF2-40B4-BE49-F238E27FC236}">
                <a16:creationId xmlns:a16="http://schemas.microsoft.com/office/drawing/2014/main" id="{E33B41B0-93FD-4292-A14C-D0BC0A2544BA}"/>
              </a:ext>
            </a:extLst>
          </p:cNvPr>
          <p:cNvPicPr>
            <a:picLocks noChangeAspect="1"/>
          </p:cNvPicPr>
          <p:nvPr/>
        </p:nvPicPr>
        <p:blipFill>
          <a:blip r:embed="rId4"/>
          <a:stretch>
            <a:fillRect/>
          </a:stretch>
        </p:blipFill>
        <p:spPr>
          <a:xfrm>
            <a:off x="2724361" y="351204"/>
            <a:ext cx="4579998" cy="1646302"/>
          </a:xfrm>
          <a:prstGeom prst="rect">
            <a:avLst/>
          </a:prstGeom>
        </p:spPr>
      </p:pic>
    </p:spTree>
    <p:extLst>
      <p:ext uri="{BB962C8B-B14F-4D97-AF65-F5344CB8AC3E}">
        <p14:creationId xmlns:p14="http://schemas.microsoft.com/office/powerpoint/2010/main" val="4278172392"/>
      </p:ext>
    </p:extLst>
  </p:cSld>
  <p:clrMapOvr>
    <a:masterClrMapping/>
  </p:clrMapOvr>
  <mc:AlternateContent xmlns:mc="http://schemas.openxmlformats.org/markup-compatibility/2006" xmlns:p14="http://schemas.microsoft.com/office/powerpoint/2010/main">
    <mc:Choice Requires="p14">
      <p:transition p14:dur="10" advClick="0" advTm="9000"/>
    </mc:Choice>
    <mc:Fallback xmlns="">
      <p:transition advClick="0" advTm="9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E4FE0-006D-48C0-9802-E4CE82025D73}"/>
              </a:ext>
            </a:extLst>
          </p:cNvPr>
          <p:cNvSpPr>
            <a:spLocks noGrp="1"/>
          </p:cNvSpPr>
          <p:nvPr>
            <p:ph type="ctrTitle"/>
          </p:nvPr>
        </p:nvSpPr>
        <p:spPr>
          <a:xfrm>
            <a:off x="375557" y="1727281"/>
            <a:ext cx="9392256" cy="2183537"/>
          </a:xfrm>
        </p:spPr>
        <p:txBody>
          <a:bodyPr/>
          <a:lstStyle/>
          <a:p>
            <a:pPr algn="ctr"/>
            <a:r>
              <a:rPr lang="en-GB" dirty="0"/>
              <a:t>Reflections</a:t>
            </a:r>
            <a:endParaRPr lang="en-GB" sz="4000" dirty="0"/>
          </a:p>
        </p:txBody>
      </p:sp>
      <p:sp>
        <p:nvSpPr>
          <p:cNvPr id="6" name="Rectangle 5">
            <a:extLst>
              <a:ext uri="{FF2B5EF4-FFF2-40B4-BE49-F238E27FC236}">
                <a16:creationId xmlns:a16="http://schemas.microsoft.com/office/drawing/2014/main" id="{FE716F51-A946-41A1-849C-ABAA72D57FA2}"/>
              </a:ext>
            </a:extLst>
          </p:cNvPr>
          <p:cNvSpPr/>
          <p:nvPr/>
        </p:nvSpPr>
        <p:spPr>
          <a:xfrm>
            <a:off x="669471" y="5715000"/>
            <a:ext cx="3069772" cy="1143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solidFill>
                  <a:prstClr val="white"/>
                </a:solidFill>
              </a:ln>
              <a:solidFill>
                <a:prstClr val="black"/>
              </a:solidFill>
              <a:effectLst/>
              <a:uLnTx/>
              <a:uFillTx/>
              <a:latin typeface="Trebuchet MS" panose="020B0603020202020204"/>
              <a:ea typeface="+mn-ea"/>
              <a:cs typeface="+mn-cs"/>
            </a:endParaRPr>
          </a:p>
        </p:txBody>
      </p:sp>
      <p:pic>
        <p:nvPicPr>
          <p:cNvPr id="11" name="Picture 10">
            <a:extLst>
              <a:ext uri="{FF2B5EF4-FFF2-40B4-BE49-F238E27FC236}">
                <a16:creationId xmlns:a16="http://schemas.microsoft.com/office/drawing/2014/main" id="{89EA68B5-B72E-4564-B808-1C9081C9FAE4}"/>
              </a:ext>
            </a:extLst>
          </p:cNvPr>
          <p:cNvPicPr>
            <a:picLocks noChangeAspect="1"/>
          </p:cNvPicPr>
          <p:nvPr/>
        </p:nvPicPr>
        <p:blipFill rotWithShape="1">
          <a:blip r:embed="rId3"/>
          <a:srcRect t="80410" r="2675"/>
          <a:stretch/>
        </p:blipFill>
        <p:spPr>
          <a:xfrm>
            <a:off x="375557" y="5517870"/>
            <a:ext cx="7119257" cy="1724889"/>
          </a:xfrm>
          <a:prstGeom prst="rect">
            <a:avLst/>
          </a:prstGeom>
        </p:spPr>
      </p:pic>
      <p:pic>
        <p:nvPicPr>
          <p:cNvPr id="7" name="Picture 6">
            <a:extLst>
              <a:ext uri="{FF2B5EF4-FFF2-40B4-BE49-F238E27FC236}">
                <a16:creationId xmlns:a16="http://schemas.microsoft.com/office/drawing/2014/main" id="{E33B41B0-93FD-4292-A14C-D0BC0A2544BA}"/>
              </a:ext>
            </a:extLst>
          </p:cNvPr>
          <p:cNvPicPr>
            <a:picLocks noChangeAspect="1"/>
          </p:cNvPicPr>
          <p:nvPr/>
        </p:nvPicPr>
        <p:blipFill>
          <a:blip r:embed="rId4"/>
          <a:stretch>
            <a:fillRect/>
          </a:stretch>
        </p:blipFill>
        <p:spPr>
          <a:xfrm>
            <a:off x="2724361" y="351204"/>
            <a:ext cx="4579998" cy="1646302"/>
          </a:xfrm>
          <a:prstGeom prst="rect">
            <a:avLst/>
          </a:prstGeom>
        </p:spPr>
      </p:pic>
    </p:spTree>
    <p:extLst>
      <p:ext uri="{BB962C8B-B14F-4D97-AF65-F5344CB8AC3E}">
        <p14:creationId xmlns:p14="http://schemas.microsoft.com/office/powerpoint/2010/main" val="257059296"/>
      </p:ext>
    </p:extLst>
  </p:cSld>
  <p:clrMapOvr>
    <a:masterClrMapping/>
  </p:clrMapOvr>
  <mc:AlternateContent xmlns:mc="http://schemas.openxmlformats.org/markup-compatibility/2006" xmlns:p14="http://schemas.microsoft.com/office/powerpoint/2010/main">
    <mc:Choice Requires="p14">
      <p:transition p14:dur="10" advClick="0" advTm="9000"/>
    </mc:Choice>
    <mc:Fallback xmlns="">
      <p:transition advClick="0" advTm="9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E3D539-D1F8-8E4A-9C1C-7FB9DE0B5636}"/>
              </a:ext>
            </a:extLst>
          </p:cNvPr>
          <p:cNvPicPr>
            <a:picLocks noChangeAspect="1"/>
          </p:cNvPicPr>
          <p:nvPr/>
        </p:nvPicPr>
        <p:blipFill>
          <a:blip r:embed="rId3"/>
          <a:stretch>
            <a:fillRect/>
          </a:stretch>
        </p:blipFill>
        <p:spPr>
          <a:xfrm>
            <a:off x="882287" y="31750"/>
            <a:ext cx="10401300" cy="6794500"/>
          </a:xfrm>
          <a:prstGeom prst="rect">
            <a:avLst/>
          </a:prstGeom>
        </p:spPr>
      </p:pic>
      <p:grpSp>
        <p:nvGrpSpPr>
          <p:cNvPr id="7" name="Group 6">
            <a:extLst>
              <a:ext uri="{FF2B5EF4-FFF2-40B4-BE49-F238E27FC236}">
                <a16:creationId xmlns:a16="http://schemas.microsoft.com/office/drawing/2014/main" id="{34CD7847-3B84-BD46-AF41-E37807420D54}"/>
              </a:ext>
            </a:extLst>
          </p:cNvPr>
          <p:cNvGrpSpPr/>
          <p:nvPr/>
        </p:nvGrpSpPr>
        <p:grpSpPr>
          <a:xfrm>
            <a:off x="0" y="0"/>
            <a:ext cx="2953265" cy="1009932"/>
            <a:chOff x="0" y="0"/>
            <a:chExt cx="2953265" cy="1009932"/>
          </a:xfrm>
        </p:grpSpPr>
        <p:sp>
          <p:nvSpPr>
            <p:cNvPr id="2" name="Rectangle 1">
              <a:extLst>
                <a:ext uri="{FF2B5EF4-FFF2-40B4-BE49-F238E27FC236}">
                  <a16:creationId xmlns:a16="http://schemas.microsoft.com/office/drawing/2014/main" id="{B016C094-F027-B945-8429-C7E696F47966}"/>
                </a:ext>
              </a:extLst>
            </p:cNvPr>
            <p:cNvSpPr/>
            <p:nvPr/>
          </p:nvSpPr>
          <p:spPr>
            <a:xfrm>
              <a:off x="0" y="0"/>
              <a:ext cx="2953265" cy="9267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D2E4889-33E9-844A-AC37-D1A3C9E07EE5}"/>
                </a:ext>
              </a:extLst>
            </p:cNvPr>
            <p:cNvPicPr>
              <a:picLocks noChangeAspect="1"/>
            </p:cNvPicPr>
            <p:nvPr/>
          </p:nvPicPr>
          <p:blipFill rotWithShape="1">
            <a:blip r:embed="rId3"/>
            <a:srcRect r="78830" b="87757"/>
            <a:stretch/>
          </p:blipFill>
          <p:spPr>
            <a:xfrm>
              <a:off x="23146" y="178082"/>
              <a:ext cx="2201999" cy="831850"/>
            </a:xfrm>
            <a:prstGeom prst="rect">
              <a:avLst/>
            </a:prstGeom>
          </p:spPr>
        </p:pic>
      </p:grpSp>
    </p:spTree>
    <p:extLst>
      <p:ext uri="{BB962C8B-B14F-4D97-AF65-F5344CB8AC3E}">
        <p14:creationId xmlns:p14="http://schemas.microsoft.com/office/powerpoint/2010/main" val="657515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E3D539-D1F8-8E4A-9C1C-7FB9DE0B5636}"/>
              </a:ext>
            </a:extLst>
          </p:cNvPr>
          <p:cNvPicPr>
            <a:picLocks noChangeAspect="1"/>
          </p:cNvPicPr>
          <p:nvPr/>
        </p:nvPicPr>
        <p:blipFill rotWithShape="1">
          <a:blip r:embed="rId3"/>
          <a:srcRect r="63898" b="4766"/>
          <a:stretch/>
        </p:blipFill>
        <p:spPr>
          <a:xfrm>
            <a:off x="882287" y="31750"/>
            <a:ext cx="3755027" cy="6470650"/>
          </a:xfrm>
          <a:prstGeom prst="rect">
            <a:avLst/>
          </a:prstGeom>
        </p:spPr>
      </p:pic>
      <p:pic>
        <p:nvPicPr>
          <p:cNvPr id="2" name="Picture 1">
            <a:extLst>
              <a:ext uri="{FF2B5EF4-FFF2-40B4-BE49-F238E27FC236}">
                <a16:creationId xmlns:a16="http://schemas.microsoft.com/office/drawing/2014/main" id="{5EC3650D-8E9D-104C-9DBF-00C6F24A0A82}"/>
              </a:ext>
            </a:extLst>
          </p:cNvPr>
          <p:cNvPicPr>
            <a:picLocks noChangeAspect="1"/>
          </p:cNvPicPr>
          <p:nvPr/>
        </p:nvPicPr>
        <p:blipFill>
          <a:blip r:embed="rId4"/>
          <a:stretch>
            <a:fillRect/>
          </a:stretch>
        </p:blipFill>
        <p:spPr>
          <a:xfrm>
            <a:off x="5214986" y="843463"/>
            <a:ext cx="1081312" cy="1090967"/>
          </a:xfrm>
          <a:prstGeom prst="rect">
            <a:avLst/>
          </a:prstGeom>
        </p:spPr>
      </p:pic>
      <p:pic>
        <p:nvPicPr>
          <p:cNvPr id="3" name="Picture 2">
            <a:extLst>
              <a:ext uri="{FF2B5EF4-FFF2-40B4-BE49-F238E27FC236}">
                <a16:creationId xmlns:a16="http://schemas.microsoft.com/office/drawing/2014/main" id="{C75CD6AE-B5C1-184F-8DC7-D3BB3E0FA43C}"/>
              </a:ext>
            </a:extLst>
          </p:cNvPr>
          <p:cNvPicPr>
            <a:picLocks noChangeAspect="1"/>
          </p:cNvPicPr>
          <p:nvPr/>
        </p:nvPicPr>
        <p:blipFill>
          <a:blip r:embed="rId5"/>
          <a:stretch>
            <a:fillRect/>
          </a:stretch>
        </p:blipFill>
        <p:spPr>
          <a:xfrm>
            <a:off x="8138162" y="843463"/>
            <a:ext cx="1052687" cy="1090967"/>
          </a:xfrm>
          <a:prstGeom prst="rect">
            <a:avLst/>
          </a:prstGeom>
        </p:spPr>
      </p:pic>
      <p:sp>
        <p:nvSpPr>
          <p:cNvPr id="8" name="TextBox 7">
            <a:extLst>
              <a:ext uri="{FF2B5EF4-FFF2-40B4-BE49-F238E27FC236}">
                <a16:creationId xmlns:a16="http://schemas.microsoft.com/office/drawing/2014/main" id="{EBAE6F9C-4032-8B4C-81FB-960B9A2258FF}"/>
              </a:ext>
            </a:extLst>
          </p:cNvPr>
          <p:cNvSpPr txBox="1"/>
          <p:nvPr/>
        </p:nvSpPr>
        <p:spPr>
          <a:xfrm>
            <a:off x="6292491" y="1046640"/>
            <a:ext cx="1593668" cy="738664"/>
          </a:xfrm>
          <a:prstGeom prst="rect">
            <a:avLst/>
          </a:prstGeom>
          <a:noFill/>
        </p:spPr>
        <p:txBody>
          <a:bodyPr wrap="square" rtlCol="0">
            <a:spAutoFit/>
          </a:bodyPr>
          <a:lstStyle/>
          <a:p>
            <a:r>
              <a:rPr lang="en-US" sz="1400" dirty="0"/>
              <a:t>Lauren Henden,</a:t>
            </a:r>
          </a:p>
          <a:p>
            <a:r>
              <a:rPr lang="en-US" sz="1400" dirty="0"/>
              <a:t>Deputy Ward Manager</a:t>
            </a:r>
          </a:p>
        </p:txBody>
      </p:sp>
      <p:sp>
        <p:nvSpPr>
          <p:cNvPr id="9" name="TextBox 8">
            <a:extLst>
              <a:ext uri="{FF2B5EF4-FFF2-40B4-BE49-F238E27FC236}">
                <a16:creationId xmlns:a16="http://schemas.microsoft.com/office/drawing/2014/main" id="{51F5742D-2564-6140-AEF9-D6F8DA03010D}"/>
              </a:ext>
            </a:extLst>
          </p:cNvPr>
          <p:cNvSpPr txBox="1"/>
          <p:nvPr/>
        </p:nvSpPr>
        <p:spPr>
          <a:xfrm>
            <a:off x="9190849" y="1045011"/>
            <a:ext cx="1593668" cy="738664"/>
          </a:xfrm>
          <a:prstGeom prst="rect">
            <a:avLst/>
          </a:prstGeom>
          <a:noFill/>
        </p:spPr>
        <p:txBody>
          <a:bodyPr wrap="square" rtlCol="0">
            <a:spAutoFit/>
          </a:bodyPr>
          <a:lstStyle/>
          <a:p>
            <a:r>
              <a:rPr lang="en-US" sz="1400" dirty="0"/>
              <a:t>Lily Bowers,</a:t>
            </a:r>
          </a:p>
          <a:p>
            <a:r>
              <a:rPr lang="en-US" sz="1400" dirty="0"/>
              <a:t>Deputy Ward Manager</a:t>
            </a:r>
          </a:p>
        </p:txBody>
      </p:sp>
      <p:sp>
        <p:nvSpPr>
          <p:cNvPr id="13" name="TextBox 12">
            <a:extLst>
              <a:ext uri="{FF2B5EF4-FFF2-40B4-BE49-F238E27FC236}">
                <a16:creationId xmlns:a16="http://schemas.microsoft.com/office/drawing/2014/main" id="{EBF93C4A-4715-3F4D-8C90-9FCFF4F23B31}"/>
              </a:ext>
            </a:extLst>
          </p:cNvPr>
          <p:cNvSpPr txBox="1"/>
          <p:nvPr/>
        </p:nvSpPr>
        <p:spPr>
          <a:xfrm>
            <a:off x="5220167" y="1939085"/>
            <a:ext cx="6733433" cy="338554"/>
          </a:xfrm>
          <a:prstGeom prst="rect">
            <a:avLst/>
          </a:prstGeom>
          <a:noFill/>
        </p:spPr>
        <p:txBody>
          <a:bodyPr wrap="square" rtlCol="0">
            <a:spAutoFit/>
          </a:bodyPr>
          <a:lstStyle/>
          <a:p>
            <a:r>
              <a:rPr lang="en-US" sz="1600" dirty="0">
                <a:solidFill>
                  <a:srgbClr val="D4CBDB"/>
                </a:solidFill>
              </a:rPr>
              <a:t>Keats Ward, Greater Manchester Mental Health NHS Foundation Trust</a:t>
            </a:r>
          </a:p>
        </p:txBody>
      </p:sp>
      <p:sp>
        <p:nvSpPr>
          <p:cNvPr id="21" name="Right Arrow 20">
            <a:extLst>
              <a:ext uri="{FF2B5EF4-FFF2-40B4-BE49-F238E27FC236}">
                <a16:creationId xmlns:a16="http://schemas.microsoft.com/office/drawing/2014/main" id="{F50A00F7-72F3-364A-8A44-F4B6B69F967F}"/>
              </a:ext>
            </a:extLst>
          </p:cNvPr>
          <p:cNvSpPr/>
          <p:nvPr/>
        </p:nvSpPr>
        <p:spPr>
          <a:xfrm rot="10800000">
            <a:off x="4605202" y="1550911"/>
            <a:ext cx="609783" cy="121134"/>
          </a:xfrm>
          <a:prstGeom prst="rightArrow">
            <a:avLst/>
          </a:prstGeom>
          <a:solidFill>
            <a:srgbClr val="D6E2E0">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5D6F5BE1-E798-6146-B117-1DD5BAE42FDC}"/>
              </a:ext>
            </a:extLst>
          </p:cNvPr>
          <p:cNvGrpSpPr/>
          <p:nvPr/>
        </p:nvGrpSpPr>
        <p:grpSpPr>
          <a:xfrm>
            <a:off x="0" y="0"/>
            <a:ext cx="2953265" cy="1009932"/>
            <a:chOff x="0" y="0"/>
            <a:chExt cx="2953265" cy="1009932"/>
          </a:xfrm>
        </p:grpSpPr>
        <p:sp>
          <p:nvSpPr>
            <p:cNvPr id="11" name="Rectangle 10">
              <a:extLst>
                <a:ext uri="{FF2B5EF4-FFF2-40B4-BE49-F238E27FC236}">
                  <a16:creationId xmlns:a16="http://schemas.microsoft.com/office/drawing/2014/main" id="{3DFE26F0-4F1C-B54E-9E80-4F505A4D4ADC}"/>
                </a:ext>
              </a:extLst>
            </p:cNvPr>
            <p:cNvSpPr/>
            <p:nvPr/>
          </p:nvSpPr>
          <p:spPr>
            <a:xfrm>
              <a:off x="0" y="0"/>
              <a:ext cx="2953265" cy="9267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CF65BDE-588C-AC47-9A36-B4E53EFE8CAF}"/>
                </a:ext>
              </a:extLst>
            </p:cNvPr>
            <p:cNvPicPr>
              <a:picLocks noChangeAspect="1"/>
            </p:cNvPicPr>
            <p:nvPr/>
          </p:nvPicPr>
          <p:blipFill rotWithShape="1">
            <a:blip r:embed="rId3"/>
            <a:srcRect r="78830" b="87757"/>
            <a:stretch/>
          </p:blipFill>
          <p:spPr>
            <a:xfrm>
              <a:off x="23146" y="178082"/>
              <a:ext cx="2201999" cy="831850"/>
            </a:xfrm>
            <a:prstGeom prst="rect">
              <a:avLst/>
            </a:prstGeom>
          </p:spPr>
        </p:pic>
      </p:grpSp>
    </p:spTree>
    <p:extLst>
      <p:ext uri="{BB962C8B-B14F-4D97-AF65-F5344CB8AC3E}">
        <p14:creationId xmlns:p14="http://schemas.microsoft.com/office/powerpoint/2010/main" val="41820039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E3D539-D1F8-8E4A-9C1C-7FB9DE0B5636}"/>
              </a:ext>
            </a:extLst>
          </p:cNvPr>
          <p:cNvPicPr>
            <a:picLocks noChangeAspect="1"/>
          </p:cNvPicPr>
          <p:nvPr/>
        </p:nvPicPr>
        <p:blipFill rotWithShape="1">
          <a:blip r:embed="rId3"/>
          <a:srcRect r="63898" b="4766"/>
          <a:stretch/>
        </p:blipFill>
        <p:spPr>
          <a:xfrm>
            <a:off x="882287" y="31750"/>
            <a:ext cx="3755027" cy="6470650"/>
          </a:xfrm>
          <a:prstGeom prst="rect">
            <a:avLst/>
          </a:prstGeom>
        </p:spPr>
      </p:pic>
      <p:pic>
        <p:nvPicPr>
          <p:cNvPr id="5" name="Picture 4">
            <a:extLst>
              <a:ext uri="{FF2B5EF4-FFF2-40B4-BE49-F238E27FC236}">
                <a16:creationId xmlns:a16="http://schemas.microsoft.com/office/drawing/2014/main" id="{EFD98984-27D9-4D42-9D39-09BF1056C8BC}"/>
              </a:ext>
            </a:extLst>
          </p:cNvPr>
          <p:cNvPicPr>
            <a:picLocks noChangeAspect="1"/>
          </p:cNvPicPr>
          <p:nvPr/>
        </p:nvPicPr>
        <p:blipFill>
          <a:blip r:embed="rId4"/>
          <a:stretch>
            <a:fillRect/>
          </a:stretch>
        </p:blipFill>
        <p:spPr>
          <a:xfrm>
            <a:off x="5214986" y="2998599"/>
            <a:ext cx="1112220" cy="1090967"/>
          </a:xfrm>
          <a:prstGeom prst="rect">
            <a:avLst/>
          </a:prstGeom>
        </p:spPr>
      </p:pic>
      <p:pic>
        <p:nvPicPr>
          <p:cNvPr id="6" name="Picture 5">
            <a:extLst>
              <a:ext uri="{FF2B5EF4-FFF2-40B4-BE49-F238E27FC236}">
                <a16:creationId xmlns:a16="http://schemas.microsoft.com/office/drawing/2014/main" id="{3A7B147E-32C5-9B49-90AE-E2CCFAE9D36E}"/>
              </a:ext>
            </a:extLst>
          </p:cNvPr>
          <p:cNvPicPr>
            <a:picLocks noChangeAspect="1"/>
          </p:cNvPicPr>
          <p:nvPr/>
        </p:nvPicPr>
        <p:blipFill>
          <a:blip r:embed="rId5"/>
          <a:stretch>
            <a:fillRect/>
          </a:stretch>
        </p:blipFill>
        <p:spPr>
          <a:xfrm>
            <a:off x="8138162" y="2961497"/>
            <a:ext cx="1112220" cy="1102289"/>
          </a:xfrm>
          <a:prstGeom prst="rect">
            <a:avLst/>
          </a:prstGeom>
        </p:spPr>
      </p:pic>
      <p:sp>
        <p:nvSpPr>
          <p:cNvPr id="10" name="TextBox 9">
            <a:extLst>
              <a:ext uri="{FF2B5EF4-FFF2-40B4-BE49-F238E27FC236}">
                <a16:creationId xmlns:a16="http://schemas.microsoft.com/office/drawing/2014/main" id="{BA1269DC-EE6A-6A4C-8A35-D95E23790D9F}"/>
              </a:ext>
            </a:extLst>
          </p:cNvPr>
          <p:cNvSpPr txBox="1"/>
          <p:nvPr/>
        </p:nvSpPr>
        <p:spPr>
          <a:xfrm>
            <a:off x="6327206" y="3312602"/>
            <a:ext cx="1593668" cy="523220"/>
          </a:xfrm>
          <a:prstGeom prst="rect">
            <a:avLst/>
          </a:prstGeom>
          <a:noFill/>
        </p:spPr>
        <p:txBody>
          <a:bodyPr wrap="square" rtlCol="0">
            <a:spAutoFit/>
          </a:bodyPr>
          <a:lstStyle/>
          <a:p>
            <a:r>
              <a:rPr lang="en-US" sz="1400" dirty="0"/>
              <a:t>Danielle Simpson, </a:t>
            </a:r>
          </a:p>
          <a:p>
            <a:r>
              <a:rPr lang="en-US" sz="1400" dirty="0"/>
              <a:t>Staff Nurse</a:t>
            </a:r>
          </a:p>
        </p:txBody>
      </p:sp>
      <p:sp>
        <p:nvSpPr>
          <p:cNvPr id="11" name="TextBox 10">
            <a:extLst>
              <a:ext uri="{FF2B5EF4-FFF2-40B4-BE49-F238E27FC236}">
                <a16:creationId xmlns:a16="http://schemas.microsoft.com/office/drawing/2014/main" id="{9CA2D362-7433-5940-8080-96ABBA62053B}"/>
              </a:ext>
            </a:extLst>
          </p:cNvPr>
          <p:cNvSpPr txBox="1"/>
          <p:nvPr/>
        </p:nvSpPr>
        <p:spPr>
          <a:xfrm>
            <a:off x="9250382" y="3158103"/>
            <a:ext cx="1832067" cy="738664"/>
          </a:xfrm>
          <a:prstGeom prst="rect">
            <a:avLst/>
          </a:prstGeom>
          <a:noFill/>
        </p:spPr>
        <p:txBody>
          <a:bodyPr wrap="square" rtlCol="0">
            <a:spAutoFit/>
          </a:bodyPr>
          <a:lstStyle/>
          <a:p>
            <a:r>
              <a:rPr lang="en-US" sz="1400" dirty="0"/>
              <a:t>Beth Hargreaves, Speech &amp; Language Therapist</a:t>
            </a:r>
          </a:p>
        </p:txBody>
      </p:sp>
      <p:sp>
        <p:nvSpPr>
          <p:cNvPr id="15" name="TextBox 14">
            <a:extLst>
              <a:ext uri="{FF2B5EF4-FFF2-40B4-BE49-F238E27FC236}">
                <a16:creationId xmlns:a16="http://schemas.microsoft.com/office/drawing/2014/main" id="{AC5038DC-E1D3-C748-8FED-1EA4E93B2094}"/>
              </a:ext>
            </a:extLst>
          </p:cNvPr>
          <p:cNvSpPr txBox="1"/>
          <p:nvPr/>
        </p:nvSpPr>
        <p:spPr>
          <a:xfrm>
            <a:off x="5171438" y="4041993"/>
            <a:ext cx="6733433" cy="338554"/>
          </a:xfrm>
          <a:prstGeom prst="rect">
            <a:avLst/>
          </a:prstGeom>
          <a:noFill/>
        </p:spPr>
        <p:txBody>
          <a:bodyPr wrap="square" rtlCol="0">
            <a:spAutoFit/>
          </a:bodyPr>
          <a:lstStyle/>
          <a:p>
            <a:r>
              <a:rPr lang="en-US" sz="1600" dirty="0">
                <a:solidFill>
                  <a:srgbClr val="D4CBDB"/>
                </a:solidFill>
              </a:rPr>
              <a:t>Mersey Care NHS Foundation Trust</a:t>
            </a:r>
          </a:p>
        </p:txBody>
      </p:sp>
      <p:sp>
        <p:nvSpPr>
          <p:cNvPr id="17" name="Right Arrow 16">
            <a:extLst>
              <a:ext uri="{FF2B5EF4-FFF2-40B4-BE49-F238E27FC236}">
                <a16:creationId xmlns:a16="http://schemas.microsoft.com/office/drawing/2014/main" id="{4D9F3F3F-7520-0B4C-9873-7E5854DAA807}"/>
              </a:ext>
            </a:extLst>
          </p:cNvPr>
          <p:cNvSpPr/>
          <p:nvPr/>
        </p:nvSpPr>
        <p:spPr>
          <a:xfrm rot="10800000">
            <a:off x="4605202" y="3640975"/>
            <a:ext cx="609783" cy="121134"/>
          </a:xfrm>
          <a:prstGeom prst="rightArrow">
            <a:avLst/>
          </a:prstGeom>
          <a:solidFill>
            <a:srgbClr val="D6E2E0">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8DF4C96-210D-F947-A47B-B21B28C55F5F}"/>
              </a:ext>
            </a:extLst>
          </p:cNvPr>
          <p:cNvGrpSpPr/>
          <p:nvPr/>
        </p:nvGrpSpPr>
        <p:grpSpPr>
          <a:xfrm>
            <a:off x="0" y="0"/>
            <a:ext cx="2953265" cy="1009932"/>
            <a:chOff x="0" y="0"/>
            <a:chExt cx="2953265" cy="1009932"/>
          </a:xfrm>
        </p:grpSpPr>
        <p:sp>
          <p:nvSpPr>
            <p:cNvPr id="12" name="Rectangle 11">
              <a:extLst>
                <a:ext uri="{FF2B5EF4-FFF2-40B4-BE49-F238E27FC236}">
                  <a16:creationId xmlns:a16="http://schemas.microsoft.com/office/drawing/2014/main" id="{EC21DA26-CB7C-C64E-96C1-FE540A16D576}"/>
                </a:ext>
              </a:extLst>
            </p:cNvPr>
            <p:cNvSpPr/>
            <p:nvPr/>
          </p:nvSpPr>
          <p:spPr>
            <a:xfrm>
              <a:off x="0" y="0"/>
              <a:ext cx="2953265" cy="9267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37D20BDF-F1E5-8A43-BD3E-E2D89031AE9F}"/>
                </a:ext>
              </a:extLst>
            </p:cNvPr>
            <p:cNvPicPr>
              <a:picLocks noChangeAspect="1"/>
            </p:cNvPicPr>
            <p:nvPr/>
          </p:nvPicPr>
          <p:blipFill rotWithShape="1">
            <a:blip r:embed="rId3"/>
            <a:srcRect r="78830" b="87757"/>
            <a:stretch/>
          </p:blipFill>
          <p:spPr>
            <a:xfrm>
              <a:off x="23146" y="178082"/>
              <a:ext cx="2201999" cy="831850"/>
            </a:xfrm>
            <a:prstGeom prst="rect">
              <a:avLst/>
            </a:prstGeom>
          </p:spPr>
        </p:pic>
      </p:grpSp>
    </p:spTree>
    <p:extLst>
      <p:ext uri="{BB962C8B-B14F-4D97-AF65-F5344CB8AC3E}">
        <p14:creationId xmlns:p14="http://schemas.microsoft.com/office/powerpoint/2010/main" val="1262849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E3D539-D1F8-8E4A-9C1C-7FB9DE0B5636}"/>
              </a:ext>
            </a:extLst>
          </p:cNvPr>
          <p:cNvPicPr>
            <a:picLocks noChangeAspect="1"/>
          </p:cNvPicPr>
          <p:nvPr/>
        </p:nvPicPr>
        <p:blipFill rotWithShape="1">
          <a:blip r:embed="rId3"/>
          <a:srcRect r="63898" b="5422"/>
          <a:stretch/>
        </p:blipFill>
        <p:spPr>
          <a:xfrm>
            <a:off x="882287" y="31750"/>
            <a:ext cx="3755027" cy="6426121"/>
          </a:xfrm>
          <a:prstGeom prst="rect">
            <a:avLst/>
          </a:prstGeom>
        </p:spPr>
      </p:pic>
      <p:pic>
        <p:nvPicPr>
          <p:cNvPr id="7" name="Picture 6">
            <a:extLst>
              <a:ext uri="{FF2B5EF4-FFF2-40B4-BE49-F238E27FC236}">
                <a16:creationId xmlns:a16="http://schemas.microsoft.com/office/drawing/2014/main" id="{CC4531DD-AD9B-B44E-A346-B979102FB5C3}"/>
              </a:ext>
            </a:extLst>
          </p:cNvPr>
          <p:cNvPicPr>
            <a:picLocks noChangeAspect="1"/>
          </p:cNvPicPr>
          <p:nvPr/>
        </p:nvPicPr>
        <p:blipFill>
          <a:blip r:embed="rId4"/>
          <a:stretch>
            <a:fillRect/>
          </a:stretch>
        </p:blipFill>
        <p:spPr>
          <a:xfrm>
            <a:off x="5214986" y="5057177"/>
            <a:ext cx="1112220" cy="1112220"/>
          </a:xfrm>
          <a:prstGeom prst="rect">
            <a:avLst/>
          </a:prstGeom>
        </p:spPr>
      </p:pic>
      <p:sp>
        <p:nvSpPr>
          <p:cNvPr id="12" name="TextBox 11">
            <a:extLst>
              <a:ext uri="{FF2B5EF4-FFF2-40B4-BE49-F238E27FC236}">
                <a16:creationId xmlns:a16="http://schemas.microsoft.com/office/drawing/2014/main" id="{4522A782-2183-DC4F-A315-AABD0CF05CAC}"/>
              </a:ext>
            </a:extLst>
          </p:cNvPr>
          <p:cNvSpPr txBox="1"/>
          <p:nvPr/>
        </p:nvSpPr>
        <p:spPr>
          <a:xfrm>
            <a:off x="6327206" y="5243955"/>
            <a:ext cx="1714139" cy="738664"/>
          </a:xfrm>
          <a:prstGeom prst="rect">
            <a:avLst/>
          </a:prstGeom>
          <a:noFill/>
        </p:spPr>
        <p:txBody>
          <a:bodyPr wrap="square" rtlCol="0">
            <a:spAutoFit/>
          </a:bodyPr>
          <a:lstStyle/>
          <a:p>
            <a:r>
              <a:rPr lang="en-US" sz="1400" dirty="0"/>
              <a:t>Steve Andrews, </a:t>
            </a:r>
          </a:p>
          <a:p>
            <a:r>
              <a:rPr lang="en-US" sz="1400" dirty="0"/>
              <a:t>Associate Director Leadership</a:t>
            </a:r>
          </a:p>
        </p:txBody>
      </p:sp>
      <p:sp>
        <p:nvSpPr>
          <p:cNvPr id="16" name="TextBox 15">
            <a:extLst>
              <a:ext uri="{FF2B5EF4-FFF2-40B4-BE49-F238E27FC236}">
                <a16:creationId xmlns:a16="http://schemas.microsoft.com/office/drawing/2014/main" id="{C14E003B-F65F-5346-873C-E5C2D3B9C561}"/>
              </a:ext>
            </a:extLst>
          </p:cNvPr>
          <p:cNvSpPr txBox="1"/>
          <p:nvPr/>
        </p:nvSpPr>
        <p:spPr>
          <a:xfrm>
            <a:off x="5171437" y="6119317"/>
            <a:ext cx="6733433" cy="338554"/>
          </a:xfrm>
          <a:prstGeom prst="rect">
            <a:avLst/>
          </a:prstGeom>
          <a:noFill/>
        </p:spPr>
        <p:txBody>
          <a:bodyPr wrap="square" rtlCol="0">
            <a:spAutoFit/>
          </a:bodyPr>
          <a:lstStyle/>
          <a:p>
            <a:r>
              <a:rPr lang="en-US" sz="1600" dirty="0">
                <a:solidFill>
                  <a:srgbClr val="D4CBDB"/>
                </a:solidFill>
              </a:rPr>
              <a:t>East and North Hertfordshire NHS Trust</a:t>
            </a:r>
          </a:p>
        </p:txBody>
      </p:sp>
      <p:sp>
        <p:nvSpPr>
          <p:cNvPr id="17" name="Right Arrow 16">
            <a:extLst>
              <a:ext uri="{FF2B5EF4-FFF2-40B4-BE49-F238E27FC236}">
                <a16:creationId xmlns:a16="http://schemas.microsoft.com/office/drawing/2014/main" id="{507D18F5-5A60-8F45-9840-61531C7243BB}"/>
              </a:ext>
            </a:extLst>
          </p:cNvPr>
          <p:cNvSpPr/>
          <p:nvPr/>
        </p:nvSpPr>
        <p:spPr>
          <a:xfrm rot="10800000">
            <a:off x="4579076" y="5495902"/>
            <a:ext cx="609783" cy="121134"/>
          </a:xfrm>
          <a:prstGeom prst="rightArrow">
            <a:avLst/>
          </a:prstGeom>
          <a:solidFill>
            <a:srgbClr val="D6E2E0">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61718F8E-90D4-594F-B559-A7690B9296B2}"/>
              </a:ext>
            </a:extLst>
          </p:cNvPr>
          <p:cNvGrpSpPr/>
          <p:nvPr/>
        </p:nvGrpSpPr>
        <p:grpSpPr>
          <a:xfrm>
            <a:off x="0" y="0"/>
            <a:ext cx="2953265" cy="1009932"/>
            <a:chOff x="0" y="0"/>
            <a:chExt cx="2953265" cy="1009932"/>
          </a:xfrm>
        </p:grpSpPr>
        <p:sp>
          <p:nvSpPr>
            <p:cNvPr id="9" name="Rectangle 8">
              <a:extLst>
                <a:ext uri="{FF2B5EF4-FFF2-40B4-BE49-F238E27FC236}">
                  <a16:creationId xmlns:a16="http://schemas.microsoft.com/office/drawing/2014/main" id="{AA36E977-E3D0-C941-9276-D357F7398128}"/>
                </a:ext>
              </a:extLst>
            </p:cNvPr>
            <p:cNvSpPr/>
            <p:nvPr/>
          </p:nvSpPr>
          <p:spPr>
            <a:xfrm>
              <a:off x="0" y="0"/>
              <a:ext cx="2953265" cy="9267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0ACB591-E3D5-1941-9D80-B02759940D2F}"/>
                </a:ext>
              </a:extLst>
            </p:cNvPr>
            <p:cNvPicPr>
              <a:picLocks noChangeAspect="1"/>
            </p:cNvPicPr>
            <p:nvPr/>
          </p:nvPicPr>
          <p:blipFill rotWithShape="1">
            <a:blip r:embed="rId3"/>
            <a:srcRect r="78830" b="87757"/>
            <a:stretch/>
          </p:blipFill>
          <p:spPr>
            <a:xfrm>
              <a:off x="23146" y="178082"/>
              <a:ext cx="2201999" cy="831850"/>
            </a:xfrm>
            <a:prstGeom prst="rect">
              <a:avLst/>
            </a:prstGeom>
          </p:spPr>
        </p:pic>
      </p:grpSp>
    </p:spTree>
    <p:extLst>
      <p:ext uri="{BB962C8B-B14F-4D97-AF65-F5344CB8AC3E}">
        <p14:creationId xmlns:p14="http://schemas.microsoft.com/office/powerpoint/2010/main" val="11607624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879D5665-6C95-2047-B566-FAE702E47B74}"/>
              </a:ext>
            </a:extLst>
          </p:cNvPr>
          <p:cNvSpPr/>
          <p:nvPr/>
        </p:nvSpPr>
        <p:spPr>
          <a:xfrm>
            <a:off x="1629507" y="1079696"/>
            <a:ext cx="8932985" cy="2461846"/>
          </a:xfrm>
          <a:prstGeom prst="roundRect">
            <a:avLst/>
          </a:prstGeom>
          <a:solidFill>
            <a:srgbClr val="D4CBDB">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rPr>
              <a:t>Patient Engagement</a:t>
            </a:r>
          </a:p>
        </p:txBody>
      </p:sp>
      <p:sp>
        <p:nvSpPr>
          <p:cNvPr id="7" name="TextBox 6">
            <a:extLst>
              <a:ext uri="{FF2B5EF4-FFF2-40B4-BE49-F238E27FC236}">
                <a16:creationId xmlns:a16="http://schemas.microsoft.com/office/drawing/2014/main" id="{663788E8-F2DD-4D4B-9837-F0541DC30DBF}"/>
              </a:ext>
            </a:extLst>
          </p:cNvPr>
          <p:cNvSpPr txBox="1"/>
          <p:nvPr/>
        </p:nvSpPr>
        <p:spPr>
          <a:xfrm>
            <a:off x="1629507" y="4051494"/>
            <a:ext cx="8932985" cy="1200329"/>
          </a:xfrm>
          <a:prstGeom prst="rect">
            <a:avLst/>
          </a:prstGeom>
          <a:noFill/>
        </p:spPr>
        <p:txBody>
          <a:bodyPr wrap="square" rtlCol="0">
            <a:spAutoFit/>
          </a:bodyPr>
          <a:lstStyle/>
          <a:p>
            <a:pPr algn="ctr"/>
            <a:r>
              <a:rPr lang="en-US" sz="3200" dirty="0">
                <a:solidFill>
                  <a:srgbClr val="609B98"/>
                </a:solidFill>
              </a:rPr>
              <a:t>Lauren Henden and Lily Bowers</a:t>
            </a:r>
          </a:p>
          <a:p>
            <a:pPr algn="ctr"/>
            <a:r>
              <a:rPr lang="en-US" sz="2000" dirty="0">
                <a:solidFill>
                  <a:srgbClr val="609B98"/>
                </a:solidFill>
              </a:rPr>
              <a:t>Deputy Ward Managers</a:t>
            </a:r>
          </a:p>
          <a:p>
            <a:pPr algn="ctr"/>
            <a:r>
              <a:rPr lang="en-US" sz="2000" dirty="0">
                <a:solidFill>
                  <a:srgbClr val="609B98"/>
                </a:solidFill>
              </a:rPr>
              <a:t>Keats Ward, Greater Manchester Mental Health NHS Foundation Trust</a:t>
            </a:r>
          </a:p>
        </p:txBody>
      </p:sp>
      <p:pic>
        <p:nvPicPr>
          <p:cNvPr id="9" name="Picture 8">
            <a:extLst>
              <a:ext uri="{FF2B5EF4-FFF2-40B4-BE49-F238E27FC236}">
                <a16:creationId xmlns:a16="http://schemas.microsoft.com/office/drawing/2014/main" id="{708BC037-4E01-354E-B6B0-783DDC5E3067}"/>
              </a:ext>
            </a:extLst>
          </p:cNvPr>
          <p:cNvPicPr>
            <a:picLocks noChangeAspect="1"/>
          </p:cNvPicPr>
          <p:nvPr/>
        </p:nvPicPr>
        <p:blipFill rotWithShape="1">
          <a:blip r:embed="rId2"/>
          <a:srcRect r="13802"/>
          <a:stretch/>
        </p:blipFill>
        <p:spPr>
          <a:xfrm>
            <a:off x="9622302" y="5588757"/>
            <a:ext cx="2450010" cy="1254267"/>
          </a:xfrm>
          <a:prstGeom prst="rect">
            <a:avLst/>
          </a:prstGeom>
        </p:spPr>
      </p:pic>
    </p:spTree>
    <p:extLst>
      <p:ext uri="{BB962C8B-B14F-4D97-AF65-F5344CB8AC3E}">
        <p14:creationId xmlns:p14="http://schemas.microsoft.com/office/powerpoint/2010/main" val="18186080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E10BC3-0B35-1244-B65C-4B111562790D}"/>
              </a:ext>
            </a:extLst>
          </p:cNvPr>
          <p:cNvPicPr>
            <a:picLocks noChangeAspect="1"/>
          </p:cNvPicPr>
          <p:nvPr/>
        </p:nvPicPr>
        <p:blipFill>
          <a:blip r:embed="rId2"/>
          <a:stretch>
            <a:fillRect/>
          </a:stretch>
        </p:blipFill>
        <p:spPr>
          <a:xfrm>
            <a:off x="9153135" y="3546525"/>
            <a:ext cx="1969743" cy="1326984"/>
          </a:xfrm>
          <a:prstGeom prst="rect">
            <a:avLst/>
          </a:prstGeom>
        </p:spPr>
      </p:pic>
      <p:pic>
        <p:nvPicPr>
          <p:cNvPr id="5" name="Picture 4">
            <a:extLst>
              <a:ext uri="{FF2B5EF4-FFF2-40B4-BE49-F238E27FC236}">
                <a16:creationId xmlns:a16="http://schemas.microsoft.com/office/drawing/2014/main" id="{9ECC9E9A-4429-C340-8D8F-67B89B42F006}"/>
              </a:ext>
            </a:extLst>
          </p:cNvPr>
          <p:cNvPicPr>
            <a:picLocks noChangeAspect="1"/>
          </p:cNvPicPr>
          <p:nvPr/>
        </p:nvPicPr>
        <p:blipFill>
          <a:blip r:embed="rId3"/>
          <a:stretch>
            <a:fillRect/>
          </a:stretch>
        </p:blipFill>
        <p:spPr>
          <a:xfrm rot="18290811">
            <a:off x="8007842" y="1644213"/>
            <a:ext cx="1700968" cy="1233669"/>
          </a:xfrm>
          <a:prstGeom prst="rect">
            <a:avLst/>
          </a:prstGeom>
        </p:spPr>
      </p:pic>
      <p:pic>
        <p:nvPicPr>
          <p:cNvPr id="8" name="Picture 7">
            <a:extLst>
              <a:ext uri="{FF2B5EF4-FFF2-40B4-BE49-F238E27FC236}">
                <a16:creationId xmlns:a16="http://schemas.microsoft.com/office/drawing/2014/main" id="{E0321F79-127D-8545-86A5-347A6C621E85}"/>
              </a:ext>
            </a:extLst>
          </p:cNvPr>
          <p:cNvPicPr>
            <a:picLocks noChangeAspect="1"/>
          </p:cNvPicPr>
          <p:nvPr/>
        </p:nvPicPr>
        <p:blipFill>
          <a:blip r:embed="rId4"/>
          <a:stretch>
            <a:fillRect/>
          </a:stretch>
        </p:blipFill>
        <p:spPr>
          <a:xfrm rot="20483105">
            <a:off x="1869274" y="3878252"/>
            <a:ext cx="2087324" cy="1266082"/>
          </a:xfrm>
          <a:prstGeom prst="rect">
            <a:avLst/>
          </a:prstGeom>
        </p:spPr>
      </p:pic>
      <p:pic>
        <p:nvPicPr>
          <p:cNvPr id="10" name="Picture 9">
            <a:extLst>
              <a:ext uri="{FF2B5EF4-FFF2-40B4-BE49-F238E27FC236}">
                <a16:creationId xmlns:a16="http://schemas.microsoft.com/office/drawing/2014/main" id="{30F714FB-5C79-824B-8C2D-86C46F2AD192}"/>
              </a:ext>
            </a:extLst>
          </p:cNvPr>
          <p:cNvPicPr>
            <a:picLocks noChangeAspect="1"/>
          </p:cNvPicPr>
          <p:nvPr/>
        </p:nvPicPr>
        <p:blipFill>
          <a:blip r:embed="rId5"/>
          <a:stretch>
            <a:fillRect/>
          </a:stretch>
        </p:blipFill>
        <p:spPr>
          <a:xfrm rot="2636323">
            <a:off x="1887287" y="1982279"/>
            <a:ext cx="1920913" cy="899887"/>
          </a:xfrm>
          <a:prstGeom prst="rect">
            <a:avLst/>
          </a:prstGeom>
        </p:spPr>
      </p:pic>
      <p:pic>
        <p:nvPicPr>
          <p:cNvPr id="11" name="Picture 10">
            <a:extLst>
              <a:ext uri="{FF2B5EF4-FFF2-40B4-BE49-F238E27FC236}">
                <a16:creationId xmlns:a16="http://schemas.microsoft.com/office/drawing/2014/main" id="{6CD899C8-6F0F-3F4A-92C5-E116AA653131}"/>
              </a:ext>
            </a:extLst>
          </p:cNvPr>
          <p:cNvPicPr>
            <a:picLocks noChangeAspect="1"/>
          </p:cNvPicPr>
          <p:nvPr/>
        </p:nvPicPr>
        <p:blipFill>
          <a:blip r:embed="rId6"/>
          <a:stretch>
            <a:fillRect/>
          </a:stretch>
        </p:blipFill>
        <p:spPr>
          <a:xfrm rot="5400000">
            <a:off x="5728723" y="4159488"/>
            <a:ext cx="1727200" cy="876300"/>
          </a:xfrm>
          <a:prstGeom prst="rect">
            <a:avLst/>
          </a:prstGeom>
        </p:spPr>
      </p:pic>
      <p:pic>
        <p:nvPicPr>
          <p:cNvPr id="12" name="Picture 11">
            <a:extLst>
              <a:ext uri="{FF2B5EF4-FFF2-40B4-BE49-F238E27FC236}">
                <a16:creationId xmlns:a16="http://schemas.microsoft.com/office/drawing/2014/main" id="{9C573FFC-A716-EC46-9935-C758D016361A}"/>
              </a:ext>
            </a:extLst>
          </p:cNvPr>
          <p:cNvPicPr>
            <a:picLocks noChangeAspect="1"/>
          </p:cNvPicPr>
          <p:nvPr/>
        </p:nvPicPr>
        <p:blipFill>
          <a:blip r:embed="rId7"/>
          <a:stretch>
            <a:fillRect/>
          </a:stretch>
        </p:blipFill>
        <p:spPr>
          <a:xfrm rot="18890980">
            <a:off x="4819947" y="1801566"/>
            <a:ext cx="1879600" cy="876300"/>
          </a:xfrm>
          <a:prstGeom prst="rect">
            <a:avLst/>
          </a:prstGeom>
        </p:spPr>
      </p:pic>
      <p:sp>
        <p:nvSpPr>
          <p:cNvPr id="7" name="TextBox 6">
            <a:extLst>
              <a:ext uri="{FF2B5EF4-FFF2-40B4-BE49-F238E27FC236}">
                <a16:creationId xmlns:a16="http://schemas.microsoft.com/office/drawing/2014/main" id="{663788E8-F2DD-4D4B-9837-F0541DC30DBF}"/>
              </a:ext>
            </a:extLst>
          </p:cNvPr>
          <p:cNvSpPr txBox="1"/>
          <p:nvPr/>
        </p:nvSpPr>
        <p:spPr>
          <a:xfrm>
            <a:off x="1629506" y="3009520"/>
            <a:ext cx="8932985" cy="769441"/>
          </a:xfrm>
          <a:prstGeom prst="rect">
            <a:avLst/>
          </a:prstGeom>
          <a:noFill/>
        </p:spPr>
        <p:txBody>
          <a:bodyPr wrap="square" rtlCol="0">
            <a:spAutoFit/>
          </a:bodyPr>
          <a:lstStyle/>
          <a:p>
            <a:pPr algn="ctr"/>
            <a:r>
              <a:rPr lang="en-US" sz="4400" dirty="0"/>
              <a:t>How have we engaged patients?</a:t>
            </a:r>
            <a:endParaRPr lang="en-US" sz="3200" dirty="0"/>
          </a:p>
        </p:txBody>
      </p:sp>
    </p:spTree>
    <p:extLst>
      <p:ext uri="{BB962C8B-B14F-4D97-AF65-F5344CB8AC3E}">
        <p14:creationId xmlns:p14="http://schemas.microsoft.com/office/powerpoint/2010/main" val="25491340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cell phone&#10;&#10;Description automatically generated">
            <a:extLst>
              <a:ext uri="{FF2B5EF4-FFF2-40B4-BE49-F238E27FC236}">
                <a16:creationId xmlns:a16="http://schemas.microsoft.com/office/drawing/2014/main" id="{D1486826-75A3-7241-9A33-06162E1F2A6A}"/>
              </a:ext>
            </a:extLst>
          </p:cNvPr>
          <p:cNvPicPr>
            <a:picLocks noChangeAspect="1"/>
          </p:cNvPicPr>
          <p:nvPr/>
        </p:nvPicPr>
        <p:blipFill>
          <a:blip r:embed="rId2"/>
          <a:stretch>
            <a:fillRect/>
          </a:stretch>
        </p:blipFill>
        <p:spPr>
          <a:xfrm>
            <a:off x="1265903" y="0"/>
            <a:ext cx="9660194" cy="6858000"/>
          </a:xfrm>
          <a:prstGeom prst="rect">
            <a:avLst/>
          </a:prstGeom>
        </p:spPr>
      </p:pic>
    </p:spTree>
    <p:extLst>
      <p:ext uri="{BB962C8B-B14F-4D97-AF65-F5344CB8AC3E}">
        <p14:creationId xmlns:p14="http://schemas.microsoft.com/office/powerpoint/2010/main" val="24832597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cet">
  <a:themeElements>
    <a:clrScheme name="Custom 2">
      <a:dk1>
        <a:sysClr val="windowText" lastClr="000000"/>
      </a:dk1>
      <a:lt1>
        <a:sysClr val="window" lastClr="FFFFFF"/>
      </a:lt1>
      <a:dk2>
        <a:srgbClr val="2C3C43"/>
      </a:dk2>
      <a:lt2>
        <a:srgbClr val="EBEBEB"/>
      </a:lt2>
      <a:accent1>
        <a:srgbClr val="FAD5C4"/>
      </a:accent1>
      <a:accent2>
        <a:srgbClr val="6EB4B1"/>
      </a:accent2>
      <a:accent3>
        <a:srgbClr val="E6B91E"/>
      </a:accent3>
      <a:accent4>
        <a:srgbClr val="E76618"/>
      </a:accent4>
      <a:accent5>
        <a:srgbClr val="C42F1A"/>
      </a:accent5>
      <a:accent6>
        <a:srgbClr val="918655"/>
      </a:accent6>
      <a:hlink>
        <a:srgbClr val="9FCFCB"/>
      </a:hlink>
      <a:folHlink>
        <a:srgbClr val="6EB4B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TotalTime>
  <Words>1440</Words>
  <Application>Microsoft Macintosh PowerPoint</Application>
  <PresentationFormat>Widescreen</PresentationFormat>
  <Paragraphs>131</Paragraphs>
  <Slides>26</Slides>
  <Notes>14</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26</vt:i4>
      </vt:variant>
    </vt:vector>
  </HeadingPairs>
  <TitlesOfParts>
    <vt:vector size="34" baseType="lpstr">
      <vt:lpstr>Arial</vt:lpstr>
      <vt:lpstr>Calibri</vt:lpstr>
      <vt:lpstr>Calibri Light</vt:lpstr>
      <vt:lpstr>Trebuchet MS</vt:lpstr>
      <vt:lpstr>Wingdings 3</vt:lpstr>
      <vt:lpstr>Office Theme</vt:lpstr>
      <vt:lpstr>Facet</vt:lpstr>
      <vt:lpstr>1_Office Theme</vt:lpstr>
      <vt:lpstr>Webinar: Restrictive practices  during COVID-19</vt:lpstr>
      <vt:lpstr>Housekeeping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Communication:  with families and carers, service users and staff</vt:lpstr>
      <vt:lpstr>Communication with family and carers</vt:lpstr>
      <vt:lpstr>Communication with family and carers</vt:lpstr>
      <vt:lpstr>Communication with family and carers</vt:lpstr>
      <vt:lpstr>Communication with service users</vt:lpstr>
      <vt:lpstr>Communication with service users</vt:lpstr>
      <vt:lpstr>Communication with service users</vt:lpstr>
      <vt:lpstr>Communication with service users</vt:lpstr>
      <vt:lpstr>Communication with service users</vt:lpstr>
      <vt:lpstr>Communication with staff</vt:lpstr>
      <vt:lpstr>Communication with staff</vt:lpstr>
      <vt:lpstr>What’s next? Improvement ideas</vt:lpstr>
      <vt:lpstr>PowerPoint Presentation</vt:lpstr>
      <vt:lpstr>PowerPoint Presentation</vt:lpstr>
      <vt:lpstr>Questions</vt:lpstr>
      <vt:lpstr>Reflections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Cannon</dc:creator>
  <cp:lastModifiedBy>Emily Cannon</cp:lastModifiedBy>
  <cp:revision>7</cp:revision>
  <dcterms:created xsi:type="dcterms:W3CDTF">2020-05-27T12:18:37Z</dcterms:created>
  <dcterms:modified xsi:type="dcterms:W3CDTF">2020-05-28T16:36:44Z</dcterms:modified>
</cp:coreProperties>
</file>