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4"/>
    <p:sldMasterId id="2147483660" r:id="rId5"/>
    <p:sldMasterId id="2147483648" r:id="rId6"/>
  </p:sldMasterIdLst>
  <p:notesMasterIdLst>
    <p:notesMasterId r:id="rId50"/>
  </p:notesMasterIdLst>
  <p:sldIdLst>
    <p:sldId id="258" r:id="rId7"/>
    <p:sldId id="278" r:id="rId8"/>
    <p:sldId id="261" r:id="rId9"/>
    <p:sldId id="284" r:id="rId10"/>
    <p:sldId id="279" r:id="rId11"/>
    <p:sldId id="292" r:id="rId12"/>
    <p:sldId id="281" r:id="rId13"/>
    <p:sldId id="293" r:id="rId14"/>
    <p:sldId id="294" r:id="rId15"/>
    <p:sldId id="892" r:id="rId16"/>
    <p:sldId id="893" r:id="rId17"/>
    <p:sldId id="285" r:id="rId18"/>
    <p:sldId id="884" r:id="rId19"/>
    <p:sldId id="885" r:id="rId20"/>
    <p:sldId id="886" r:id="rId21"/>
    <p:sldId id="881" r:id="rId22"/>
    <p:sldId id="463" r:id="rId23"/>
    <p:sldId id="464" r:id="rId24"/>
    <p:sldId id="465" r:id="rId25"/>
    <p:sldId id="466" r:id="rId26"/>
    <p:sldId id="467" r:id="rId27"/>
    <p:sldId id="887" r:id="rId28"/>
    <p:sldId id="858" r:id="rId29"/>
    <p:sldId id="859" r:id="rId30"/>
    <p:sldId id="860" r:id="rId31"/>
    <p:sldId id="862" r:id="rId32"/>
    <p:sldId id="863" r:id="rId33"/>
    <p:sldId id="888" r:id="rId34"/>
    <p:sldId id="889" r:id="rId35"/>
    <p:sldId id="890" r:id="rId36"/>
    <p:sldId id="891" r:id="rId37"/>
    <p:sldId id="286" r:id="rId38"/>
    <p:sldId id="898" r:id="rId39"/>
    <p:sldId id="901" r:id="rId40"/>
    <p:sldId id="287" r:id="rId41"/>
    <p:sldId id="902" r:id="rId42"/>
    <p:sldId id="900" r:id="rId43"/>
    <p:sldId id="289" r:id="rId44"/>
    <p:sldId id="894" r:id="rId45"/>
    <p:sldId id="290" r:id="rId46"/>
    <p:sldId id="899" r:id="rId47"/>
    <p:sldId id="903" r:id="rId48"/>
    <p:sldId id="29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76C"/>
    <a:srgbClr val="85AEA4"/>
    <a:srgbClr val="066D8E"/>
    <a:srgbClr val="B8D0CA"/>
    <a:srgbClr val="4897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B3DD1-4398-4D02-8367-788E1C534811}" v="2" dt="2021-09-07T15:27:57.896"/>
    <p1510:client id="{378DEE57-A4F5-4F10-A82D-46B29EF88475}" v="2" dt="2021-09-07T14:30:42.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69716" autoAdjust="0"/>
  </p:normalViewPr>
  <p:slideViewPr>
    <p:cSldViewPr snapToGrid="0">
      <p:cViewPr varScale="1">
        <p:scale>
          <a:sx n="47" d="100"/>
          <a:sy n="47" d="100"/>
        </p:scale>
        <p:origin x="1566"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Lorrimer" userId="867fd909-1cd9-4861-a19a-e398515b3be0" providerId="ADAL" clId="{16CB3DD1-4398-4D02-8367-788E1C534811}"/>
    <pc:docChg chg="custSel modSld">
      <pc:chgData name="Kate Lorrimer" userId="867fd909-1cd9-4861-a19a-e398515b3be0" providerId="ADAL" clId="{16CB3DD1-4398-4D02-8367-788E1C534811}" dt="2021-09-07T15:27:58.260" v="1" actId="27636"/>
      <pc:docMkLst>
        <pc:docMk/>
      </pc:docMkLst>
      <pc:sldChg chg="modSp mod">
        <pc:chgData name="Kate Lorrimer" userId="867fd909-1cd9-4861-a19a-e398515b3be0" providerId="ADAL" clId="{16CB3DD1-4398-4D02-8367-788E1C534811}" dt="2021-09-07T15:27:58.252" v="0" actId="27636"/>
        <pc:sldMkLst>
          <pc:docMk/>
          <pc:sldMk cId="1851916814" sldId="892"/>
        </pc:sldMkLst>
        <pc:spChg chg="mod">
          <ac:chgData name="Kate Lorrimer" userId="867fd909-1cd9-4861-a19a-e398515b3be0" providerId="ADAL" clId="{16CB3DD1-4398-4D02-8367-788E1C534811}" dt="2021-09-07T15:27:58.252" v="0" actId="27636"/>
          <ac:spMkLst>
            <pc:docMk/>
            <pc:sldMk cId="1851916814" sldId="892"/>
            <ac:spMk id="4" creationId="{9D4C7F84-3BF4-4D92-97BF-051B0B2CEF80}"/>
          </ac:spMkLst>
        </pc:spChg>
      </pc:sldChg>
      <pc:sldChg chg="modSp mod">
        <pc:chgData name="Kate Lorrimer" userId="867fd909-1cd9-4861-a19a-e398515b3be0" providerId="ADAL" clId="{16CB3DD1-4398-4D02-8367-788E1C534811}" dt="2021-09-07T15:27:58.260" v="1" actId="27636"/>
        <pc:sldMkLst>
          <pc:docMk/>
          <pc:sldMk cId="96967625" sldId="893"/>
        </pc:sldMkLst>
        <pc:spChg chg="mod">
          <ac:chgData name="Kate Lorrimer" userId="867fd909-1cd9-4861-a19a-e398515b3be0" providerId="ADAL" clId="{16CB3DD1-4398-4D02-8367-788E1C534811}" dt="2021-09-07T15:27:58.260" v="1" actId="27636"/>
          <ac:spMkLst>
            <pc:docMk/>
            <pc:sldMk cId="96967625" sldId="893"/>
            <ac:spMk id="4" creationId="{BD7CB52F-C618-4B62-ADF2-4838B3BD16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62163-2D0F-43EC-9E7E-10262EC9DB11}" type="datetimeFigureOut">
              <a:rPr lang="en-GB" smtClean="0"/>
              <a:t>07/09/2021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DE253-5E69-4D57-B0E2-39048C026E64}" type="slidenum">
              <a:rPr lang="en-GB" smtClean="0"/>
              <a:t>‹#›</a:t>
            </a:fld>
            <a:endParaRPr lang="en-GB"/>
          </a:p>
        </p:txBody>
      </p:sp>
    </p:spTree>
    <p:extLst>
      <p:ext uri="{BB962C8B-B14F-4D97-AF65-F5344CB8AC3E}">
        <p14:creationId xmlns:p14="http://schemas.microsoft.com/office/powerpoint/2010/main" val="261875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highlight>
                <a:srgbClr val="FFFF00"/>
              </a:highlight>
            </a:endParaRPr>
          </a:p>
        </p:txBody>
      </p:sp>
      <p:sp>
        <p:nvSpPr>
          <p:cNvPr id="4" name="Slide Number Placeholder 3"/>
          <p:cNvSpPr>
            <a:spLocks noGrp="1"/>
          </p:cNvSpPr>
          <p:nvPr>
            <p:ph type="sldNum" sz="quarter" idx="5"/>
          </p:nvPr>
        </p:nvSpPr>
        <p:spPr/>
        <p:txBody>
          <a:bodyPr/>
          <a:lstStyle/>
          <a:p>
            <a:fld id="{520DE253-5E69-4D57-B0E2-39048C026E64}" type="slidenum">
              <a:rPr lang="en-GB" smtClean="0"/>
              <a:t>7</a:t>
            </a:fld>
            <a:endParaRPr lang="en-GB"/>
          </a:p>
        </p:txBody>
      </p:sp>
    </p:spTree>
    <p:extLst>
      <p:ext uri="{BB962C8B-B14F-4D97-AF65-F5344CB8AC3E}">
        <p14:creationId xmlns:p14="http://schemas.microsoft.com/office/powerpoint/2010/main" val="3985610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1CE9E5-9B82-4E62-825B-4F829F5C486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0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1CE9E5-9B82-4E62-825B-4F829F5C486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9705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1CE9E5-9B82-4E62-825B-4F829F5C486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434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136F9-D02E-46D1-AAC9-37DA0206B1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802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0DE253-5E69-4D57-B0E2-39048C026E64}" type="slidenum">
              <a:rPr lang="en-GB" smtClean="0"/>
              <a:t>36</a:t>
            </a:fld>
            <a:endParaRPr lang="en-GB"/>
          </a:p>
        </p:txBody>
      </p:sp>
    </p:spTree>
    <p:extLst>
      <p:ext uri="{BB962C8B-B14F-4D97-AF65-F5344CB8AC3E}">
        <p14:creationId xmlns:p14="http://schemas.microsoft.com/office/powerpoint/2010/main" val="1494963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0DE253-5E69-4D57-B0E2-39048C026E64}" type="slidenum">
              <a:rPr lang="en-GB" smtClean="0"/>
              <a:t>41</a:t>
            </a:fld>
            <a:endParaRPr lang="en-GB"/>
          </a:p>
        </p:txBody>
      </p:sp>
    </p:spTree>
    <p:extLst>
      <p:ext uri="{BB962C8B-B14F-4D97-AF65-F5344CB8AC3E}">
        <p14:creationId xmlns:p14="http://schemas.microsoft.com/office/powerpoint/2010/main" val="2896924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0DE253-5E69-4D57-B0E2-39048C026E6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48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0DE253-5E69-4D57-B0E2-39048C026E64}" type="slidenum">
              <a:rPr lang="en-GB" smtClean="0"/>
              <a:t>10</a:t>
            </a:fld>
            <a:endParaRPr lang="en-GB"/>
          </a:p>
        </p:txBody>
      </p:sp>
    </p:spTree>
    <p:extLst>
      <p:ext uri="{BB962C8B-B14F-4D97-AF65-F5344CB8AC3E}">
        <p14:creationId xmlns:p14="http://schemas.microsoft.com/office/powerpoint/2010/main" val="344515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0DE253-5E69-4D57-B0E2-39048C026E64}" type="slidenum">
              <a:rPr lang="en-GB" smtClean="0"/>
              <a:t>11</a:t>
            </a:fld>
            <a:endParaRPr lang="en-GB"/>
          </a:p>
        </p:txBody>
      </p:sp>
    </p:spTree>
    <p:extLst>
      <p:ext uri="{BB962C8B-B14F-4D97-AF65-F5344CB8AC3E}">
        <p14:creationId xmlns:p14="http://schemas.microsoft.com/office/powerpoint/2010/main" val="1779653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0DE253-5E69-4D57-B0E2-39048C026E64}" type="slidenum">
              <a:rPr lang="en-GB" smtClean="0"/>
              <a:t>13</a:t>
            </a:fld>
            <a:endParaRPr lang="en-GB"/>
          </a:p>
        </p:txBody>
      </p:sp>
    </p:spTree>
    <p:extLst>
      <p:ext uri="{BB962C8B-B14F-4D97-AF65-F5344CB8AC3E}">
        <p14:creationId xmlns:p14="http://schemas.microsoft.com/office/powerpoint/2010/main" val="4021594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F36C6-B782-6644-BC8F-0497350EBB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80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F36C6-B782-6644-BC8F-0497350EBB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963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F36C6-B782-6644-BC8F-0497350EBB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445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F36C6-B782-6644-BC8F-0497350EBB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71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F36C6-B782-6644-BC8F-0497350EBB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014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9C6582F7-B8C1-43DB-98B6-C5DDE4124A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12192000" cy="6856714"/>
          </a:xfrm>
          <a:prstGeom prst="rect">
            <a:avLst/>
          </a:prstGeom>
        </p:spPr>
      </p:pic>
      <p:sp>
        <p:nvSpPr>
          <p:cNvPr id="2" name="Title 1">
            <a:extLst>
              <a:ext uri="{FF2B5EF4-FFF2-40B4-BE49-F238E27FC236}">
                <a16:creationId xmlns:a16="http://schemas.microsoft.com/office/drawing/2014/main" id="{16889969-8320-45BD-A068-549E35A6E0DF}"/>
              </a:ext>
            </a:extLst>
          </p:cNvPr>
          <p:cNvSpPr>
            <a:spLocks noGrp="1"/>
          </p:cNvSpPr>
          <p:nvPr>
            <p:ph type="ctrTitle" hasCustomPrompt="1"/>
          </p:nvPr>
        </p:nvSpPr>
        <p:spPr>
          <a:xfrm>
            <a:off x="1779373" y="1566626"/>
            <a:ext cx="5774724" cy="1454621"/>
          </a:xfrm>
        </p:spPr>
        <p:txBody>
          <a:bodyPr anchor="t">
            <a:normAutofit/>
          </a:bodyPr>
          <a:lstStyle>
            <a:lvl1pPr algn="ctr">
              <a:defRPr sz="4400">
                <a:solidFill>
                  <a:schemeClr val="bg1"/>
                </a:solidFill>
              </a:defRPr>
            </a:lvl1pPr>
          </a:lstStyle>
          <a:p>
            <a:r>
              <a:rPr lang="en-US" dirty="0"/>
              <a:t>Enjoying Work  Collaborative</a:t>
            </a:r>
            <a:endParaRPr lang="en-GB" dirty="0"/>
          </a:p>
        </p:txBody>
      </p:sp>
      <p:sp>
        <p:nvSpPr>
          <p:cNvPr id="3" name="Subtitle 2">
            <a:extLst>
              <a:ext uri="{FF2B5EF4-FFF2-40B4-BE49-F238E27FC236}">
                <a16:creationId xmlns:a16="http://schemas.microsoft.com/office/drawing/2014/main" id="{24668C4E-F0B6-4512-A3FB-717936AE2BF6}"/>
              </a:ext>
            </a:extLst>
          </p:cNvPr>
          <p:cNvSpPr>
            <a:spLocks noGrp="1"/>
          </p:cNvSpPr>
          <p:nvPr>
            <p:ph type="subTitle" idx="1" hasCustomPrompt="1"/>
          </p:nvPr>
        </p:nvSpPr>
        <p:spPr>
          <a:xfrm>
            <a:off x="2290763" y="4586587"/>
            <a:ext cx="5428736" cy="501222"/>
          </a:xfrm>
        </p:spPr>
        <p:txBody>
          <a:bodyPr>
            <a:normAutofit/>
          </a:bodyPr>
          <a:lstStyle>
            <a:lvl1pPr marL="0" indent="0" algn="l">
              <a:buNone/>
              <a:defRPr sz="2800">
                <a:solidFill>
                  <a:schemeClr val="bg1"/>
                </a:solidFill>
                <a:latin typeface="Montserrat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Organisation</a:t>
            </a:r>
            <a:r>
              <a:rPr lang="en-US" dirty="0"/>
              <a:t>/team</a:t>
            </a:r>
            <a:endParaRPr lang="en-GB" dirty="0"/>
          </a:p>
        </p:txBody>
      </p:sp>
      <p:sp>
        <p:nvSpPr>
          <p:cNvPr id="10" name="Text Placeholder 9">
            <a:extLst>
              <a:ext uri="{FF2B5EF4-FFF2-40B4-BE49-F238E27FC236}">
                <a16:creationId xmlns:a16="http://schemas.microsoft.com/office/drawing/2014/main" id="{A5FCE1BE-526E-45F2-8163-4C3E2C336885}"/>
              </a:ext>
            </a:extLst>
          </p:cNvPr>
          <p:cNvSpPr>
            <a:spLocks noGrp="1"/>
          </p:cNvSpPr>
          <p:nvPr>
            <p:ph type="body" sz="quarter" idx="10" hasCustomPrompt="1"/>
          </p:nvPr>
        </p:nvSpPr>
        <p:spPr>
          <a:xfrm>
            <a:off x="2290763" y="5437188"/>
            <a:ext cx="2232025" cy="346075"/>
          </a:xfrm>
        </p:spPr>
        <p:txBody>
          <a:bodyPr>
            <a:noAutofit/>
          </a:bodyPr>
          <a:lstStyle>
            <a:lvl1pPr marL="0" indent="0">
              <a:buNone/>
              <a:defRPr sz="2000">
                <a:solidFill>
                  <a:schemeClr val="bg1"/>
                </a:solidFill>
              </a:defRPr>
            </a:lvl1pPr>
          </a:lstStyle>
          <a:p>
            <a:pPr lvl="0"/>
            <a:r>
              <a:rPr lang="en-GB" dirty="0"/>
              <a:t>QI coach</a:t>
            </a:r>
          </a:p>
        </p:txBody>
      </p:sp>
      <p:sp>
        <p:nvSpPr>
          <p:cNvPr id="13" name="Text Placeholder 12">
            <a:extLst>
              <a:ext uri="{FF2B5EF4-FFF2-40B4-BE49-F238E27FC236}">
                <a16:creationId xmlns:a16="http://schemas.microsoft.com/office/drawing/2014/main" id="{71826BB0-FD75-447D-93CC-607F1BC0AED2}"/>
              </a:ext>
            </a:extLst>
          </p:cNvPr>
          <p:cNvSpPr>
            <a:spLocks noGrp="1"/>
          </p:cNvSpPr>
          <p:nvPr>
            <p:ph type="body" sz="quarter" idx="11" hasCustomPrompt="1"/>
          </p:nvPr>
        </p:nvSpPr>
        <p:spPr>
          <a:xfrm>
            <a:off x="6096000" y="5437188"/>
            <a:ext cx="1573213" cy="346075"/>
          </a:xfrm>
        </p:spPr>
        <p:txBody>
          <a:bodyPr>
            <a:noAutofit/>
          </a:bodyPr>
          <a:lstStyle>
            <a:lvl1pPr marL="0" indent="0">
              <a:buNone/>
              <a:defRPr sz="1800">
                <a:solidFill>
                  <a:schemeClr val="bg1"/>
                </a:solidFill>
              </a:defRPr>
            </a:lvl1pPr>
          </a:lstStyle>
          <a:p>
            <a:pPr lvl="0"/>
            <a:r>
              <a:rPr lang="en-GB" dirty="0"/>
              <a:t>Date</a:t>
            </a:r>
          </a:p>
        </p:txBody>
      </p:sp>
    </p:spTree>
    <p:extLst>
      <p:ext uri="{BB962C8B-B14F-4D97-AF65-F5344CB8AC3E}">
        <p14:creationId xmlns:p14="http://schemas.microsoft.com/office/powerpoint/2010/main" val="109222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157FA-C56E-40C1-80B2-7F200AF929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C84682-D509-4759-A636-C615A259D3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844E3F-314C-42A0-8BB1-42FD842D0503}"/>
              </a:ext>
            </a:extLst>
          </p:cNvPr>
          <p:cNvSpPr>
            <a:spLocks noGrp="1"/>
          </p:cNvSpPr>
          <p:nvPr>
            <p:ph type="dt" sz="half" idx="10"/>
          </p:nvPr>
        </p:nvSpPr>
        <p:spPr/>
        <p:txBody>
          <a:bodyPr/>
          <a:lstStyle/>
          <a:p>
            <a:fld id="{9A5BEDE5-0CAB-4358-A028-5B4BBF18EFBB}" type="datetimeFigureOut">
              <a:rPr lang="en-GB" smtClean="0"/>
              <a:t>07/09/2021</a:t>
            </a:fld>
            <a:endParaRPr lang="en-GB"/>
          </a:p>
        </p:txBody>
      </p:sp>
      <p:sp>
        <p:nvSpPr>
          <p:cNvPr id="5" name="Footer Placeholder 4">
            <a:extLst>
              <a:ext uri="{FF2B5EF4-FFF2-40B4-BE49-F238E27FC236}">
                <a16:creationId xmlns:a16="http://schemas.microsoft.com/office/drawing/2014/main" id="{C12F4391-708E-4892-B06D-1C6711A8EC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7B4E0-57FE-42F1-85DB-067C6D5825A0}"/>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179296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CC042-552B-435A-882A-6A2C2F327B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A9A1C4-846E-458B-82A4-F0DA88D300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F30F41-BD51-497B-9F70-A464BD908A5B}"/>
              </a:ext>
            </a:extLst>
          </p:cNvPr>
          <p:cNvSpPr>
            <a:spLocks noGrp="1"/>
          </p:cNvSpPr>
          <p:nvPr>
            <p:ph type="dt" sz="half" idx="10"/>
          </p:nvPr>
        </p:nvSpPr>
        <p:spPr/>
        <p:txBody>
          <a:bodyPr/>
          <a:lstStyle/>
          <a:p>
            <a:fld id="{9A5BEDE5-0CAB-4358-A028-5B4BBF18EFBB}" type="datetimeFigureOut">
              <a:rPr lang="en-GB" smtClean="0"/>
              <a:t>07/09/2021</a:t>
            </a:fld>
            <a:endParaRPr lang="en-GB"/>
          </a:p>
        </p:txBody>
      </p:sp>
      <p:sp>
        <p:nvSpPr>
          <p:cNvPr id="5" name="Footer Placeholder 4">
            <a:extLst>
              <a:ext uri="{FF2B5EF4-FFF2-40B4-BE49-F238E27FC236}">
                <a16:creationId xmlns:a16="http://schemas.microsoft.com/office/drawing/2014/main" id="{BCAB3143-5D34-4E3E-A715-463ECA7B1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2A5C4D-FE2B-43DE-B966-EFF68EF5AF17}"/>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3518668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3DEBE-3800-4FAB-BFCD-FFCE5AC212CA}"/>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5B153DB-5533-47EF-8ACB-BE7C943141A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0F742EED-BED4-4312-A3F3-09CB2B1666F9}"/>
              </a:ext>
            </a:extLst>
          </p:cNvPr>
          <p:cNvSpPr>
            <a:spLocks noGrp="1"/>
          </p:cNvSpPr>
          <p:nvPr>
            <p:ph type="sldNum" sz="quarter" idx="12"/>
          </p:nvPr>
        </p:nvSpPr>
        <p:spPr/>
        <p:txBody>
          <a:bodyPr/>
          <a:lstStyle/>
          <a:p>
            <a:fld id="{C3CF3325-1FC1-41E5-B3CA-F9611929100A}" type="slidenum">
              <a:rPr lang="en-GB" smtClean="0"/>
              <a:t>‹#›</a:t>
            </a:fld>
            <a:endParaRPr lang="en-GB"/>
          </a:p>
        </p:txBody>
      </p:sp>
      <p:sp>
        <p:nvSpPr>
          <p:cNvPr id="12" name="Date Placeholder 3">
            <a:extLst>
              <a:ext uri="{FF2B5EF4-FFF2-40B4-BE49-F238E27FC236}">
                <a16:creationId xmlns:a16="http://schemas.microsoft.com/office/drawing/2014/main" id="{12105D1B-EED3-40E6-A06F-63D51FE31B42}"/>
              </a:ext>
            </a:extLst>
          </p:cNvPr>
          <p:cNvSpPr>
            <a:spLocks noGrp="1"/>
          </p:cNvSpPr>
          <p:nvPr>
            <p:ph type="dt" sz="half" idx="10"/>
          </p:nvPr>
        </p:nvSpPr>
        <p:spPr>
          <a:xfrm>
            <a:off x="1904032" y="6356349"/>
            <a:ext cx="2743200" cy="365125"/>
          </a:xfrm>
        </p:spPr>
        <p:txBody>
          <a:bodyPr/>
          <a:lstStyle/>
          <a:p>
            <a:fld id="{1C74CBA4-22D4-4157-AAC6-8B3439A86131}" type="datetimeFigureOut">
              <a:rPr lang="en-GB" smtClean="0"/>
              <a:t>07/09/2021</a:t>
            </a:fld>
            <a:endParaRPr lang="en-GB"/>
          </a:p>
        </p:txBody>
      </p:sp>
    </p:spTree>
    <p:extLst>
      <p:ext uri="{BB962C8B-B14F-4D97-AF65-F5344CB8AC3E}">
        <p14:creationId xmlns:p14="http://schemas.microsoft.com/office/powerpoint/2010/main" val="320153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155B-ABC2-4D9B-870B-880F41A379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CAABE2-F2DF-4908-8B14-05CF0C56BD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B26AF8-C205-4FDB-AE6A-19ADD00060D9}"/>
              </a:ext>
            </a:extLst>
          </p:cNvPr>
          <p:cNvSpPr>
            <a:spLocks noGrp="1"/>
          </p:cNvSpPr>
          <p:nvPr>
            <p:ph type="dt" sz="half" idx="10"/>
          </p:nvPr>
        </p:nvSpPr>
        <p:spPr/>
        <p:txBody>
          <a:bodyPr/>
          <a:lstStyle/>
          <a:p>
            <a:fld id="{1C74CBA4-22D4-4157-AAC6-8B3439A86131}" type="datetimeFigureOut">
              <a:rPr lang="en-GB" smtClean="0"/>
              <a:t>07/09/2021</a:t>
            </a:fld>
            <a:endParaRPr lang="en-GB"/>
          </a:p>
        </p:txBody>
      </p:sp>
      <p:sp>
        <p:nvSpPr>
          <p:cNvPr id="6" name="Slide Number Placeholder 5">
            <a:extLst>
              <a:ext uri="{FF2B5EF4-FFF2-40B4-BE49-F238E27FC236}">
                <a16:creationId xmlns:a16="http://schemas.microsoft.com/office/drawing/2014/main" id="{7259E94F-6733-41FE-B8FA-1F8DA3DC9191}"/>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325379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5E0D-74B1-47F5-88C9-5EA0B7AC98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83EFF5-1A17-4D5E-92A9-2E4606F3D3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7D0D0A-FEE1-4421-A4B0-2ECD49577D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820A00-7CF4-432A-ADB9-BB0FAB161DA4}"/>
              </a:ext>
            </a:extLst>
          </p:cNvPr>
          <p:cNvSpPr>
            <a:spLocks noGrp="1"/>
          </p:cNvSpPr>
          <p:nvPr>
            <p:ph type="dt" sz="half" idx="10"/>
          </p:nvPr>
        </p:nvSpPr>
        <p:spPr/>
        <p:txBody>
          <a:bodyPr/>
          <a:lstStyle/>
          <a:p>
            <a:fld id="{1C74CBA4-22D4-4157-AAC6-8B3439A86131}" type="datetimeFigureOut">
              <a:rPr lang="en-GB" smtClean="0"/>
              <a:t>07/09/2021</a:t>
            </a:fld>
            <a:endParaRPr lang="en-GB"/>
          </a:p>
        </p:txBody>
      </p:sp>
      <p:sp>
        <p:nvSpPr>
          <p:cNvPr id="7" name="Slide Number Placeholder 6">
            <a:extLst>
              <a:ext uri="{FF2B5EF4-FFF2-40B4-BE49-F238E27FC236}">
                <a16:creationId xmlns:a16="http://schemas.microsoft.com/office/drawing/2014/main" id="{15E5F175-D9DA-4CC1-AA68-5DFFEF216F16}"/>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3200857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A8C8-476B-4172-8C85-D20FF93CE2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0B36D6-8406-4CA9-99E1-63DFE28EB1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C48CC3-27F4-4394-BD43-2AC431F1C6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D147EA-6A12-475D-949E-6CC8CC8F15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704B5E-1193-4D82-9A4D-2A93A200E9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810EE3-979F-4EB5-BFDF-9AD6FD2E0B79}"/>
              </a:ext>
            </a:extLst>
          </p:cNvPr>
          <p:cNvSpPr>
            <a:spLocks noGrp="1"/>
          </p:cNvSpPr>
          <p:nvPr>
            <p:ph type="dt" sz="half" idx="10"/>
          </p:nvPr>
        </p:nvSpPr>
        <p:spPr/>
        <p:txBody>
          <a:bodyPr/>
          <a:lstStyle/>
          <a:p>
            <a:fld id="{1C74CBA4-22D4-4157-AAC6-8B3439A86131}" type="datetimeFigureOut">
              <a:rPr lang="en-GB" smtClean="0"/>
              <a:t>07/09/2021</a:t>
            </a:fld>
            <a:endParaRPr lang="en-GB"/>
          </a:p>
        </p:txBody>
      </p:sp>
      <p:sp>
        <p:nvSpPr>
          <p:cNvPr id="9" name="Slide Number Placeholder 8">
            <a:extLst>
              <a:ext uri="{FF2B5EF4-FFF2-40B4-BE49-F238E27FC236}">
                <a16:creationId xmlns:a16="http://schemas.microsoft.com/office/drawing/2014/main" id="{F2008E5B-BC9A-41AC-9CB6-E690A2E6C0E2}"/>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308250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6DC1-53F4-4FED-9F5D-D0590E055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53509E-6B4D-4281-88C5-19D9481AD687}"/>
              </a:ext>
            </a:extLst>
          </p:cNvPr>
          <p:cNvSpPr>
            <a:spLocks noGrp="1"/>
          </p:cNvSpPr>
          <p:nvPr>
            <p:ph type="dt" sz="half" idx="10"/>
          </p:nvPr>
        </p:nvSpPr>
        <p:spPr/>
        <p:txBody>
          <a:bodyPr/>
          <a:lstStyle/>
          <a:p>
            <a:fld id="{1C74CBA4-22D4-4157-AAC6-8B3439A86131}" type="datetimeFigureOut">
              <a:rPr lang="en-GB" smtClean="0"/>
              <a:t>07/09/2021</a:t>
            </a:fld>
            <a:endParaRPr lang="en-GB"/>
          </a:p>
        </p:txBody>
      </p:sp>
      <p:sp>
        <p:nvSpPr>
          <p:cNvPr id="4" name="Footer Placeholder 3">
            <a:extLst>
              <a:ext uri="{FF2B5EF4-FFF2-40B4-BE49-F238E27FC236}">
                <a16:creationId xmlns:a16="http://schemas.microsoft.com/office/drawing/2014/main" id="{C520B41E-75F7-44B7-94F2-51732B49E4C4}"/>
              </a:ext>
            </a:extLst>
          </p:cNvPr>
          <p:cNvSpPr>
            <a:spLocks noGrp="1"/>
          </p:cNvSpPr>
          <p:nvPr>
            <p:ph type="ftr" sz="quarter" idx="11"/>
          </p:nvPr>
        </p:nvSpPr>
        <p:spPr>
          <a:xfrm>
            <a:off x="4681521" y="5636004"/>
            <a:ext cx="3365607"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1F33488-065C-47B7-A85A-770DAB4A5296}"/>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889752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9ED8EC-5264-4996-BA5F-F6F17552B071}"/>
              </a:ext>
            </a:extLst>
          </p:cNvPr>
          <p:cNvSpPr>
            <a:spLocks noGrp="1"/>
          </p:cNvSpPr>
          <p:nvPr>
            <p:ph type="dt" sz="half" idx="10"/>
          </p:nvPr>
        </p:nvSpPr>
        <p:spPr/>
        <p:txBody>
          <a:bodyPr/>
          <a:lstStyle/>
          <a:p>
            <a:fld id="{1C74CBA4-22D4-4157-AAC6-8B3439A86131}" type="datetimeFigureOut">
              <a:rPr lang="en-GB" smtClean="0"/>
              <a:t>07/09/2021</a:t>
            </a:fld>
            <a:endParaRPr lang="en-GB"/>
          </a:p>
        </p:txBody>
      </p:sp>
      <p:sp>
        <p:nvSpPr>
          <p:cNvPr id="3" name="Footer Placeholder 2">
            <a:extLst>
              <a:ext uri="{FF2B5EF4-FFF2-40B4-BE49-F238E27FC236}">
                <a16:creationId xmlns:a16="http://schemas.microsoft.com/office/drawing/2014/main" id="{C3A71588-5C24-424D-84AB-AC03F53D03D4}"/>
              </a:ext>
            </a:extLst>
          </p:cNvPr>
          <p:cNvSpPr>
            <a:spLocks noGrp="1"/>
          </p:cNvSpPr>
          <p:nvPr>
            <p:ph type="ftr" sz="quarter" idx="11"/>
          </p:nvPr>
        </p:nvSpPr>
        <p:spPr>
          <a:xfrm>
            <a:off x="4681521" y="5636004"/>
            <a:ext cx="3365607"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F6D9EF0-4139-4F08-95B7-F291CC35B76A}"/>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34647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CB79-9C03-430F-AB20-4B95089A30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BC4C17-EAFF-4E9C-82A3-925F85479D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93E9A3-64CE-4451-9AB7-D51BC39F3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678384-0898-4E03-8C2D-76244A061D35}"/>
              </a:ext>
            </a:extLst>
          </p:cNvPr>
          <p:cNvSpPr>
            <a:spLocks noGrp="1"/>
          </p:cNvSpPr>
          <p:nvPr>
            <p:ph type="dt" sz="half" idx="10"/>
          </p:nvPr>
        </p:nvSpPr>
        <p:spPr/>
        <p:txBody>
          <a:bodyPr/>
          <a:lstStyle/>
          <a:p>
            <a:fld id="{1C74CBA4-22D4-4157-AAC6-8B3439A86131}" type="datetimeFigureOut">
              <a:rPr lang="en-GB" smtClean="0"/>
              <a:t>07/09/2021</a:t>
            </a:fld>
            <a:endParaRPr lang="en-GB"/>
          </a:p>
        </p:txBody>
      </p:sp>
      <p:sp>
        <p:nvSpPr>
          <p:cNvPr id="6" name="Footer Placeholder 5">
            <a:extLst>
              <a:ext uri="{FF2B5EF4-FFF2-40B4-BE49-F238E27FC236}">
                <a16:creationId xmlns:a16="http://schemas.microsoft.com/office/drawing/2014/main" id="{354E08FA-056A-4F73-A9FC-C3CA8A9D3CBD}"/>
              </a:ext>
            </a:extLst>
          </p:cNvPr>
          <p:cNvSpPr>
            <a:spLocks noGrp="1"/>
          </p:cNvSpPr>
          <p:nvPr>
            <p:ph type="ftr" sz="quarter" idx="11"/>
          </p:nvPr>
        </p:nvSpPr>
        <p:spPr>
          <a:xfrm>
            <a:off x="4681521" y="5636004"/>
            <a:ext cx="3365607"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A2F253E-37F8-484A-80F4-9119D0BE92F7}"/>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276648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9C13-D00E-407B-AC08-60BCCB122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C12625-4F28-40F4-9C51-3E59BFB140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ABF905-4A26-43C3-B104-7970A9C2F0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3AFDB-8FBE-4C38-AB1C-3834A34B8F03}"/>
              </a:ext>
            </a:extLst>
          </p:cNvPr>
          <p:cNvSpPr>
            <a:spLocks noGrp="1"/>
          </p:cNvSpPr>
          <p:nvPr>
            <p:ph type="dt" sz="half" idx="10"/>
          </p:nvPr>
        </p:nvSpPr>
        <p:spPr/>
        <p:txBody>
          <a:bodyPr/>
          <a:lstStyle/>
          <a:p>
            <a:fld id="{1C74CBA4-22D4-4157-AAC6-8B3439A86131}" type="datetimeFigureOut">
              <a:rPr lang="en-GB" smtClean="0"/>
              <a:t>07/09/2021</a:t>
            </a:fld>
            <a:endParaRPr lang="en-GB"/>
          </a:p>
        </p:txBody>
      </p:sp>
      <p:sp>
        <p:nvSpPr>
          <p:cNvPr id="6" name="Footer Placeholder 5">
            <a:extLst>
              <a:ext uri="{FF2B5EF4-FFF2-40B4-BE49-F238E27FC236}">
                <a16:creationId xmlns:a16="http://schemas.microsoft.com/office/drawing/2014/main" id="{893C0030-4D1B-455D-9F6A-DC305E8E4E9A}"/>
              </a:ext>
            </a:extLst>
          </p:cNvPr>
          <p:cNvSpPr>
            <a:spLocks noGrp="1"/>
          </p:cNvSpPr>
          <p:nvPr>
            <p:ph type="ftr" sz="quarter" idx="11"/>
          </p:nvPr>
        </p:nvSpPr>
        <p:spPr>
          <a:xfrm>
            <a:off x="4681521" y="5636004"/>
            <a:ext cx="3365607"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C0A7BED-126A-4637-A0BE-7CDA0F4ECB97}"/>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3091974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649E-5D3D-4239-BE69-F804457F8D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86FC75-7CEB-4EDC-AF50-8AC852A45F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11C6E3-2F63-4584-848F-6D14678F255F}"/>
              </a:ext>
            </a:extLst>
          </p:cNvPr>
          <p:cNvSpPr>
            <a:spLocks noGrp="1"/>
          </p:cNvSpPr>
          <p:nvPr>
            <p:ph type="dt" sz="half" idx="10"/>
          </p:nvPr>
        </p:nvSpPr>
        <p:spPr/>
        <p:txBody>
          <a:bodyPr/>
          <a:lstStyle/>
          <a:p>
            <a:fld id="{9A5BEDE5-0CAB-4358-A028-5B4BBF18EFBB}" type="datetimeFigureOut">
              <a:rPr lang="en-GB" smtClean="0"/>
              <a:t>07/09/2021</a:t>
            </a:fld>
            <a:endParaRPr lang="en-GB"/>
          </a:p>
        </p:txBody>
      </p:sp>
      <p:sp>
        <p:nvSpPr>
          <p:cNvPr id="5" name="Footer Placeholder 4">
            <a:extLst>
              <a:ext uri="{FF2B5EF4-FFF2-40B4-BE49-F238E27FC236}">
                <a16:creationId xmlns:a16="http://schemas.microsoft.com/office/drawing/2014/main" id="{22ED537E-76BB-401A-AFB7-E5A4034720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F31199-2563-43C3-9124-9DAB015CC476}"/>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67915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AAE7-2E75-4D34-90F6-876E63139C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054FA1-264A-437B-8247-7D332AE869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CF6254-ABB8-4D56-A251-58F07B7B563F}"/>
              </a:ext>
            </a:extLst>
          </p:cNvPr>
          <p:cNvSpPr>
            <a:spLocks noGrp="1"/>
          </p:cNvSpPr>
          <p:nvPr>
            <p:ph type="dt" sz="half" idx="10"/>
          </p:nvPr>
        </p:nvSpPr>
        <p:spPr/>
        <p:txBody>
          <a:bodyPr/>
          <a:lstStyle/>
          <a:p>
            <a:fld id="{1C74CBA4-22D4-4157-AAC6-8B3439A86131}" type="datetimeFigureOut">
              <a:rPr lang="en-GB" smtClean="0"/>
              <a:t>07/09/2021</a:t>
            </a:fld>
            <a:endParaRPr lang="en-GB"/>
          </a:p>
        </p:txBody>
      </p:sp>
      <p:sp>
        <p:nvSpPr>
          <p:cNvPr id="5" name="Footer Placeholder 4">
            <a:extLst>
              <a:ext uri="{FF2B5EF4-FFF2-40B4-BE49-F238E27FC236}">
                <a16:creationId xmlns:a16="http://schemas.microsoft.com/office/drawing/2014/main" id="{ADAD662D-20B2-49A5-B5C4-E176E76A98EE}"/>
              </a:ext>
            </a:extLst>
          </p:cNvPr>
          <p:cNvSpPr>
            <a:spLocks noGrp="1"/>
          </p:cNvSpPr>
          <p:nvPr>
            <p:ph type="ftr" sz="quarter" idx="11"/>
          </p:nvPr>
        </p:nvSpPr>
        <p:spPr>
          <a:xfrm>
            <a:off x="4681521" y="5636004"/>
            <a:ext cx="3365607"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2890BA5-4CF7-4D04-BCF2-4EE00E979628}"/>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1237567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2EF9E3-3A8E-4BF9-89FA-1B768A06BF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25473F-5CA2-4927-961C-C038B5A0C9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823ABA-27F0-442D-B44A-15018312BC7F}"/>
              </a:ext>
            </a:extLst>
          </p:cNvPr>
          <p:cNvSpPr>
            <a:spLocks noGrp="1"/>
          </p:cNvSpPr>
          <p:nvPr>
            <p:ph type="dt" sz="half" idx="10"/>
          </p:nvPr>
        </p:nvSpPr>
        <p:spPr/>
        <p:txBody>
          <a:bodyPr/>
          <a:lstStyle/>
          <a:p>
            <a:fld id="{1C74CBA4-22D4-4157-AAC6-8B3439A86131}" type="datetimeFigureOut">
              <a:rPr lang="en-GB" smtClean="0"/>
              <a:t>07/09/2021</a:t>
            </a:fld>
            <a:endParaRPr lang="en-GB"/>
          </a:p>
        </p:txBody>
      </p:sp>
      <p:sp>
        <p:nvSpPr>
          <p:cNvPr id="5" name="Footer Placeholder 4">
            <a:extLst>
              <a:ext uri="{FF2B5EF4-FFF2-40B4-BE49-F238E27FC236}">
                <a16:creationId xmlns:a16="http://schemas.microsoft.com/office/drawing/2014/main" id="{03344132-0B63-4121-BCEC-4B73751C00C9}"/>
              </a:ext>
            </a:extLst>
          </p:cNvPr>
          <p:cNvSpPr>
            <a:spLocks noGrp="1"/>
          </p:cNvSpPr>
          <p:nvPr>
            <p:ph type="ftr" sz="quarter" idx="11"/>
          </p:nvPr>
        </p:nvSpPr>
        <p:spPr>
          <a:xfrm>
            <a:off x="4681521" y="5636004"/>
            <a:ext cx="3365607"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5994A40-5A9B-456D-BFE8-805B3752C482}"/>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1387102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8F39-4852-4C9A-AE21-73313B4DDD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CA23AE-B3CA-45AB-95C8-F3F955F006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F017CB-C6E8-41DC-BD8C-7779A8060F98}"/>
              </a:ext>
            </a:extLst>
          </p:cNvPr>
          <p:cNvSpPr>
            <a:spLocks noGrp="1"/>
          </p:cNvSpPr>
          <p:nvPr>
            <p:ph type="dt" sz="half" idx="10"/>
          </p:nvPr>
        </p:nvSpPr>
        <p:spPr/>
        <p:txBody>
          <a:bodyPr/>
          <a:lstStyle/>
          <a:p>
            <a:fld id="{2264AD46-F645-4B91-BE1F-1F26F832AF20}" type="datetimeFigureOut">
              <a:rPr lang="en-GB" smtClean="0"/>
              <a:t>07/09/2021</a:t>
            </a:fld>
            <a:endParaRPr lang="en-GB"/>
          </a:p>
        </p:txBody>
      </p:sp>
      <p:sp>
        <p:nvSpPr>
          <p:cNvPr id="5" name="Footer Placeholder 4">
            <a:extLst>
              <a:ext uri="{FF2B5EF4-FFF2-40B4-BE49-F238E27FC236}">
                <a16:creationId xmlns:a16="http://schemas.microsoft.com/office/drawing/2014/main" id="{157EE94E-DF06-483D-B751-A20A9BD521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294BB7-CD9C-4D16-BDE4-99A4E558D78F}"/>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3097952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0888F-39CA-4949-9AA8-36C8605F85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F1FFBF-C8A9-4946-BE03-501767544A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B7A584-DDE3-49D2-A156-040518F64A72}"/>
              </a:ext>
            </a:extLst>
          </p:cNvPr>
          <p:cNvSpPr>
            <a:spLocks noGrp="1"/>
          </p:cNvSpPr>
          <p:nvPr>
            <p:ph type="dt" sz="half" idx="10"/>
          </p:nvPr>
        </p:nvSpPr>
        <p:spPr/>
        <p:txBody>
          <a:bodyPr/>
          <a:lstStyle/>
          <a:p>
            <a:fld id="{2264AD46-F645-4B91-BE1F-1F26F832AF20}" type="datetimeFigureOut">
              <a:rPr lang="en-GB" smtClean="0"/>
              <a:t>07/09/2021</a:t>
            </a:fld>
            <a:endParaRPr lang="en-GB"/>
          </a:p>
        </p:txBody>
      </p:sp>
      <p:sp>
        <p:nvSpPr>
          <p:cNvPr id="5" name="Footer Placeholder 4">
            <a:extLst>
              <a:ext uri="{FF2B5EF4-FFF2-40B4-BE49-F238E27FC236}">
                <a16:creationId xmlns:a16="http://schemas.microsoft.com/office/drawing/2014/main" id="{261E79A3-07FB-469A-994B-5B1E96AA55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C83DAB-EAD1-4A19-B00C-80B692D0AC01}"/>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1391078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2656-C4E4-49EF-BF7A-03042D0D4C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8F9B60-7C0A-4221-91D6-79B749B0C5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AE9871-DBEF-4886-845A-5B63DD685F73}"/>
              </a:ext>
            </a:extLst>
          </p:cNvPr>
          <p:cNvSpPr>
            <a:spLocks noGrp="1"/>
          </p:cNvSpPr>
          <p:nvPr>
            <p:ph type="dt" sz="half" idx="10"/>
          </p:nvPr>
        </p:nvSpPr>
        <p:spPr/>
        <p:txBody>
          <a:bodyPr/>
          <a:lstStyle/>
          <a:p>
            <a:fld id="{2264AD46-F645-4B91-BE1F-1F26F832AF20}" type="datetimeFigureOut">
              <a:rPr lang="en-GB" smtClean="0"/>
              <a:t>07/09/2021</a:t>
            </a:fld>
            <a:endParaRPr lang="en-GB"/>
          </a:p>
        </p:txBody>
      </p:sp>
      <p:sp>
        <p:nvSpPr>
          <p:cNvPr id="5" name="Footer Placeholder 4">
            <a:extLst>
              <a:ext uri="{FF2B5EF4-FFF2-40B4-BE49-F238E27FC236}">
                <a16:creationId xmlns:a16="http://schemas.microsoft.com/office/drawing/2014/main" id="{CF32039C-A187-48A7-8AAE-D6BC1E5B09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11EC59-5B2F-400E-A11E-95538B25D530}"/>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2760239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9676-3D97-4829-8157-01F2B19830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C72BB-57EE-4A4C-A9CC-20E024607D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7B7DBB-EC23-4F03-8C72-3A31827B6A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7B22AE-F65C-4EDB-BA14-3C53FEE6C3CE}"/>
              </a:ext>
            </a:extLst>
          </p:cNvPr>
          <p:cNvSpPr>
            <a:spLocks noGrp="1"/>
          </p:cNvSpPr>
          <p:nvPr>
            <p:ph type="dt" sz="half" idx="10"/>
          </p:nvPr>
        </p:nvSpPr>
        <p:spPr/>
        <p:txBody>
          <a:bodyPr/>
          <a:lstStyle/>
          <a:p>
            <a:fld id="{2264AD46-F645-4B91-BE1F-1F26F832AF20}" type="datetimeFigureOut">
              <a:rPr lang="en-GB" smtClean="0"/>
              <a:t>07/09/2021</a:t>
            </a:fld>
            <a:endParaRPr lang="en-GB"/>
          </a:p>
        </p:txBody>
      </p:sp>
      <p:sp>
        <p:nvSpPr>
          <p:cNvPr id="6" name="Footer Placeholder 5">
            <a:extLst>
              <a:ext uri="{FF2B5EF4-FFF2-40B4-BE49-F238E27FC236}">
                <a16:creationId xmlns:a16="http://schemas.microsoft.com/office/drawing/2014/main" id="{3FECC499-7953-46C1-A31E-6C5877FB67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294660-5533-42AD-BF13-E7778E0E0679}"/>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2312718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02B3-6580-42BD-A330-0EB137D11D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AEF3BB-5D31-410F-9E55-28F01A2932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7339D5-D217-44F3-88F9-830FFE97C9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45BFB2-C190-4937-88F4-5E40F29D46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6CA4A4-463F-4AAA-889A-A57B7AD8CD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7A788BD-7A5F-4F02-8546-301DB21908A5}"/>
              </a:ext>
            </a:extLst>
          </p:cNvPr>
          <p:cNvSpPr>
            <a:spLocks noGrp="1"/>
          </p:cNvSpPr>
          <p:nvPr>
            <p:ph type="dt" sz="half" idx="10"/>
          </p:nvPr>
        </p:nvSpPr>
        <p:spPr/>
        <p:txBody>
          <a:bodyPr/>
          <a:lstStyle/>
          <a:p>
            <a:fld id="{2264AD46-F645-4B91-BE1F-1F26F832AF20}" type="datetimeFigureOut">
              <a:rPr lang="en-GB" smtClean="0"/>
              <a:t>07/09/2021</a:t>
            </a:fld>
            <a:endParaRPr lang="en-GB"/>
          </a:p>
        </p:txBody>
      </p:sp>
      <p:sp>
        <p:nvSpPr>
          <p:cNvPr id="8" name="Footer Placeholder 7">
            <a:extLst>
              <a:ext uri="{FF2B5EF4-FFF2-40B4-BE49-F238E27FC236}">
                <a16:creationId xmlns:a16="http://schemas.microsoft.com/office/drawing/2014/main" id="{D466099F-48D3-4AF3-B857-02FC47F4E71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AE9596-1537-475A-898B-672D149B1EFA}"/>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3426636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8D86-6EDB-4537-943B-8776CEA91F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9DC79D-0A23-4465-9565-5D561141BD2C}"/>
              </a:ext>
            </a:extLst>
          </p:cNvPr>
          <p:cNvSpPr>
            <a:spLocks noGrp="1"/>
          </p:cNvSpPr>
          <p:nvPr>
            <p:ph type="dt" sz="half" idx="10"/>
          </p:nvPr>
        </p:nvSpPr>
        <p:spPr/>
        <p:txBody>
          <a:bodyPr/>
          <a:lstStyle/>
          <a:p>
            <a:fld id="{2264AD46-F645-4B91-BE1F-1F26F832AF20}" type="datetimeFigureOut">
              <a:rPr lang="en-GB" smtClean="0"/>
              <a:t>07/09/2021</a:t>
            </a:fld>
            <a:endParaRPr lang="en-GB"/>
          </a:p>
        </p:txBody>
      </p:sp>
      <p:sp>
        <p:nvSpPr>
          <p:cNvPr id="4" name="Footer Placeholder 3">
            <a:extLst>
              <a:ext uri="{FF2B5EF4-FFF2-40B4-BE49-F238E27FC236}">
                <a16:creationId xmlns:a16="http://schemas.microsoft.com/office/drawing/2014/main" id="{4AD7006A-A375-4A03-ACAC-5EFCD917061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7EA10CA-2339-494B-BDCD-8ED60A9160E0}"/>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684826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4B30A-4DC4-4369-817F-A3BCF3028B3C}"/>
              </a:ext>
            </a:extLst>
          </p:cNvPr>
          <p:cNvSpPr>
            <a:spLocks noGrp="1"/>
          </p:cNvSpPr>
          <p:nvPr>
            <p:ph type="dt" sz="half" idx="10"/>
          </p:nvPr>
        </p:nvSpPr>
        <p:spPr/>
        <p:txBody>
          <a:bodyPr/>
          <a:lstStyle/>
          <a:p>
            <a:fld id="{2264AD46-F645-4B91-BE1F-1F26F832AF20}" type="datetimeFigureOut">
              <a:rPr lang="en-GB" smtClean="0"/>
              <a:t>07/09/2021</a:t>
            </a:fld>
            <a:endParaRPr lang="en-GB"/>
          </a:p>
        </p:txBody>
      </p:sp>
      <p:sp>
        <p:nvSpPr>
          <p:cNvPr id="3" name="Footer Placeholder 2">
            <a:extLst>
              <a:ext uri="{FF2B5EF4-FFF2-40B4-BE49-F238E27FC236}">
                <a16:creationId xmlns:a16="http://schemas.microsoft.com/office/drawing/2014/main" id="{C2985F67-FDBE-4795-82C1-6DC12CE8EB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646F32-F853-4B16-8FD6-41BC0128B5A6}"/>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24629143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4FBF8-AC8E-420F-A621-C73ADF692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4D9CED-BDFF-4946-9843-60402947AD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18C0F7-75B9-4390-A73D-C237EB233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17351-70E5-4EBC-B5F9-F367E042443C}"/>
              </a:ext>
            </a:extLst>
          </p:cNvPr>
          <p:cNvSpPr>
            <a:spLocks noGrp="1"/>
          </p:cNvSpPr>
          <p:nvPr>
            <p:ph type="dt" sz="half" idx="10"/>
          </p:nvPr>
        </p:nvSpPr>
        <p:spPr/>
        <p:txBody>
          <a:bodyPr/>
          <a:lstStyle/>
          <a:p>
            <a:fld id="{2264AD46-F645-4B91-BE1F-1F26F832AF20}" type="datetimeFigureOut">
              <a:rPr lang="en-GB" smtClean="0"/>
              <a:t>07/09/2021</a:t>
            </a:fld>
            <a:endParaRPr lang="en-GB"/>
          </a:p>
        </p:txBody>
      </p:sp>
      <p:sp>
        <p:nvSpPr>
          <p:cNvPr id="6" name="Footer Placeholder 5">
            <a:extLst>
              <a:ext uri="{FF2B5EF4-FFF2-40B4-BE49-F238E27FC236}">
                <a16:creationId xmlns:a16="http://schemas.microsoft.com/office/drawing/2014/main" id="{4E23ADFA-9FA2-4D5B-A6EC-F71E1AD6F2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DEA395-9ADF-46BE-9116-C9209B90BFC6}"/>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389408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C2BD-3C90-434B-BE80-5DFDE2D8A1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40026F-C699-4D30-9100-79E31AD94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DAB12E-6CD5-4436-8DC3-4CAFEF4FE8F9}"/>
              </a:ext>
            </a:extLst>
          </p:cNvPr>
          <p:cNvSpPr>
            <a:spLocks noGrp="1"/>
          </p:cNvSpPr>
          <p:nvPr>
            <p:ph type="dt" sz="half" idx="10"/>
          </p:nvPr>
        </p:nvSpPr>
        <p:spPr/>
        <p:txBody>
          <a:bodyPr/>
          <a:lstStyle/>
          <a:p>
            <a:fld id="{9A5BEDE5-0CAB-4358-A028-5B4BBF18EFBB}" type="datetimeFigureOut">
              <a:rPr lang="en-GB" smtClean="0"/>
              <a:t>07/09/2021</a:t>
            </a:fld>
            <a:endParaRPr lang="en-GB"/>
          </a:p>
        </p:txBody>
      </p:sp>
      <p:sp>
        <p:nvSpPr>
          <p:cNvPr id="5" name="Footer Placeholder 4">
            <a:extLst>
              <a:ext uri="{FF2B5EF4-FFF2-40B4-BE49-F238E27FC236}">
                <a16:creationId xmlns:a16="http://schemas.microsoft.com/office/drawing/2014/main" id="{7EC6A89C-43ED-4428-AF20-B2CA10E9D5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B19A63-C532-46DA-969F-87C12FA8FB5C}"/>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2104868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DB72-0426-459E-8090-A725318B9B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98C628-ECDE-4FFA-A6AF-3A9E99A9BA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183E33-2988-47DC-A90F-05603A9AF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567AC-1282-494A-A892-5F685F4D9C04}"/>
              </a:ext>
            </a:extLst>
          </p:cNvPr>
          <p:cNvSpPr>
            <a:spLocks noGrp="1"/>
          </p:cNvSpPr>
          <p:nvPr>
            <p:ph type="dt" sz="half" idx="10"/>
          </p:nvPr>
        </p:nvSpPr>
        <p:spPr/>
        <p:txBody>
          <a:bodyPr/>
          <a:lstStyle/>
          <a:p>
            <a:fld id="{2264AD46-F645-4B91-BE1F-1F26F832AF20}" type="datetimeFigureOut">
              <a:rPr lang="en-GB" smtClean="0"/>
              <a:t>07/09/2021</a:t>
            </a:fld>
            <a:endParaRPr lang="en-GB"/>
          </a:p>
        </p:txBody>
      </p:sp>
      <p:sp>
        <p:nvSpPr>
          <p:cNvPr id="6" name="Footer Placeholder 5">
            <a:extLst>
              <a:ext uri="{FF2B5EF4-FFF2-40B4-BE49-F238E27FC236}">
                <a16:creationId xmlns:a16="http://schemas.microsoft.com/office/drawing/2014/main" id="{02CB8BB7-B9F3-431D-8EF1-F1EB0A30EF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3E48D4-B1AB-45BA-932B-0202355F3839}"/>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1339802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2B030-5AE5-4BC1-8BA4-D654906AE1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847749-A512-4ADB-BC3B-5B35BE737D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CF62B-00D5-4D1C-B1FE-DA356A7BB91C}"/>
              </a:ext>
            </a:extLst>
          </p:cNvPr>
          <p:cNvSpPr>
            <a:spLocks noGrp="1"/>
          </p:cNvSpPr>
          <p:nvPr>
            <p:ph type="dt" sz="half" idx="10"/>
          </p:nvPr>
        </p:nvSpPr>
        <p:spPr/>
        <p:txBody>
          <a:bodyPr/>
          <a:lstStyle/>
          <a:p>
            <a:fld id="{2264AD46-F645-4B91-BE1F-1F26F832AF20}" type="datetimeFigureOut">
              <a:rPr lang="en-GB" smtClean="0"/>
              <a:t>07/09/2021</a:t>
            </a:fld>
            <a:endParaRPr lang="en-GB"/>
          </a:p>
        </p:txBody>
      </p:sp>
      <p:sp>
        <p:nvSpPr>
          <p:cNvPr id="5" name="Footer Placeholder 4">
            <a:extLst>
              <a:ext uri="{FF2B5EF4-FFF2-40B4-BE49-F238E27FC236}">
                <a16:creationId xmlns:a16="http://schemas.microsoft.com/office/drawing/2014/main" id="{62C7441A-3E03-43AA-9FA7-8B55221C71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A10967-46D0-446D-ADEC-320A37642D3D}"/>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3084613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D34DEE-13E6-44FA-8D8B-34C40E5BFD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A57C3C-8CE9-4511-B6D3-1C9F1FE439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E20833-BFE3-4767-A632-148039AFF8EA}"/>
              </a:ext>
            </a:extLst>
          </p:cNvPr>
          <p:cNvSpPr>
            <a:spLocks noGrp="1"/>
          </p:cNvSpPr>
          <p:nvPr>
            <p:ph type="dt" sz="half" idx="10"/>
          </p:nvPr>
        </p:nvSpPr>
        <p:spPr/>
        <p:txBody>
          <a:bodyPr/>
          <a:lstStyle/>
          <a:p>
            <a:fld id="{2264AD46-F645-4B91-BE1F-1F26F832AF20}" type="datetimeFigureOut">
              <a:rPr lang="en-GB" smtClean="0"/>
              <a:t>07/09/2021</a:t>
            </a:fld>
            <a:endParaRPr lang="en-GB"/>
          </a:p>
        </p:txBody>
      </p:sp>
      <p:sp>
        <p:nvSpPr>
          <p:cNvPr id="5" name="Footer Placeholder 4">
            <a:extLst>
              <a:ext uri="{FF2B5EF4-FFF2-40B4-BE49-F238E27FC236}">
                <a16:creationId xmlns:a16="http://schemas.microsoft.com/office/drawing/2014/main" id="{81A90ED2-3D3B-44DF-8D3E-2C2AC3E4FF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F81D98-2429-4D48-8714-1C42327C8C39}"/>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323621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5814-9BFA-40B1-9552-A7F60EE1C3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92195-3E1D-4ABC-A9A2-A8F444C34A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E7B71C-4F4D-4970-9D8B-F9C45C2171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2364D4-AEB7-466D-9F40-8A6D704536DB}"/>
              </a:ext>
            </a:extLst>
          </p:cNvPr>
          <p:cNvSpPr>
            <a:spLocks noGrp="1"/>
          </p:cNvSpPr>
          <p:nvPr>
            <p:ph type="dt" sz="half" idx="10"/>
          </p:nvPr>
        </p:nvSpPr>
        <p:spPr/>
        <p:txBody>
          <a:bodyPr/>
          <a:lstStyle/>
          <a:p>
            <a:fld id="{9A5BEDE5-0CAB-4358-A028-5B4BBF18EFBB}" type="datetimeFigureOut">
              <a:rPr lang="en-GB" smtClean="0"/>
              <a:t>07/09/2021</a:t>
            </a:fld>
            <a:endParaRPr lang="en-GB"/>
          </a:p>
        </p:txBody>
      </p:sp>
      <p:sp>
        <p:nvSpPr>
          <p:cNvPr id="6" name="Footer Placeholder 5">
            <a:extLst>
              <a:ext uri="{FF2B5EF4-FFF2-40B4-BE49-F238E27FC236}">
                <a16:creationId xmlns:a16="http://schemas.microsoft.com/office/drawing/2014/main" id="{48195982-0E9A-4206-B841-39DF34D5C7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4D9330-0A83-42DA-8578-111C702F3B2F}"/>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394371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BCA3F-227B-4DA1-A967-A68D07919D3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E925B8-823D-4BF3-88DD-B6ED1B4432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B6695-FD13-4662-BEDD-07D7DECC37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29F1F1-42F7-4DAE-B875-E719F751AF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00DDB6-ABA5-4316-8F95-F892A9B371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13FAF1-AF3A-435F-BEC0-B08153461289}"/>
              </a:ext>
            </a:extLst>
          </p:cNvPr>
          <p:cNvSpPr>
            <a:spLocks noGrp="1"/>
          </p:cNvSpPr>
          <p:nvPr>
            <p:ph type="dt" sz="half" idx="10"/>
          </p:nvPr>
        </p:nvSpPr>
        <p:spPr/>
        <p:txBody>
          <a:bodyPr/>
          <a:lstStyle/>
          <a:p>
            <a:fld id="{9A5BEDE5-0CAB-4358-A028-5B4BBF18EFBB}" type="datetimeFigureOut">
              <a:rPr lang="en-GB" smtClean="0"/>
              <a:t>07/09/2021</a:t>
            </a:fld>
            <a:endParaRPr lang="en-GB"/>
          </a:p>
        </p:txBody>
      </p:sp>
      <p:sp>
        <p:nvSpPr>
          <p:cNvPr id="8" name="Footer Placeholder 7">
            <a:extLst>
              <a:ext uri="{FF2B5EF4-FFF2-40B4-BE49-F238E27FC236}">
                <a16:creationId xmlns:a16="http://schemas.microsoft.com/office/drawing/2014/main" id="{BD8518F9-0AD2-4651-B24E-61777C7E42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C99859-A9B6-4881-AC09-076F9EE4BFAC}"/>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34054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B98A-FEC2-4612-B5D8-50AD0551DE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63D54F-2DA2-4DC2-9602-3EEF667C313E}"/>
              </a:ext>
            </a:extLst>
          </p:cNvPr>
          <p:cNvSpPr>
            <a:spLocks noGrp="1"/>
          </p:cNvSpPr>
          <p:nvPr>
            <p:ph type="dt" sz="half" idx="10"/>
          </p:nvPr>
        </p:nvSpPr>
        <p:spPr/>
        <p:txBody>
          <a:bodyPr/>
          <a:lstStyle/>
          <a:p>
            <a:fld id="{9A5BEDE5-0CAB-4358-A028-5B4BBF18EFBB}" type="datetimeFigureOut">
              <a:rPr lang="en-GB" smtClean="0"/>
              <a:t>07/09/2021</a:t>
            </a:fld>
            <a:endParaRPr lang="en-GB"/>
          </a:p>
        </p:txBody>
      </p:sp>
      <p:sp>
        <p:nvSpPr>
          <p:cNvPr id="4" name="Footer Placeholder 3">
            <a:extLst>
              <a:ext uri="{FF2B5EF4-FFF2-40B4-BE49-F238E27FC236}">
                <a16:creationId xmlns:a16="http://schemas.microsoft.com/office/drawing/2014/main" id="{A6F5AF56-4E99-4508-9D7C-5647308698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1878A1-9AD8-43BE-9CBC-592344010C14}"/>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132371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40127F-4A89-4EF0-9495-434F77540EE1}"/>
              </a:ext>
            </a:extLst>
          </p:cNvPr>
          <p:cNvSpPr>
            <a:spLocks noGrp="1"/>
          </p:cNvSpPr>
          <p:nvPr>
            <p:ph type="dt" sz="half" idx="10"/>
          </p:nvPr>
        </p:nvSpPr>
        <p:spPr/>
        <p:txBody>
          <a:bodyPr/>
          <a:lstStyle/>
          <a:p>
            <a:fld id="{9A5BEDE5-0CAB-4358-A028-5B4BBF18EFBB}" type="datetimeFigureOut">
              <a:rPr lang="en-GB" smtClean="0"/>
              <a:t>07/09/2021</a:t>
            </a:fld>
            <a:endParaRPr lang="en-GB"/>
          </a:p>
        </p:txBody>
      </p:sp>
      <p:sp>
        <p:nvSpPr>
          <p:cNvPr id="3" name="Footer Placeholder 2">
            <a:extLst>
              <a:ext uri="{FF2B5EF4-FFF2-40B4-BE49-F238E27FC236}">
                <a16:creationId xmlns:a16="http://schemas.microsoft.com/office/drawing/2014/main" id="{5492F117-D161-40D1-8B77-0A3AB95F65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62A0EB-95E6-426B-82AE-B869426C9075}"/>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247722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B38D-4EA9-439A-82A4-FCE8C7EE6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444F35-B989-40FE-B806-565CEB987F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D2F4B7-B769-403A-B3B2-BAA3415D3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F62622-4F13-4259-B9F5-D66AFDE11E12}"/>
              </a:ext>
            </a:extLst>
          </p:cNvPr>
          <p:cNvSpPr>
            <a:spLocks noGrp="1"/>
          </p:cNvSpPr>
          <p:nvPr>
            <p:ph type="dt" sz="half" idx="10"/>
          </p:nvPr>
        </p:nvSpPr>
        <p:spPr/>
        <p:txBody>
          <a:bodyPr/>
          <a:lstStyle/>
          <a:p>
            <a:fld id="{9A5BEDE5-0CAB-4358-A028-5B4BBF18EFBB}" type="datetimeFigureOut">
              <a:rPr lang="en-GB" smtClean="0"/>
              <a:t>07/09/2021</a:t>
            </a:fld>
            <a:endParaRPr lang="en-GB"/>
          </a:p>
        </p:txBody>
      </p:sp>
      <p:sp>
        <p:nvSpPr>
          <p:cNvPr id="6" name="Footer Placeholder 5">
            <a:extLst>
              <a:ext uri="{FF2B5EF4-FFF2-40B4-BE49-F238E27FC236}">
                <a16:creationId xmlns:a16="http://schemas.microsoft.com/office/drawing/2014/main" id="{E701A28A-423D-4593-ABD0-23046287BC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4D11D0-7E8C-4B4B-AF76-46F5D8AF5A29}"/>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387204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057-816A-4AA2-A5E1-73632AB612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F9184E-24CA-4564-AA02-0D0F8D1BD1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5AF426-511E-4511-9D1B-9218C2C69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5BD14F-8728-405D-AB3A-E1F8814EB4BB}"/>
              </a:ext>
            </a:extLst>
          </p:cNvPr>
          <p:cNvSpPr>
            <a:spLocks noGrp="1"/>
          </p:cNvSpPr>
          <p:nvPr>
            <p:ph type="dt" sz="half" idx="10"/>
          </p:nvPr>
        </p:nvSpPr>
        <p:spPr/>
        <p:txBody>
          <a:bodyPr/>
          <a:lstStyle/>
          <a:p>
            <a:fld id="{9A5BEDE5-0CAB-4358-A028-5B4BBF18EFBB}" type="datetimeFigureOut">
              <a:rPr lang="en-GB" smtClean="0"/>
              <a:t>07/09/2021</a:t>
            </a:fld>
            <a:endParaRPr lang="en-GB"/>
          </a:p>
        </p:txBody>
      </p:sp>
      <p:sp>
        <p:nvSpPr>
          <p:cNvPr id="6" name="Footer Placeholder 5">
            <a:extLst>
              <a:ext uri="{FF2B5EF4-FFF2-40B4-BE49-F238E27FC236}">
                <a16:creationId xmlns:a16="http://schemas.microsoft.com/office/drawing/2014/main" id="{B0385B78-C2AC-42EE-97D2-C836A52280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43322C-83E2-4054-9397-0DAD89577B64}"/>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1066899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829AEB-362F-42F3-B780-AF8F81335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71CF4E-A693-40F8-A3FB-FE923B568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64CECD6-630F-4574-8C83-1D24AB591C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BEDE5-0CAB-4358-A028-5B4BBF18EFBB}" type="datetimeFigureOut">
              <a:rPr lang="en-GB" smtClean="0"/>
              <a:t>07/09/2021</a:t>
            </a:fld>
            <a:endParaRPr lang="en-GB" dirty="0"/>
          </a:p>
        </p:txBody>
      </p:sp>
      <p:sp>
        <p:nvSpPr>
          <p:cNvPr id="5" name="Footer Placeholder 4">
            <a:extLst>
              <a:ext uri="{FF2B5EF4-FFF2-40B4-BE49-F238E27FC236}">
                <a16:creationId xmlns:a16="http://schemas.microsoft.com/office/drawing/2014/main" id="{E5B5DC84-8826-40D6-BABA-C1AF6D0F7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GB" dirty="0"/>
          </a:p>
        </p:txBody>
      </p:sp>
      <p:sp>
        <p:nvSpPr>
          <p:cNvPr id="6" name="Slide Number Placeholder 5">
            <a:extLst>
              <a:ext uri="{FF2B5EF4-FFF2-40B4-BE49-F238E27FC236}">
                <a16:creationId xmlns:a16="http://schemas.microsoft.com/office/drawing/2014/main" id="{60FD2687-F2D4-43EC-93A3-DBC46E0BAC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D23C6-721B-41C9-9D4C-A7DBCE0264B0}" type="slidenum">
              <a:rPr lang="en-GB" smtClean="0"/>
              <a:t>‹#›</a:t>
            </a:fld>
            <a:endParaRPr lang="en-GB" dirty="0"/>
          </a:p>
        </p:txBody>
      </p:sp>
    </p:spTree>
    <p:extLst>
      <p:ext uri="{BB962C8B-B14F-4D97-AF65-F5344CB8AC3E}">
        <p14:creationId xmlns:p14="http://schemas.microsoft.com/office/powerpoint/2010/main" val="2112476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ontserrat SemiBold" panose="000007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7688C-9445-4B93-A003-C183C9159C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474C54E-D357-4341-8CC7-4C818A758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45F0EE6-B6CD-4957-8BDC-D1644596B151}"/>
              </a:ext>
            </a:extLst>
          </p:cNvPr>
          <p:cNvSpPr>
            <a:spLocks noGrp="1"/>
          </p:cNvSpPr>
          <p:nvPr>
            <p:ph type="dt" sz="half" idx="2"/>
          </p:nvPr>
        </p:nvSpPr>
        <p:spPr>
          <a:xfrm>
            <a:off x="1904032" y="6356349"/>
            <a:ext cx="2743200" cy="365125"/>
          </a:xfrm>
          <a:prstGeom prst="rect">
            <a:avLst/>
          </a:prstGeom>
        </p:spPr>
        <p:txBody>
          <a:bodyPr vert="horz" lIns="91440" tIns="45720" rIns="91440" bIns="45720" rtlCol="0" anchor="ctr"/>
          <a:lstStyle>
            <a:lvl1pPr algn="l">
              <a:defRPr sz="1600">
                <a:solidFill>
                  <a:schemeClr val="tx1"/>
                </a:solidFill>
                <a:latin typeface="Montserrat" panose="00000500000000000000" pitchFamily="2" charset="0"/>
              </a:defRPr>
            </a:lvl1pPr>
          </a:lstStyle>
          <a:p>
            <a:fld id="{1C74CBA4-22D4-4157-AAC6-8B3439A86131}" type="datetimeFigureOut">
              <a:rPr lang="en-GB" smtClean="0"/>
              <a:pPr/>
              <a:t>07/09/2021</a:t>
            </a:fld>
            <a:endParaRPr lang="en-GB" dirty="0"/>
          </a:p>
        </p:txBody>
      </p:sp>
      <p:sp>
        <p:nvSpPr>
          <p:cNvPr id="6" name="Slide Number Placeholder 5">
            <a:extLst>
              <a:ext uri="{FF2B5EF4-FFF2-40B4-BE49-F238E27FC236}">
                <a16:creationId xmlns:a16="http://schemas.microsoft.com/office/drawing/2014/main" id="{198FBF51-B182-4286-AECA-2915F4A6992E}"/>
              </a:ext>
            </a:extLst>
          </p:cNvPr>
          <p:cNvSpPr>
            <a:spLocks noGrp="1"/>
          </p:cNvSpPr>
          <p:nvPr>
            <p:ph type="sldNum" sz="quarter" idx="4"/>
          </p:nvPr>
        </p:nvSpPr>
        <p:spPr>
          <a:xfrm>
            <a:off x="125835" y="43442"/>
            <a:ext cx="2716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F3325-1FC1-41E5-B3CA-F9611929100A}" type="slidenum">
              <a:rPr lang="en-GB" smtClean="0"/>
              <a:t>‹#›</a:t>
            </a:fld>
            <a:endParaRPr lang="en-GB" dirty="0"/>
          </a:p>
        </p:txBody>
      </p:sp>
      <p:pic>
        <p:nvPicPr>
          <p:cNvPr id="11" name="Picture 10" descr="Logo&#10;&#10;Description automatically generated">
            <a:extLst>
              <a:ext uri="{FF2B5EF4-FFF2-40B4-BE49-F238E27FC236}">
                <a16:creationId xmlns:a16="http://schemas.microsoft.com/office/drawing/2014/main" id="{6702D5AB-136C-4E3E-B632-3BD40F36503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5144259"/>
            <a:ext cx="1552959" cy="1713741"/>
          </a:xfrm>
          <a:prstGeom prst="rect">
            <a:avLst/>
          </a:prstGeom>
        </p:spPr>
      </p:pic>
      <p:pic>
        <p:nvPicPr>
          <p:cNvPr id="13" name="Picture 12" descr="Text&#10;&#10;Description automatically generated">
            <a:extLst>
              <a:ext uri="{FF2B5EF4-FFF2-40B4-BE49-F238E27FC236}">
                <a16:creationId xmlns:a16="http://schemas.microsoft.com/office/drawing/2014/main" id="{1608E22B-BBE2-4C44-BEAE-684A1902889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458598" y="5865920"/>
            <a:ext cx="2665939" cy="801473"/>
          </a:xfrm>
          <a:prstGeom prst="rect">
            <a:avLst/>
          </a:prstGeom>
        </p:spPr>
      </p:pic>
      <p:pic>
        <p:nvPicPr>
          <p:cNvPr id="16" name="Picture 2" descr="See the source image">
            <a:extLst>
              <a:ext uri="{FF2B5EF4-FFF2-40B4-BE49-F238E27FC236}">
                <a16:creationId xmlns:a16="http://schemas.microsoft.com/office/drawing/2014/main" id="{7450D832-BB1E-4263-A2FB-440633FD048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99831" y="6396376"/>
            <a:ext cx="288000" cy="256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B2F703DD-6E67-49E9-A470-2CA538C7E6D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177447" y="230694"/>
            <a:ext cx="760478" cy="900686"/>
          </a:xfrm>
          <a:prstGeom prst="rect">
            <a:avLst/>
          </a:prstGeom>
        </p:spPr>
      </p:pic>
      <p:sp>
        <p:nvSpPr>
          <p:cNvPr id="19" name="TextBox 18">
            <a:extLst>
              <a:ext uri="{FF2B5EF4-FFF2-40B4-BE49-F238E27FC236}">
                <a16:creationId xmlns:a16="http://schemas.microsoft.com/office/drawing/2014/main" id="{70D6664A-2CA0-4BA7-B83B-682833318AB6}"/>
              </a:ext>
            </a:extLst>
          </p:cNvPr>
          <p:cNvSpPr txBox="1"/>
          <p:nvPr userDrawn="1"/>
        </p:nvSpPr>
        <p:spPr>
          <a:xfrm>
            <a:off x="5587831" y="6352142"/>
            <a:ext cx="6096000" cy="338554"/>
          </a:xfrm>
          <a:prstGeom prst="rect">
            <a:avLst/>
          </a:prstGeom>
          <a:noFill/>
        </p:spPr>
        <p:txBody>
          <a:bodyPr wrap="square">
            <a:spAutoFit/>
          </a:bodyPr>
          <a:lstStyle/>
          <a:p>
            <a:r>
              <a:rPr lang="en-GB" sz="1600" dirty="0">
                <a:latin typeface="Montserrat" panose="00000500000000000000" pitchFamily="2" charset="0"/>
              </a:rPr>
              <a:t>#EnjoyingWork</a:t>
            </a:r>
          </a:p>
        </p:txBody>
      </p:sp>
    </p:spTree>
    <p:extLst>
      <p:ext uri="{BB962C8B-B14F-4D97-AF65-F5344CB8AC3E}">
        <p14:creationId xmlns:p14="http://schemas.microsoft.com/office/powerpoint/2010/main" val="1944801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ontserrat SemiBold" panose="000007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7BA05-F834-4645-93CA-55FD5ADF8F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65649F-8A96-491C-8DC7-0F785B38B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785585-C346-462C-9064-BFF7F0A06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4AD46-F645-4B91-BE1F-1F26F832AF20}" type="datetimeFigureOut">
              <a:rPr lang="en-GB" smtClean="0"/>
              <a:t>07/09/2021</a:t>
            </a:fld>
            <a:endParaRPr lang="en-GB"/>
          </a:p>
        </p:txBody>
      </p:sp>
      <p:sp>
        <p:nvSpPr>
          <p:cNvPr id="5" name="Footer Placeholder 4">
            <a:extLst>
              <a:ext uri="{FF2B5EF4-FFF2-40B4-BE49-F238E27FC236}">
                <a16:creationId xmlns:a16="http://schemas.microsoft.com/office/drawing/2014/main" id="{B8BA4A4C-27DF-43E6-A7E7-B175F08B28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0E75AB-FA71-42D7-BB90-3D8EBD195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3B002-435B-4C93-BF85-3B9FC03C1EBA}" type="slidenum">
              <a:rPr lang="en-GB" smtClean="0"/>
              <a:t>‹#›</a:t>
            </a:fld>
            <a:endParaRPr lang="en-GB"/>
          </a:p>
        </p:txBody>
      </p:sp>
    </p:spTree>
    <p:extLst>
      <p:ext uri="{BB962C8B-B14F-4D97-AF65-F5344CB8AC3E}">
        <p14:creationId xmlns:p14="http://schemas.microsoft.com/office/powerpoint/2010/main" val="142269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39FA35-4138-47CD-A2FE-340549502529}"/>
              </a:ext>
            </a:extLst>
          </p:cNvPr>
          <p:cNvSpPr/>
          <p:nvPr/>
        </p:nvSpPr>
        <p:spPr>
          <a:xfrm>
            <a:off x="1681317" y="2772697"/>
            <a:ext cx="6563032" cy="1755058"/>
          </a:xfrm>
          <a:prstGeom prst="rect">
            <a:avLst/>
          </a:prstGeom>
          <a:solidFill>
            <a:srgbClr val="0F7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87CD415-3504-4328-93D4-819F9A63E73A}"/>
              </a:ext>
            </a:extLst>
          </p:cNvPr>
          <p:cNvSpPr txBox="1"/>
          <p:nvPr/>
        </p:nvSpPr>
        <p:spPr>
          <a:xfrm>
            <a:off x="2433484" y="1106128"/>
            <a:ext cx="5501200" cy="4462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Thank you for joining today’s learning set!</a:t>
            </a:r>
            <a:r>
              <a:rPr lang="en-GB" sz="2800" noProof="0" dirty="0">
                <a:solidFill>
                  <a:prstClr val="white"/>
                </a:solidFill>
                <a:latin typeface="Montserrat" panose="00000500000000000000" pitchFamily="2" charset="0"/>
              </a:rPr>
              <a:t> </a:t>
            </a:r>
            <a:r>
              <a:rPr kumimoji="0" lang="en-GB" sz="2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The event will start at 10:00.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4000" dirty="0">
              <a:solidFill>
                <a:prstClr val="white"/>
              </a:solidFill>
              <a:latin typeface="Montserrat"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Montserrat" panose="00000500000000000000" pitchFamily="2" charset="0"/>
              </a:rPr>
              <a:t>In the meantime, please use the chat to introduce yourself and tell us the artist and title of a song that brings you joy.</a:t>
            </a:r>
            <a:endParaRPr kumimoji="0" lang="en-GB" sz="2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pic>
        <p:nvPicPr>
          <p:cNvPr id="4" name="Picture 3">
            <a:extLst>
              <a:ext uri="{FF2B5EF4-FFF2-40B4-BE49-F238E27FC236}">
                <a16:creationId xmlns:a16="http://schemas.microsoft.com/office/drawing/2014/main" id="{71896638-B120-4D17-9B24-8D593C1C39EB}"/>
              </a:ext>
            </a:extLst>
          </p:cNvPr>
          <p:cNvPicPr>
            <a:picLocks noChangeAspect="1"/>
          </p:cNvPicPr>
          <p:nvPr/>
        </p:nvPicPr>
        <p:blipFill>
          <a:blip r:embed="rId2"/>
          <a:stretch>
            <a:fillRect/>
          </a:stretch>
        </p:blipFill>
        <p:spPr>
          <a:xfrm>
            <a:off x="10190057" y="6515100"/>
            <a:ext cx="1457325" cy="342900"/>
          </a:xfrm>
          <a:prstGeom prst="rect">
            <a:avLst/>
          </a:prstGeom>
        </p:spPr>
      </p:pic>
    </p:spTree>
    <p:extLst>
      <p:ext uri="{BB962C8B-B14F-4D97-AF65-F5344CB8AC3E}">
        <p14:creationId xmlns:p14="http://schemas.microsoft.com/office/powerpoint/2010/main" val="205378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BE6F19-D302-4CB4-9C05-4215E81252DB}"/>
              </a:ext>
            </a:extLst>
          </p:cNvPr>
          <p:cNvPicPr>
            <a:picLocks noChangeAspect="1"/>
          </p:cNvPicPr>
          <p:nvPr/>
        </p:nvPicPr>
        <p:blipFill>
          <a:blip r:embed="rId3"/>
          <a:stretch>
            <a:fillRect/>
          </a:stretch>
        </p:blipFill>
        <p:spPr>
          <a:xfrm>
            <a:off x="0" y="38100"/>
            <a:ext cx="12153900" cy="6781800"/>
          </a:xfrm>
          <a:prstGeom prst="rect">
            <a:avLst/>
          </a:prstGeom>
        </p:spPr>
      </p:pic>
      <p:sp>
        <p:nvSpPr>
          <p:cNvPr id="4" name="Title 1">
            <a:extLst>
              <a:ext uri="{FF2B5EF4-FFF2-40B4-BE49-F238E27FC236}">
                <a16:creationId xmlns:a16="http://schemas.microsoft.com/office/drawing/2014/main" id="{9D4C7F84-3BF4-4D92-97BF-051B0B2CEF80}"/>
              </a:ext>
            </a:extLst>
          </p:cNvPr>
          <p:cNvSpPr>
            <a:spLocks noGrp="1"/>
          </p:cNvSpPr>
          <p:nvPr>
            <p:ph type="title"/>
          </p:nvPr>
        </p:nvSpPr>
        <p:spPr>
          <a:xfrm>
            <a:off x="9410700" y="6383286"/>
            <a:ext cx="2743200" cy="474714"/>
          </a:xfrm>
        </p:spPr>
        <p:txBody>
          <a:bodyPr>
            <a:normAutofit fontScale="90000"/>
          </a:bodyPr>
          <a:lstStyle/>
          <a:p>
            <a:r>
              <a:rPr lang="en-GB" sz="2400" dirty="0"/>
              <a:t>Mini Z survey results</a:t>
            </a:r>
          </a:p>
        </p:txBody>
      </p:sp>
    </p:spTree>
    <p:extLst>
      <p:ext uri="{BB962C8B-B14F-4D97-AF65-F5344CB8AC3E}">
        <p14:creationId xmlns:p14="http://schemas.microsoft.com/office/powerpoint/2010/main" val="185191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A39D31-C5FD-4CB4-8B19-441B5A739F90}"/>
              </a:ext>
            </a:extLst>
          </p:cNvPr>
          <p:cNvPicPr>
            <a:picLocks noChangeAspect="1"/>
          </p:cNvPicPr>
          <p:nvPr/>
        </p:nvPicPr>
        <p:blipFill>
          <a:blip r:embed="rId3"/>
          <a:stretch>
            <a:fillRect/>
          </a:stretch>
        </p:blipFill>
        <p:spPr>
          <a:xfrm>
            <a:off x="0" y="95250"/>
            <a:ext cx="12134850" cy="6762750"/>
          </a:xfrm>
          <a:prstGeom prst="rect">
            <a:avLst/>
          </a:prstGeom>
        </p:spPr>
      </p:pic>
      <p:sp>
        <p:nvSpPr>
          <p:cNvPr id="4" name="Title 1">
            <a:extLst>
              <a:ext uri="{FF2B5EF4-FFF2-40B4-BE49-F238E27FC236}">
                <a16:creationId xmlns:a16="http://schemas.microsoft.com/office/drawing/2014/main" id="{BD7CB52F-C618-4B62-ADF2-4838B3BD169E}"/>
              </a:ext>
            </a:extLst>
          </p:cNvPr>
          <p:cNvSpPr>
            <a:spLocks noGrp="1"/>
          </p:cNvSpPr>
          <p:nvPr>
            <p:ph type="title"/>
          </p:nvPr>
        </p:nvSpPr>
        <p:spPr>
          <a:xfrm>
            <a:off x="9784080" y="6352806"/>
            <a:ext cx="2506980" cy="505194"/>
          </a:xfrm>
        </p:spPr>
        <p:txBody>
          <a:bodyPr>
            <a:normAutofit fontScale="90000"/>
          </a:bodyPr>
          <a:lstStyle/>
          <a:p>
            <a:r>
              <a:rPr lang="en-GB" sz="2400" dirty="0"/>
              <a:t>Gallup 12 results</a:t>
            </a:r>
          </a:p>
        </p:txBody>
      </p:sp>
    </p:spTree>
    <p:extLst>
      <p:ext uri="{BB962C8B-B14F-4D97-AF65-F5344CB8AC3E}">
        <p14:creationId xmlns:p14="http://schemas.microsoft.com/office/powerpoint/2010/main" val="9696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28FE4-A016-4FB5-9EA1-D40C4932FFA3}"/>
              </a:ext>
            </a:extLst>
          </p:cNvPr>
          <p:cNvSpPr>
            <a:spLocks noGrp="1"/>
          </p:cNvSpPr>
          <p:nvPr>
            <p:ph type="title"/>
          </p:nvPr>
        </p:nvSpPr>
        <p:spPr>
          <a:xfrm>
            <a:off x="671223" y="1459145"/>
            <a:ext cx="7001786" cy="2852737"/>
          </a:xfrm>
        </p:spPr>
        <p:txBody>
          <a:bodyPr>
            <a:normAutofit fontScale="90000"/>
          </a:bodyPr>
          <a:lstStyle/>
          <a:p>
            <a:r>
              <a:rPr lang="en-GB" sz="4800" dirty="0"/>
              <a:t>Evidence base and joy in work framework</a:t>
            </a:r>
            <a:br>
              <a:rPr lang="en-GB" sz="4800" dirty="0"/>
            </a:br>
            <a:br>
              <a:rPr lang="en-GB" sz="4800" dirty="0"/>
            </a:br>
            <a:br>
              <a:rPr lang="en-GB" sz="4800" dirty="0"/>
            </a:br>
            <a:r>
              <a:rPr lang="en-GB" sz="2400" dirty="0">
                <a:effectLst/>
                <a:latin typeface="Montserrat" panose="00000500000000000000" pitchFamily="2" charset="0"/>
                <a:ea typeface="Calibri" panose="020F0502020204030204" pitchFamily="34" charset="0"/>
                <a:cs typeface="Times New Roman" panose="02020603050405020304" pitchFamily="18" charset="0"/>
              </a:rPr>
              <a:t>Dr Amar Shah, National Improvement lead for Mental Health</a:t>
            </a:r>
            <a:endParaRPr lang="en-GB" sz="4800" dirty="0"/>
          </a:p>
        </p:txBody>
      </p:sp>
      <p:pic>
        <p:nvPicPr>
          <p:cNvPr id="4" name="Picture 3">
            <a:extLst>
              <a:ext uri="{FF2B5EF4-FFF2-40B4-BE49-F238E27FC236}">
                <a16:creationId xmlns:a16="http://schemas.microsoft.com/office/drawing/2014/main" id="{754EE853-CA4D-47CF-8A73-F0194039E9EF}"/>
              </a:ext>
            </a:extLst>
          </p:cNvPr>
          <p:cNvPicPr>
            <a:picLocks noChangeAspect="1"/>
          </p:cNvPicPr>
          <p:nvPr/>
        </p:nvPicPr>
        <p:blipFill rotWithShape="1">
          <a:blip r:embed="rId2"/>
          <a:srcRect l="21260" t="13778" r="37220" b="5925"/>
          <a:stretch/>
        </p:blipFill>
        <p:spPr>
          <a:xfrm>
            <a:off x="8463280" y="1288732"/>
            <a:ext cx="3320110" cy="4280535"/>
          </a:xfrm>
          <a:prstGeom prst="rect">
            <a:avLst/>
          </a:prstGeom>
        </p:spPr>
      </p:pic>
    </p:spTree>
    <p:extLst>
      <p:ext uri="{BB962C8B-B14F-4D97-AF65-F5344CB8AC3E}">
        <p14:creationId xmlns:p14="http://schemas.microsoft.com/office/powerpoint/2010/main" val="2639262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6AA9C9-3CDA-479E-B4B7-0540AA2DCACF}"/>
              </a:ext>
            </a:extLst>
          </p:cNvPr>
          <p:cNvPicPr>
            <a:picLocks noChangeAspect="1"/>
          </p:cNvPicPr>
          <p:nvPr/>
        </p:nvPicPr>
        <p:blipFill>
          <a:blip r:embed="rId3"/>
          <a:stretch>
            <a:fillRect/>
          </a:stretch>
        </p:blipFill>
        <p:spPr>
          <a:xfrm>
            <a:off x="1287449" y="0"/>
            <a:ext cx="9418651" cy="5699760"/>
          </a:xfrm>
          <a:prstGeom prst="rect">
            <a:avLst/>
          </a:prstGeom>
        </p:spPr>
      </p:pic>
      <p:sp>
        <p:nvSpPr>
          <p:cNvPr id="4" name="Rectangle 3">
            <a:extLst>
              <a:ext uri="{FF2B5EF4-FFF2-40B4-BE49-F238E27FC236}">
                <a16:creationId xmlns:a16="http://schemas.microsoft.com/office/drawing/2014/main" id="{90383118-6F35-47AB-B632-F8BC9AB667AB}"/>
              </a:ext>
            </a:extLst>
          </p:cNvPr>
          <p:cNvSpPr/>
          <p:nvPr/>
        </p:nvSpPr>
        <p:spPr>
          <a:xfrm>
            <a:off x="9626600" y="5006412"/>
            <a:ext cx="825500" cy="693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858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5501204-F7B5-48FF-B025-B2A443003C59}"/>
              </a:ext>
            </a:extLst>
          </p:cNvPr>
          <p:cNvSpPr txBox="1">
            <a:spLocks/>
          </p:cNvSpPr>
          <p:nvPr/>
        </p:nvSpPr>
        <p:spPr>
          <a:xfrm>
            <a:off x="354205" y="17237"/>
            <a:ext cx="10011370" cy="6934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solidFill>
                  <a:sysClr val="windowText" lastClr="000000"/>
                </a:solidFill>
                <a:latin typeface="Arial"/>
              </a:rPr>
              <a:t>Critical Components for Ensuring a Joyful, Engaged Workforce</a:t>
            </a:r>
            <a:br>
              <a:rPr lang="en-US" sz="3600" b="1" dirty="0">
                <a:solidFill>
                  <a:sysClr val="windowText" lastClr="000000"/>
                </a:solidFill>
                <a:latin typeface="Arial"/>
              </a:rPr>
            </a:br>
            <a:r>
              <a:rPr lang="en-US" sz="1800" b="1" i="1" dirty="0">
                <a:solidFill>
                  <a:sysClr val="windowText" lastClr="000000"/>
                </a:solidFill>
                <a:latin typeface="Arial"/>
              </a:rPr>
              <a:t>Interlocking responsibilities at all levels</a:t>
            </a:r>
          </a:p>
        </p:txBody>
      </p:sp>
      <p:pic>
        <p:nvPicPr>
          <p:cNvPr id="22" name="Picture 21">
            <a:extLst>
              <a:ext uri="{FF2B5EF4-FFF2-40B4-BE49-F238E27FC236}">
                <a16:creationId xmlns:a16="http://schemas.microsoft.com/office/drawing/2014/main" id="{9B51316B-1B65-4C04-B488-7CF6BEFE1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219" y="518110"/>
            <a:ext cx="5763561" cy="5821779"/>
          </a:xfrm>
          <a:prstGeom prst="rect">
            <a:avLst/>
          </a:prstGeom>
        </p:spPr>
      </p:pic>
      <p:sp>
        <p:nvSpPr>
          <p:cNvPr id="23" name="TextBox 22">
            <a:extLst>
              <a:ext uri="{FF2B5EF4-FFF2-40B4-BE49-F238E27FC236}">
                <a16:creationId xmlns:a16="http://schemas.microsoft.com/office/drawing/2014/main" id="{BB953977-2253-40D5-817B-E1AE2B71FA8A}"/>
              </a:ext>
            </a:extLst>
          </p:cNvPr>
          <p:cNvSpPr txBox="1"/>
          <p:nvPr/>
        </p:nvSpPr>
        <p:spPr>
          <a:xfrm>
            <a:off x="4315755" y="2627341"/>
            <a:ext cx="1324041" cy="428046"/>
          </a:xfrm>
          <a:prstGeom prst="rect">
            <a:avLst/>
          </a:prstGeom>
          <a:noFill/>
        </p:spPr>
        <p:txBody>
          <a:bodyPr wrap="square" rtlCol="0">
            <a:spAutoFit/>
          </a:bodyPr>
          <a:lstStyle/>
          <a:p>
            <a:pPr algn="ctr">
              <a:defRPr/>
            </a:pPr>
            <a:r>
              <a:rPr lang="en-US" sz="1100" b="1" dirty="0">
                <a:solidFill>
                  <a:srgbClr val="FFFFFF"/>
                </a:solidFill>
                <a:latin typeface="Arial"/>
              </a:rPr>
              <a:t>Wellness &amp; Resilience</a:t>
            </a:r>
          </a:p>
        </p:txBody>
      </p:sp>
      <p:sp>
        <p:nvSpPr>
          <p:cNvPr id="24" name="TextBox 23">
            <a:extLst>
              <a:ext uri="{FF2B5EF4-FFF2-40B4-BE49-F238E27FC236}">
                <a16:creationId xmlns:a16="http://schemas.microsoft.com/office/drawing/2014/main" id="{E61B9B7E-FCBA-40B2-A624-3F7A2D739855}"/>
              </a:ext>
            </a:extLst>
          </p:cNvPr>
          <p:cNvSpPr txBox="1"/>
          <p:nvPr/>
        </p:nvSpPr>
        <p:spPr>
          <a:xfrm>
            <a:off x="6069063" y="1834052"/>
            <a:ext cx="1166821" cy="596207"/>
          </a:xfrm>
          <a:prstGeom prst="rect">
            <a:avLst/>
          </a:prstGeom>
          <a:noFill/>
        </p:spPr>
        <p:txBody>
          <a:bodyPr wrap="square" rtlCol="0">
            <a:spAutoFit/>
          </a:bodyPr>
          <a:lstStyle/>
          <a:p>
            <a:pPr algn="ctr">
              <a:defRPr/>
            </a:pPr>
            <a:r>
              <a:rPr lang="en-US" sz="1100" b="1" dirty="0">
                <a:solidFill>
                  <a:srgbClr val="FFFFFF"/>
                </a:solidFill>
                <a:latin typeface="Arial"/>
              </a:rPr>
              <a:t>Physical &amp; Psychological </a:t>
            </a:r>
          </a:p>
          <a:p>
            <a:pPr algn="ctr">
              <a:defRPr/>
            </a:pPr>
            <a:r>
              <a:rPr lang="en-US" sz="1100" b="1" dirty="0">
                <a:solidFill>
                  <a:srgbClr val="FFFFFF"/>
                </a:solidFill>
                <a:latin typeface="Arial"/>
              </a:rPr>
              <a:t>Safety</a:t>
            </a:r>
          </a:p>
        </p:txBody>
      </p:sp>
      <p:sp>
        <p:nvSpPr>
          <p:cNvPr id="25" name="TextBox 24">
            <a:extLst>
              <a:ext uri="{FF2B5EF4-FFF2-40B4-BE49-F238E27FC236}">
                <a16:creationId xmlns:a16="http://schemas.microsoft.com/office/drawing/2014/main" id="{19E60B6A-3500-4AFC-806C-F1DB78F5B804}"/>
              </a:ext>
            </a:extLst>
          </p:cNvPr>
          <p:cNvSpPr txBox="1"/>
          <p:nvPr/>
        </p:nvSpPr>
        <p:spPr>
          <a:xfrm>
            <a:off x="4196111" y="3507335"/>
            <a:ext cx="1259854" cy="428046"/>
          </a:xfrm>
          <a:prstGeom prst="rect">
            <a:avLst/>
          </a:prstGeom>
          <a:noFill/>
        </p:spPr>
        <p:txBody>
          <a:bodyPr wrap="square" rtlCol="0">
            <a:spAutoFit/>
          </a:bodyPr>
          <a:lstStyle/>
          <a:p>
            <a:pPr algn="ctr">
              <a:defRPr/>
            </a:pPr>
            <a:r>
              <a:rPr lang="en-US" sz="1100" b="1" dirty="0">
                <a:solidFill>
                  <a:srgbClr val="FFFFFF"/>
                </a:solidFill>
                <a:latin typeface="Arial"/>
              </a:rPr>
              <a:t>Daily Improvement</a:t>
            </a:r>
          </a:p>
        </p:txBody>
      </p:sp>
      <p:sp>
        <p:nvSpPr>
          <p:cNvPr id="26" name="TextBox 25">
            <a:extLst>
              <a:ext uri="{FF2B5EF4-FFF2-40B4-BE49-F238E27FC236}">
                <a16:creationId xmlns:a16="http://schemas.microsoft.com/office/drawing/2014/main" id="{E8ED195C-9040-466E-BB54-B4B2C106825D}"/>
              </a:ext>
            </a:extLst>
          </p:cNvPr>
          <p:cNvSpPr txBox="1"/>
          <p:nvPr/>
        </p:nvSpPr>
        <p:spPr>
          <a:xfrm>
            <a:off x="6769216" y="2578042"/>
            <a:ext cx="1168714" cy="428046"/>
          </a:xfrm>
          <a:prstGeom prst="rect">
            <a:avLst/>
          </a:prstGeom>
          <a:noFill/>
        </p:spPr>
        <p:txBody>
          <a:bodyPr wrap="square" rtlCol="0">
            <a:spAutoFit/>
          </a:bodyPr>
          <a:lstStyle/>
          <a:p>
            <a:pPr algn="ctr">
              <a:defRPr/>
            </a:pPr>
            <a:r>
              <a:rPr lang="en-US" sz="1100" b="1" dirty="0">
                <a:solidFill>
                  <a:srgbClr val="FFFFFF"/>
                </a:solidFill>
                <a:latin typeface="Arial"/>
              </a:rPr>
              <a:t>Meaning &amp; Purpose</a:t>
            </a:r>
          </a:p>
        </p:txBody>
      </p:sp>
      <p:sp>
        <p:nvSpPr>
          <p:cNvPr id="27" name="TextBox 26">
            <a:extLst>
              <a:ext uri="{FF2B5EF4-FFF2-40B4-BE49-F238E27FC236}">
                <a16:creationId xmlns:a16="http://schemas.microsoft.com/office/drawing/2014/main" id="{038B220E-3182-42F7-A4AE-4669052A8785}"/>
              </a:ext>
            </a:extLst>
          </p:cNvPr>
          <p:cNvSpPr txBox="1"/>
          <p:nvPr/>
        </p:nvSpPr>
        <p:spPr>
          <a:xfrm>
            <a:off x="6432286" y="4232727"/>
            <a:ext cx="1111383" cy="428046"/>
          </a:xfrm>
          <a:prstGeom prst="rect">
            <a:avLst/>
          </a:prstGeom>
          <a:noFill/>
        </p:spPr>
        <p:txBody>
          <a:bodyPr wrap="square" rtlCol="0">
            <a:spAutoFit/>
          </a:bodyPr>
          <a:lstStyle/>
          <a:p>
            <a:pPr algn="ctr">
              <a:defRPr/>
            </a:pPr>
            <a:r>
              <a:rPr lang="en-US" sz="1100" b="1" dirty="0">
                <a:solidFill>
                  <a:srgbClr val="FFFFFF"/>
                </a:solidFill>
                <a:latin typeface="Arial"/>
              </a:rPr>
              <a:t>Recognition</a:t>
            </a:r>
          </a:p>
          <a:p>
            <a:pPr algn="ctr">
              <a:defRPr/>
            </a:pPr>
            <a:r>
              <a:rPr lang="en-US" sz="1100" b="1" dirty="0">
                <a:solidFill>
                  <a:srgbClr val="FFFFFF"/>
                </a:solidFill>
                <a:latin typeface="Arial"/>
              </a:rPr>
              <a:t>&amp; Rewards</a:t>
            </a:r>
          </a:p>
        </p:txBody>
      </p:sp>
      <p:sp>
        <p:nvSpPr>
          <p:cNvPr id="28" name="TextBox 27">
            <a:extLst>
              <a:ext uri="{FF2B5EF4-FFF2-40B4-BE49-F238E27FC236}">
                <a16:creationId xmlns:a16="http://schemas.microsoft.com/office/drawing/2014/main" id="{00E0796D-A5C4-4BC2-9BEF-21640CC9AED1}"/>
              </a:ext>
            </a:extLst>
          </p:cNvPr>
          <p:cNvSpPr txBox="1"/>
          <p:nvPr/>
        </p:nvSpPr>
        <p:spPr>
          <a:xfrm>
            <a:off x="6888260" y="3463906"/>
            <a:ext cx="1175115" cy="428046"/>
          </a:xfrm>
          <a:prstGeom prst="rect">
            <a:avLst/>
          </a:prstGeom>
          <a:noFill/>
        </p:spPr>
        <p:txBody>
          <a:bodyPr wrap="square" rtlCol="0">
            <a:spAutoFit/>
          </a:bodyPr>
          <a:lstStyle/>
          <a:p>
            <a:pPr algn="ctr">
              <a:defRPr/>
            </a:pPr>
            <a:r>
              <a:rPr lang="en-US" sz="1100" b="1" dirty="0">
                <a:solidFill>
                  <a:srgbClr val="FFFFFF"/>
                </a:solidFill>
                <a:latin typeface="Arial"/>
              </a:rPr>
              <a:t>Autonomy</a:t>
            </a:r>
          </a:p>
          <a:p>
            <a:pPr algn="ctr">
              <a:defRPr/>
            </a:pPr>
            <a:r>
              <a:rPr lang="en-US" sz="1100" b="1" dirty="0">
                <a:solidFill>
                  <a:srgbClr val="FFFFFF"/>
                </a:solidFill>
                <a:latin typeface="Arial"/>
              </a:rPr>
              <a:t>&amp; Control</a:t>
            </a:r>
          </a:p>
        </p:txBody>
      </p:sp>
      <p:sp>
        <p:nvSpPr>
          <p:cNvPr id="29" name="Rectangle 28">
            <a:extLst>
              <a:ext uri="{FF2B5EF4-FFF2-40B4-BE49-F238E27FC236}">
                <a16:creationId xmlns:a16="http://schemas.microsoft.com/office/drawing/2014/main" id="{E3942646-E0C6-46F4-ADF2-A915B1E9AF78}"/>
              </a:ext>
            </a:extLst>
          </p:cNvPr>
          <p:cNvSpPr/>
          <p:nvPr/>
        </p:nvSpPr>
        <p:spPr>
          <a:xfrm flipH="1">
            <a:off x="5667681" y="4807438"/>
            <a:ext cx="1064377" cy="428046"/>
          </a:xfrm>
          <a:prstGeom prst="rect">
            <a:avLst/>
          </a:prstGeom>
        </p:spPr>
        <p:txBody>
          <a:bodyPr wrap="square">
            <a:spAutoFit/>
          </a:bodyPr>
          <a:lstStyle/>
          <a:p>
            <a:pPr algn="ctr">
              <a:defRPr/>
            </a:pPr>
            <a:r>
              <a:rPr lang="en-US" sz="1100" b="1" dirty="0">
                <a:solidFill>
                  <a:srgbClr val="FFFFFF"/>
                </a:solidFill>
                <a:latin typeface="Arial"/>
              </a:rPr>
              <a:t>Participative Management</a:t>
            </a:r>
          </a:p>
        </p:txBody>
      </p:sp>
      <p:sp>
        <p:nvSpPr>
          <p:cNvPr id="30" name="TextBox 29">
            <a:extLst>
              <a:ext uri="{FF2B5EF4-FFF2-40B4-BE49-F238E27FC236}">
                <a16:creationId xmlns:a16="http://schemas.microsoft.com/office/drawing/2014/main" id="{572BD973-889D-4C63-A3C5-4929A6CBD581}"/>
              </a:ext>
            </a:extLst>
          </p:cNvPr>
          <p:cNvSpPr txBox="1"/>
          <p:nvPr/>
        </p:nvSpPr>
        <p:spPr>
          <a:xfrm>
            <a:off x="5359890" y="2929142"/>
            <a:ext cx="1492565" cy="1062472"/>
          </a:xfrm>
          <a:prstGeom prst="rect">
            <a:avLst/>
          </a:prstGeom>
          <a:noFill/>
        </p:spPr>
        <p:txBody>
          <a:bodyPr wrap="square" rtlCol="0">
            <a:spAutoFit/>
          </a:bodyPr>
          <a:lstStyle/>
          <a:p>
            <a:pPr algn="ctr">
              <a:spcAft>
                <a:spcPts val="300"/>
              </a:spcAft>
              <a:defRPr/>
            </a:pPr>
            <a:r>
              <a:rPr lang="en-US" sz="1400" b="1" dirty="0">
                <a:solidFill>
                  <a:srgbClr val="455660"/>
                </a:solidFill>
                <a:latin typeface="Arial"/>
              </a:rPr>
              <a:t>Happy</a:t>
            </a:r>
          </a:p>
          <a:p>
            <a:pPr algn="ctr">
              <a:spcAft>
                <a:spcPts val="300"/>
              </a:spcAft>
              <a:defRPr/>
            </a:pPr>
            <a:r>
              <a:rPr lang="en-US" sz="1400" b="1" dirty="0">
                <a:solidFill>
                  <a:srgbClr val="455660"/>
                </a:solidFill>
                <a:latin typeface="Arial"/>
              </a:rPr>
              <a:t>Healthy</a:t>
            </a:r>
          </a:p>
          <a:p>
            <a:pPr algn="ctr">
              <a:spcAft>
                <a:spcPts val="300"/>
              </a:spcAft>
              <a:defRPr/>
            </a:pPr>
            <a:r>
              <a:rPr lang="en-US" sz="1400" b="1" dirty="0">
                <a:solidFill>
                  <a:srgbClr val="455660"/>
                </a:solidFill>
                <a:latin typeface="Arial"/>
              </a:rPr>
              <a:t>Productive</a:t>
            </a:r>
          </a:p>
          <a:p>
            <a:pPr algn="ctr">
              <a:spcAft>
                <a:spcPts val="300"/>
              </a:spcAft>
              <a:defRPr/>
            </a:pPr>
            <a:r>
              <a:rPr lang="en-US" sz="1400" b="1" dirty="0">
                <a:solidFill>
                  <a:srgbClr val="455660"/>
                </a:solidFill>
                <a:latin typeface="Arial"/>
              </a:rPr>
              <a:t>People</a:t>
            </a:r>
          </a:p>
        </p:txBody>
      </p:sp>
      <p:sp>
        <p:nvSpPr>
          <p:cNvPr id="31" name="TextBox 30">
            <a:extLst>
              <a:ext uri="{FF2B5EF4-FFF2-40B4-BE49-F238E27FC236}">
                <a16:creationId xmlns:a16="http://schemas.microsoft.com/office/drawing/2014/main" id="{8D31B53D-3A0E-4EF8-8C5F-91E69DBD58CF}"/>
              </a:ext>
            </a:extLst>
          </p:cNvPr>
          <p:cNvSpPr txBox="1"/>
          <p:nvPr/>
        </p:nvSpPr>
        <p:spPr>
          <a:xfrm>
            <a:off x="4396497" y="4289250"/>
            <a:ext cx="1622579" cy="466264"/>
          </a:xfrm>
          <a:prstGeom prst="rect">
            <a:avLst/>
          </a:prstGeom>
          <a:noFill/>
        </p:spPr>
        <p:txBody>
          <a:bodyPr wrap="square" rtlCol="0">
            <a:spAutoFit/>
          </a:bodyPr>
          <a:lstStyle/>
          <a:p>
            <a:pPr algn="ctr">
              <a:spcBef>
                <a:spcPts val="300"/>
              </a:spcBef>
              <a:defRPr/>
            </a:pPr>
            <a:r>
              <a:rPr lang="en-US" sz="1100" b="1" dirty="0">
                <a:solidFill>
                  <a:srgbClr val="FFFFFF"/>
                </a:solidFill>
                <a:latin typeface="Arial"/>
              </a:rPr>
              <a:t>Camaraderie</a:t>
            </a:r>
          </a:p>
          <a:p>
            <a:pPr algn="ctr">
              <a:spcBef>
                <a:spcPts val="300"/>
              </a:spcBef>
              <a:defRPr/>
            </a:pPr>
            <a:r>
              <a:rPr lang="en-US" sz="1100" b="1" dirty="0">
                <a:solidFill>
                  <a:srgbClr val="FFFFFF"/>
                </a:solidFill>
                <a:latin typeface="Arial"/>
              </a:rPr>
              <a:t>&amp; Teamwork</a:t>
            </a:r>
          </a:p>
        </p:txBody>
      </p:sp>
      <p:sp>
        <p:nvSpPr>
          <p:cNvPr id="32" name="TextBox 31">
            <a:extLst>
              <a:ext uri="{FF2B5EF4-FFF2-40B4-BE49-F238E27FC236}">
                <a16:creationId xmlns:a16="http://schemas.microsoft.com/office/drawing/2014/main" id="{1A0D3A4D-1E11-44C7-BFCC-CEB798B58371}"/>
              </a:ext>
            </a:extLst>
          </p:cNvPr>
          <p:cNvSpPr txBox="1"/>
          <p:nvPr/>
        </p:nvSpPr>
        <p:spPr>
          <a:xfrm>
            <a:off x="4863036" y="1820721"/>
            <a:ext cx="1485768" cy="466264"/>
          </a:xfrm>
          <a:prstGeom prst="rect">
            <a:avLst/>
          </a:prstGeom>
          <a:noFill/>
        </p:spPr>
        <p:txBody>
          <a:bodyPr wrap="square" rtlCol="0">
            <a:spAutoFit/>
          </a:bodyPr>
          <a:lstStyle/>
          <a:p>
            <a:pPr algn="ctr">
              <a:spcBef>
                <a:spcPts val="300"/>
              </a:spcBef>
              <a:defRPr/>
            </a:pPr>
            <a:r>
              <a:rPr lang="en-US" sz="1100" b="1" dirty="0">
                <a:solidFill>
                  <a:srgbClr val="FFFFFF"/>
                </a:solidFill>
                <a:latin typeface="Arial"/>
              </a:rPr>
              <a:t>Real Time</a:t>
            </a:r>
          </a:p>
          <a:p>
            <a:pPr algn="ctr">
              <a:spcBef>
                <a:spcPts val="300"/>
              </a:spcBef>
              <a:defRPr/>
            </a:pPr>
            <a:r>
              <a:rPr lang="en-US" sz="1100" b="1" dirty="0">
                <a:solidFill>
                  <a:srgbClr val="FFFFFF"/>
                </a:solidFill>
                <a:latin typeface="Arial"/>
              </a:rPr>
              <a:t>Measurement</a:t>
            </a:r>
          </a:p>
        </p:txBody>
      </p:sp>
    </p:spTree>
    <p:extLst>
      <p:ext uri="{BB962C8B-B14F-4D97-AF65-F5344CB8AC3E}">
        <p14:creationId xmlns:p14="http://schemas.microsoft.com/office/powerpoint/2010/main" val="2230771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AA0700-6A3C-4FB6-A2BC-FA8754488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854" y="997578"/>
            <a:ext cx="5801818" cy="5860422"/>
          </a:xfrm>
          <a:prstGeom prst="rect">
            <a:avLst/>
          </a:prstGeom>
        </p:spPr>
      </p:pic>
      <p:sp>
        <p:nvSpPr>
          <p:cNvPr id="4" name="TextBox 3">
            <a:extLst>
              <a:ext uri="{FF2B5EF4-FFF2-40B4-BE49-F238E27FC236}">
                <a16:creationId xmlns:a16="http://schemas.microsoft.com/office/drawing/2014/main" id="{58E11B53-8756-4D7F-96AD-812643D4F813}"/>
              </a:ext>
            </a:extLst>
          </p:cNvPr>
          <p:cNvSpPr txBox="1"/>
          <p:nvPr/>
        </p:nvSpPr>
        <p:spPr>
          <a:xfrm>
            <a:off x="4563390" y="3106808"/>
            <a:ext cx="1351927" cy="430887"/>
          </a:xfrm>
          <a:prstGeom prst="rect">
            <a:avLst/>
          </a:prstGeom>
          <a:noFill/>
        </p:spPr>
        <p:txBody>
          <a:bodyPr wrap="square" rtlCol="0">
            <a:spAutoFit/>
          </a:bodyPr>
          <a:lstStyle/>
          <a:p>
            <a:pPr algn="ctr">
              <a:defRPr/>
            </a:pPr>
            <a:r>
              <a:rPr lang="en-US" sz="1100" b="1" dirty="0">
                <a:solidFill>
                  <a:srgbClr val="FFFFFF"/>
                </a:solidFill>
                <a:latin typeface="Arial"/>
              </a:rPr>
              <a:t>Wellness &amp; Resilience</a:t>
            </a:r>
          </a:p>
        </p:txBody>
      </p:sp>
      <p:sp>
        <p:nvSpPr>
          <p:cNvPr id="5" name="TextBox 4">
            <a:extLst>
              <a:ext uri="{FF2B5EF4-FFF2-40B4-BE49-F238E27FC236}">
                <a16:creationId xmlns:a16="http://schemas.microsoft.com/office/drawing/2014/main" id="{386DE39E-B68B-4A1A-B527-A98A337C2D16}"/>
              </a:ext>
            </a:extLst>
          </p:cNvPr>
          <p:cNvSpPr txBox="1"/>
          <p:nvPr/>
        </p:nvSpPr>
        <p:spPr>
          <a:xfrm>
            <a:off x="6316698" y="2313520"/>
            <a:ext cx="1191395" cy="600164"/>
          </a:xfrm>
          <a:prstGeom prst="rect">
            <a:avLst/>
          </a:prstGeom>
          <a:noFill/>
        </p:spPr>
        <p:txBody>
          <a:bodyPr wrap="square" rtlCol="0">
            <a:spAutoFit/>
          </a:bodyPr>
          <a:lstStyle/>
          <a:p>
            <a:pPr algn="ctr">
              <a:defRPr/>
            </a:pPr>
            <a:r>
              <a:rPr lang="en-US" sz="1100" b="1" dirty="0">
                <a:solidFill>
                  <a:srgbClr val="FFFFFF"/>
                </a:solidFill>
                <a:latin typeface="Arial"/>
              </a:rPr>
              <a:t>Physical &amp; Psychological </a:t>
            </a:r>
          </a:p>
          <a:p>
            <a:pPr algn="ctr">
              <a:defRPr/>
            </a:pPr>
            <a:r>
              <a:rPr lang="en-US" sz="1100" b="1" dirty="0">
                <a:solidFill>
                  <a:srgbClr val="FFFFFF"/>
                </a:solidFill>
                <a:latin typeface="Arial"/>
              </a:rPr>
              <a:t>Safety</a:t>
            </a:r>
          </a:p>
        </p:txBody>
      </p:sp>
      <p:sp>
        <p:nvSpPr>
          <p:cNvPr id="6" name="TextBox 5">
            <a:extLst>
              <a:ext uri="{FF2B5EF4-FFF2-40B4-BE49-F238E27FC236}">
                <a16:creationId xmlns:a16="http://schemas.microsoft.com/office/drawing/2014/main" id="{378E7495-F4D6-4A8A-823A-49E646C51644}"/>
              </a:ext>
            </a:extLst>
          </p:cNvPr>
          <p:cNvSpPr txBox="1"/>
          <p:nvPr/>
        </p:nvSpPr>
        <p:spPr>
          <a:xfrm>
            <a:off x="4443746" y="3986802"/>
            <a:ext cx="1286388" cy="430887"/>
          </a:xfrm>
          <a:prstGeom prst="rect">
            <a:avLst/>
          </a:prstGeom>
          <a:noFill/>
        </p:spPr>
        <p:txBody>
          <a:bodyPr wrap="square" rtlCol="0">
            <a:spAutoFit/>
          </a:bodyPr>
          <a:lstStyle/>
          <a:p>
            <a:pPr algn="ctr">
              <a:defRPr/>
            </a:pPr>
            <a:r>
              <a:rPr lang="en-US" sz="1100" b="1" dirty="0">
                <a:solidFill>
                  <a:srgbClr val="FFFFFF"/>
                </a:solidFill>
                <a:latin typeface="Arial"/>
              </a:rPr>
              <a:t>Daily Improvement</a:t>
            </a:r>
          </a:p>
        </p:txBody>
      </p:sp>
      <p:sp>
        <p:nvSpPr>
          <p:cNvPr id="7" name="TextBox 6">
            <a:extLst>
              <a:ext uri="{FF2B5EF4-FFF2-40B4-BE49-F238E27FC236}">
                <a16:creationId xmlns:a16="http://schemas.microsoft.com/office/drawing/2014/main" id="{0EF61B47-EF2F-45DF-937B-5A53816C115C}"/>
              </a:ext>
            </a:extLst>
          </p:cNvPr>
          <p:cNvSpPr txBox="1"/>
          <p:nvPr/>
        </p:nvSpPr>
        <p:spPr>
          <a:xfrm>
            <a:off x="7016851" y="3057509"/>
            <a:ext cx="1193328" cy="430887"/>
          </a:xfrm>
          <a:prstGeom prst="rect">
            <a:avLst/>
          </a:prstGeom>
          <a:noFill/>
        </p:spPr>
        <p:txBody>
          <a:bodyPr wrap="square" rtlCol="0">
            <a:spAutoFit/>
          </a:bodyPr>
          <a:lstStyle/>
          <a:p>
            <a:pPr algn="ctr">
              <a:defRPr/>
            </a:pPr>
            <a:r>
              <a:rPr lang="en-US" sz="1100" b="1" dirty="0">
                <a:solidFill>
                  <a:srgbClr val="FFFFFF"/>
                </a:solidFill>
                <a:latin typeface="Arial"/>
              </a:rPr>
              <a:t>Meaning &amp; Purpose</a:t>
            </a:r>
          </a:p>
        </p:txBody>
      </p:sp>
      <p:sp>
        <p:nvSpPr>
          <p:cNvPr id="8" name="TextBox 7">
            <a:extLst>
              <a:ext uri="{FF2B5EF4-FFF2-40B4-BE49-F238E27FC236}">
                <a16:creationId xmlns:a16="http://schemas.microsoft.com/office/drawing/2014/main" id="{6F7EC9DB-DCC6-4987-9443-B1CF490BE1EE}"/>
              </a:ext>
            </a:extLst>
          </p:cNvPr>
          <p:cNvSpPr txBox="1"/>
          <p:nvPr/>
        </p:nvSpPr>
        <p:spPr>
          <a:xfrm>
            <a:off x="6679921" y="4712194"/>
            <a:ext cx="1134790" cy="430887"/>
          </a:xfrm>
          <a:prstGeom prst="rect">
            <a:avLst/>
          </a:prstGeom>
          <a:noFill/>
        </p:spPr>
        <p:txBody>
          <a:bodyPr wrap="square" rtlCol="0">
            <a:spAutoFit/>
          </a:bodyPr>
          <a:lstStyle/>
          <a:p>
            <a:pPr algn="ctr">
              <a:defRPr/>
            </a:pPr>
            <a:r>
              <a:rPr lang="en-US" sz="1100" b="1" dirty="0">
                <a:solidFill>
                  <a:srgbClr val="FFFFFF"/>
                </a:solidFill>
                <a:latin typeface="Arial"/>
              </a:rPr>
              <a:t>Recognition</a:t>
            </a:r>
          </a:p>
          <a:p>
            <a:pPr algn="ctr">
              <a:defRPr/>
            </a:pPr>
            <a:r>
              <a:rPr lang="en-US" sz="1100" b="1" dirty="0">
                <a:solidFill>
                  <a:srgbClr val="FFFFFF"/>
                </a:solidFill>
                <a:latin typeface="Arial"/>
              </a:rPr>
              <a:t>&amp; Rewards</a:t>
            </a:r>
          </a:p>
        </p:txBody>
      </p:sp>
      <p:sp>
        <p:nvSpPr>
          <p:cNvPr id="9" name="TextBox 8">
            <a:extLst>
              <a:ext uri="{FF2B5EF4-FFF2-40B4-BE49-F238E27FC236}">
                <a16:creationId xmlns:a16="http://schemas.microsoft.com/office/drawing/2014/main" id="{34131D6B-FF8E-4D4E-917F-323E1C683F4B}"/>
              </a:ext>
            </a:extLst>
          </p:cNvPr>
          <p:cNvSpPr txBox="1"/>
          <p:nvPr/>
        </p:nvSpPr>
        <p:spPr>
          <a:xfrm>
            <a:off x="7135895" y="3943373"/>
            <a:ext cx="1199864" cy="430887"/>
          </a:xfrm>
          <a:prstGeom prst="rect">
            <a:avLst/>
          </a:prstGeom>
          <a:noFill/>
        </p:spPr>
        <p:txBody>
          <a:bodyPr wrap="square" rtlCol="0">
            <a:spAutoFit/>
          </a:bodyPr>
          <a:lstStyle/>
          <a:p>
            <a:pPr algn="ctr">
              <a:defRPr/>
            </a:pPr>
            <a:r>
              <a:rPr lang="en-US" sz="1100" b="1" dirty="0">
                <a:solidFill>
                  <a:srgbClr val="FFFFFF"/>
                </a:solidFill>
                <a:latin typeface="Arial"/>
              </a:rPr>
              <a:t>Autonomy</a:t>
            </a:r>
          </a:p>
          <a:p>
            <a:pPr algn="ctr">
              <a:defRPr/>
            </a:pPr>
            <a:r>
              <a:rPr lang="en-US" sz="1100" b="1" dirty="0">
                <a:solidFill>
                  <a:srgbClr val="FFFFFF"/>
                </a:solidFill>
                <a:latin typeface="Arial"/>
              </a:rPr>
              <a:t>&amp; Control</a:t>
            </a:r>
          </a:p>
        </p:txBody>
      </p:sp>
      <p:sp>
        <p:nvSpPr>
          <p:cNvPr id="10" name="Rectangle 9">
            <a:extLst>
              <a:ext uri="{FF2B5EF4-FFF2-40B4-BE49-F238E27FC236}">
                <a16:creationId xmlns:a16="http://schemas.microsoft.com/office/drawing/2014/main" id="{5E4EADEA-590A-477C-895E-8CCCE25F5124}"/>
              </a:ext>
            </a:extLst>
          </p:cNvPr>
          <p:cNvSpPr/>
          <p:nvPr/>
        </p:nvSpPr>
        <p:spPr>
          <a:xfrm flipH="1">
            <a:off x="5915316" y="5286905"/>
            <a:ext cx="1086794" cy="430887"/>
          </a:xfrm>
          <a:prstGeom prst="rect">
            <a:avLst/>
          </a:prstGeom>
        </p:spPr>
        <p:txBody>
          <a:bodyPr wrap="square">
            <a:spAutoFit/>
          </a:bodyPr>
          <a:lstStyle/>
          <a:p>
            <a:pPr algn="ctr">
              <a:defRPr/>
            </a:pPr>
            <a:r>
              <a:rPr lang="en-US" sz="1100" b="1" dirty="0">
                <a:solidFill>
                  <a:srgbClr val="FFFFFF"/>
                </a:solidFill>
                <a:latin typeface="Arial"/>
              </a:rPr>
              <a:t>Participative Management</a:t>
            </a:r>
          </a:p>
        </p:txBody>
      </p:sp>
      <p:sp>
        <p:nvSpPr>
          <p:cNvPr id="11" name="TextBox 10">
            <a:extLst>
              <a:ext uri="{FF2B5EF4-FFF2-40B4-BE49-F238E27FC236}">
                <a16:creationId xmlns:a16="http://schemas.microsoft.com/office/drawing/2014/main" id="{41829025-9976-49FA-BBBE-0F5D7B2C9246}"/>
              </a:ext>
            </a:extLst>
          </p:cNvPr>
          <p:cNvSpPr txBox="1"/>
          <p:nvPr/>
        </p:nvSpPr>
        <p:spPr>
          <a:xfrm>
            <a:off x="5607525" y="3408610"/>
            <a:ext cx="1524000" cy="1069524"/>
          </a:xfrm>
          <a:prstGeom prst="rect">
            <a:avLst/>
          </a:prstGeom>
          <a:noFill/>
        </p:spPr>
        <p:txBody>
          <a:bodyPr wrap="square" rtlCol="0">
            <a:spAutoFit/>
          </a:bodyPr>
          <a:lstStyle/>
          <a:p>
            <a:pPr algn="ctr">
              <a:spcAft>
                <a:spcPts val="300"/>
              </a:spcAft>
              <a:defRPr/>
            </a:pPr>
            <a:r>
              <a:rPr lang="en-US" sz="1400" b="1" dirty="0">
                <a:solidFill>
                  <a:srgbClr val="455660"/>
                </a:solidFill>
                <a:latin typeface="Arial"/>
              </a:rPr>
              <a:t>Happy</a:t>
            </a:r>
          </a:p>
          <a:p>
            <a:pPr algn="ctr">
              <a:spcAft>
                <a:spcPts val="300"/>
              </a:spcAft>
              <a:defRPr/>
            </a:pPr>
            <a:r>
              <a:rPr lang="en-US" sz="1400" b="1" dirty="0">
                <a:solidFill>
                  <a:srgbClr val="455660"/>
                </a:solidFill>
                <a:latin typeface="Arial"/>
              </a:rPr>
              <a:t>Healthy</a:t>
            </a:r>
          </a:p>
          <a:p>
            <a:pPr algn="ctr">
              <a:spcAft>
                <a:spcPts val="300"/>
              </a:spcAft>
              <a:defRPr/>
            </a:pPr>
            <a:r>
              <a:rPr lang="en-US" sz="1400" b="1" dirty="0">
                <a:solidFill>
                  <a:srgbClr val="455660"/>
                </a:solidFill>
                <a:latin typeface="Arial"/>
              </a:rPr>
              <a:t>Productive</a:t>
            </a:r>
          </a:p>
          <a:p>
            <a:pPr algn="ctr">
              <a:spcAft>
                <a:spcPts val="300"/>
              </a:spcAft>
              <a:defRPr/>
            </a:pPr>
            <a:r>
              <a:rPr lang="en-US" sz="1400" b="1" dirty="0">
                <a:solidFill>
                  <a:srgbClr val="455660"/>
                </a:solidFill>
                <a:latin typeface="Arial"/>
              </a:rPr>
              <a:t>People</a:t>
            </a:r>
          </a:p>
        </p:txBody>
      </p:sp>
      <p:sp>
        <p:nvSpPr>
          <p:cNvPr id="12" name="TextBox 11">
            <a:extLst>
              <a:ext uri="{FF2B5EF4-FFF2-40B4-BE49-F238E27FC236}">
                <a16:creationId xmlns:a16="http://schemas.microsoft.com/office/drawing/2014/main" id="{86553005-20CE-4C11-85A3-E52A287937C6}"/>
              </a:ext>
            </a:extLst>
          </p:cNvPr>
          <p:cNvSpPr txBox="1"/>
          <p:nvPr/>
        </p:nvSpPr>
        <p:spPr>
          <a:xfrm>
            <a:off x="4644132" y="4768717"/>
            <a:ext cx="1656752" cy="469359"/>
          </a:xfrm>
          <a:prstGeom prst="rect">
            <a:avLst/>
          </a:prstGeom>
          <a:noFill/>
        </p:spPr>
        <p:txBody>
          <a:bodyPr wrap="square" rtlCol="0">
            <a:spAutoFit/>
          </a:bodyPr>
          <a:lstStyle/>
          <a:p>
            <a:pPr algn="ctr">
              <a:spcBef>
                <a:spcPts val="300"/>
              </a:spcBef>
              <a:defRPr/>
            </a:pPr>
            <a:r>
              <a:rPr lang="en-US" sz="1100" b="1" dirty="0">
                <a:solidFill>
                  <a:srgbClr val="FFFFFF"/>
                </a:solidFill>
                <a:latin typeface="Arial"/>
              </a:rPr>
              <a:t>Camaraderie</a:t>
            </a:r>
          </a:p>
          <a:p>
            <a:pPr algn="ctr">
              <a:spcBef>
                <a:spcPts val="300"/>
              </a:spcBef>
              <a:defRPr/>
            </a:pPr>
            <a:r>
              <a:rPr lang="en-US" sz="1100" b="1" dirty="0">
                <a:solidFill>
                  <a:srgbClr val="FFFFFF"/>
                </a:solidFill>
                <a:latin typeface="Arial"/>
              </a:rPr>
              <a:t>&amp; Teamwork</a:t>
            </a:r>
          </a:p>
        </p:txBody>
      </p:sp>
      <p:sp>
        <p:nvSpPr>
          <p:cNvPr id="13" name="TextBox 12">
            <a:extLst>
              <a:ext uri="{FF2B5EF4-FFF2-40B4-BE49-F238E27FC236}">
                <a16:creationId xmlns:a16="http://schemas.microsoft.com/office/drawing/2014/main" id="{28E4C41D-EDA5-4E86-A44C-05607784FD29}"/>
              </a:ext>
            </a:extLst>
          </p:cNvPr>
          <p:cNvSpPr txBox="1"/>
          <p:nvPr/>
        </p:nvSpPr>
        <p:spPr>
          <a:xfrm>
            <a:off x="5110671" y="2300188"/>
            <a:ext cx="1517060" cy="469359"/>
          </a:xfrm>
          <a:prstGeom prst="rect">
            <a:avLst/>
          </a:prstGeom>
          <a:noFill/>
        </p:spPr>
        <p:txBody>
          <a:bodyPr wrap="square" rtlCol="0">
            <a:spAutoFit/>
          </a:bodyPr>
          <a:lstStyle/>
          <a:p>
            <a:pPr algn="ctr">
              <a:spcBef>
                <a:spcPts val="300"/>
              </a:spcBef>
              <a:defRPr/>
            </a:pPr>
            <a:r>
              <a:rPr lang="en-US" sz="1100" b="1" dirty="0">
                <a:solidFill>
                  <a:srgbClr val="FFFFFF"/>
                </a:solidFill>
                <a:latin typeface="Arial"/>
              </a:rPr>
              <a:t>Real Time</a:t>
            </a:r>
          </a:p>
          <a:p>
            <a:pPr algn="ctr">
              <a:spcBef>
                <a:spcPts val="300"/>
              </a:spcBef>
              <a:defRPr/>
            </a:pPr>
            <a:r>
              <a:rPr lang="en-US" sz="1100" b="1" dirty="0">
                <a:solidFill>
                  <a:srgbClr val="FFFFFF"/>
                </a:solidFill>
                <a:latin typeface="Arial"/>
              </a:rPr>
              <a:t>Measurement</a:t>
            </a:r>
          </a:p>
        </p:txBody>
      </p:sp>
      <p:sp>
        <p:nvSpPr>
          <p:cNvPr id="14" name="Line Callout 1 26">
            <a:extLst>
              <a:ext uri="{FF2B5EF4-FFF2-40B4-BE49-F238E27FC236}">
                <a16:creationId xmlns:a16="http://schemas.microsoft.com/office/drawing/2014/main" id="{98AD4B47-42F1-4C65-B358-9BD73920180D}"/>
              </a:ext>
            </a:extLst>
          </p:cNvPr>
          <p:cNvSpPr/>
          <p:nvPr/>
        </p:nvSpPr>
        <p:spPr>
          <a:xfrm>
            <a:off x="872435" y="1099653"/>
            <a:ext cx="3337333" cy="612406"/>
          </a:xfrm>
          <a:prstGeom prst="borderCallout1">
            <a:avLst>
              <a:gd name="adj1" fmla="val 46401"/>
              <a:gd name="adj2" fmla="val 99194"/>
              <a:gd name="adj3" fmla="val 190953"/>
              <a:gd name="adj4" fmla="val 160771"/>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srgbClr val="009FC2"/>
                </a:solidFill>
                <a:latin typeface="Arial"/>
              </a:rPr>
              <a:t>Real Time Measurement:</a:t>
            </a:r>
            <a:br>
              <a:rPr lang="en-US" sz="1400" b="1" dirty="0">
                <a:solidFill>
                  <a:srgbClr val="009FC2"/>
                </a:solidFill>
                <a:latin typeface="Arial"/>
              </a:rPr>
            </a:br>
            <a:r>
              <a:rPr lang="en-US" sz="1200" dirty="0">
                <a:solidFill>
                  <a:srgbClr val="455660"/>
                </a:solidFill>
                <a:latin typeface="Arial"/>
              </a:rPr>
              <a:t>Contributing to regular feedback systems, radical candor in assessments</a:t>
            </a:r>
          </a:p>
        </p:txBody>
      </p:sp>
      <p:sp>
        <p:nvSpPr>
          <p:cNvPr id="15" name="Line Callout 1 27">
            <a:extLst>
              <a:ext uri="{FF2B5EF4-FFF2-40B4-BE49-F238E27FC236}">
                <a16:creationId xmlns:a16="http://schemas.microsoft.com/office/drawing/2014/main" id="{6692F4E2-0223-483A-AF08-623274F9531A}"/>
              </a:ext>
            </a:extLst>
          </p:cNvPr>
          <p:cNvSpPr/>
          <p:nvPr/>
        </p:nvSpPr>
        <p:spPr>
          <a:xfrm>
            <a:off x="506675" y="2086401"/>
            <a:ext cx="3003221" cy="1761156"/>
          </a:xfrm>
          <a:prstGeom prst="borderCallout1">
            <a:avLst>
              <a:gd name="adj1" fmla="val 46401"/>
              <a:gd name="adj2" fmla="val 99194"/>
              <a:gd name="adj3" fmla="val 67423"/>
              <a:gd name="adj4" fmla="val 140989"/>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srgbClr val="009FC2"/>
                </a:solidFill>
                <a:latin typeface="Arial"/>
              </a:rPr>
              <a:t>Wellness &amp; Resilience</a:t>
            </a:r>
            <a:r>
              <a:rPr lang="en-US" sz="1200" dirty="0">
                <a:solidFill>
                  <a:srgbClr val="009FC2"/>
                </a:solidFill>
                <a:latin typeface="Arial"/>
              </a:rPr>
              <a:t>: </a:t>
            </a:r>
          </a:p>
          <a:p>
            <a:pPr algn="ctr">
              <a:defRPr/>
            </a:pPr>
            <a:r>
              <a:rPr lang="en-US" sz="1200" dirty="0">
                <a:solidFill>
                  <a:srgbClr val="455660"/>
                </a:solidFill>
                <a:latin typeface="Arial"/>
              </a:rPr>
              <a:t>Health and wellness self-care, cultivating resilience and stress management, role modeling values, system appreciation for whole person and family, understanding and appreciation for work life balance, mental health (depression and anxiety) support</a:t>
            </a:r>
          </a:p>
        </p:txBody>
      </p:sp>
      <p:sp>
        <p:nvSpPr>
          <p:cNvPr id="16" name="Line Callout 1 28">
            <a:extLst>
              <a:ext uri="{FF2B5EF4-FFF2-40B4-BE49-F238E27FC236}">
                <a16:creationId xmlns:a16="http://schemas.microsoft.com/office/drawing/2014/main" id="{A6A989D8-A9A9-4820-9AE2-C66D6FE1A8A4}"/>
              </a:ext>
            </a:extLst>
          </p:cNvPr>
          <p:cNvSpPr/>
          <p:nvPr/>
        </p:nvSpPr>
        <p:spPr>
          <a:xfrm>
            <a:off x="617993" y="4338881"/>
            <a:ext cx="2799408" cy="1214295"/>
          </a:xfrm>
          <a:prstGeom prst="borderCallout1">
            <a:avLst>
              <a:gd name="adj1" fmla="val 46401"/>
              <a:gd name="adj2" fmla="val 99194"/>
              <a:gd name="adj3" fmla="val 11615"/>
              <a:gd name="adj4" fmla="val 143314"/>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srgbClr val="009FC2"/>
                </a:solidFill>
                <a:latin typeface="Arial"/>
              </a:rPr>
              <a:t>Daily Improvement:</a:t>
            </a:r>
          </a:p>
          <a:p>
            <a:pPr algn="ctr">
              <a:defRPr/>
            </a:pPr>
            <a:r>
              <a:rPr lang="en-US" sz="1200" dirty="0">
                <a:solidFill>
                  <a:srgbClr val="455660"/>
                </a:solidFill>
                <a:latin typeface="Arial"/>
              </a:rPr>
              <a:t>Employing knowledge of improvement science and critical eye to </a:t>
            </a:r>
            <a:r>
              <a:rPr lang="en-US" sz="1200" dirty="0" err="1">
                <a:solidFill>
                  <a:srgbClr val="455660"/>
                </a:solidFill>
                <a:latin typeface="Arial"/>
              </a:rPr>
              <a:t>recognise</a:t>
            </a:r>
            <a:r>
              <a:rPr lang="en-US" sz="1200" dirty="0">
                <a:solidFill>
                  <a:srgbClr val="455660"/>
                </a:solidFill>
                <a:latin typeface="Arial"/>
              </a:rPr>
              <a:t> opportunities to improve, regular, proactive learning from defects and successes</a:t>
            </a:r>
          </a:p>
        </p:txBody>
      </p:sp>
      <p:sp>
        <p:nvSpPr>
          <p:cNvPr id="17" name="Title 1">
            <a:extLst>
              <a:ext uri="{FF2B5EF4-FFF2-40B4-BE49-F238E27FC236}">
                <a16:creationId xmlns:a16="http://schemas.microsoft.com/office/drawing/2014/main" id="{3FE0B7FC-B0A7-4D66-855E-D915B5654E25}"/>
              </a:ext>
            </a:extLst>
          </p:cNvPr>
          <p:cNvSpPr txBox="1">
            <a:spLocks/>
          </p:cNvSpPr>
          <p:nvPr/>
        </p:nvSpPr>
        <p:spPr>
          <a:xfrm>
            <a:off x="617993" y="216464"/>
            <a:ext cx="10222220" cy="698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solidFill>
                  <a:sysClr val="windowText" lastClr="000000"/>
                </a:solidFill>
                <a:latin typeface="Arial"/>
              </a:rPr>
              <a:t>Critical Components for Ensuring a Joyful, Engaged Workforce</a:t>
            </a:r>
            <a:br>
              <a:rPr lang="en-US" sz="3600" b="1" dirty="0">
                <a:solidFill>
                  <a:sysClr val="windowText" lastClr="000000"/>
                </a:solidFill>
                <a:latin typeface="Arial"/>
              </a:rPr>
            </a:br>
            <a:r>
              <a:rPr lang="en-US" sz="1800" b="1" i="1" dirty="0">
                <a:solidFill>
                  <a:sysClr val="windowText" lastClr="000000"/>
                </a:solidFill>
                <a:latin typeface="Arial"/>
              </a:rPr>
              <a:t>Interlocking responsibilities at all levels</a:t>
            </a:r>
          </a:p>
        </p:txBody>
      </p:sp>
    </p:spTree>
    <p:extLst>
      <p:ext uri="{BB962C8B-B14F-4D97-AF65-F5344CB8AC3E}">
        <p14:creationId xmlns:p14="http://schemas.microsoft.com/office/powerpoint/2010/main" val="197366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a:extLst>
              <a:ext uri="{FF2B5EF4-FFF2-40B4-BE49-F238E27FC236}">
                <a16:creationId xmlns:a16="http://schemas.microsoft.com/office/drawing/2014/main" id="{8313AC13-A4C1-4D3C-975E-1C68ABE94E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45" r="-1" b="-1"/>
          <a:stretch/>
        </p:blipFill>
        <p:spPr bwMode="auto">
          <a:xfrm>
            <a:off x="1592733" y="480194"/>
            <a:ext cx="8227128" cy="527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948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GoodThings3.png"/>
          <p:cNvPicPr>
            <a:picLocks noChangeAspect="1"/>
          </p:cNvPicPr>
          <p:nvPr/>
        </p:nvPicPr>
        <p:blipFill rotWithShape="1">
          <a:blip r:embed="rId3">
            <a:extLst>
              <a:ext uri="{28A0092B-C50C-407E-A947-70E740481C1C}">
                <a14:useLocalDpi xmlns:a14="http://schemas.microsoft.com/office/drawing/2010/main" val="0"/>
              </a:ext>
            </a:extLst>
          </a:blip>
          <a:srcRect b="34012"/>
          <a:stretch/>
        </p:blipFill>
        <p:spPr>
          <a:xfrm>
            <a:off x="1364495" y="1093259"/>
            <a:ext cx="9234544" cy="4381499"/>
          </a:xfrm>
          <a:prstGeom prst="rect">
            <a:avLst/>
          </a:prstGeom>
        </p:spPr>
      </p:pic>
    </p:spTree>
    <p:extLst>
      <p:ext uri="{BB962C8B-B14F-4D97-AF65-F5344CB8AC3E}">
        <p14:creationId xmlns:p14="http://schemas.microsoft.com/office/powerpoint/2010/main" val="1308975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GoodThings3.png"/>
          <p:cNvPicPr>
            <a:picLocks noChangeAspect="1"/>
          </p:cNvPicPr>
          <p:nvPr/>
        </p:nvPicPr>
        <p:blipFill rotWithShape="1">
          <a:blip r:embed="rId3">
            <a:extLst>
              <a:ext uri="{28A0092B-C50C-407E-A947-70E740481C1C}">
                <a14:useLocalDpi xmlns:a14="http://schemas.microsoft.com/office/drawing/2010/main" val="0"/>
              </a:ext>
            </a:extLst>
          </a:blip>
          <a:srcRect t="65480"/>
          <a:stretch/>
        </p:blipFill>
        <p:spPr>
          <a:xfrm>
            <a:off x="1371824" y="1866424"/>
            <a:ext cx="9232639" cy="2291574"/>
          </a:xfrm>
          <a:prstGeom prst="rect">
            <a:avLst/>
          </a:prstGeom>
        </p:spPr>
      </p:pic>
    </p:spTree>
    <p:extLst>
      <p:ext uri="{BB962C8B-B14F-4D97-AF65-F5344CB8AC3E}">
        <p14:creationId xmlns:p14="http://schemas.microsoft.com/office/powerpoint/2010/main" val="1652183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GoodThings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212" y="1709725"/>
            <a:ext cx="9051576" cy="2949498"/>
          </a:xfrm>
          <a:prstGeom prst="rect">
            <a:avLst/>
          </a:prstGeom>
        </p:spPr>
      </p:pic>
    </p:spTree>
    <p:extLst>
      <p:ext uri="{BB962C8B-B14F-4D97-AF65-F5344CB8AC3E}">
        <p14:creationId xmlns:p14="http://schemas.microsoft.com/office/powerpoint/2010/main" val="331970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7CD415-3504-4328-93D4-819F9A63E73A}"/>
              </a:ext>
            </a:extLst>
          </p:cNvPr>
          <p:cNvSpPr txBox="1"/>
          <p:nvPr/>
        </p:nvSpPr>
        <p:spPr>
          <a:xfrm>
            <a:off x="2168013" y="1224116"/>
            <a:ext cx="5501200"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Welcome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Learning Set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dirty="0">
              <a:solidFill>
                <a:prstClr val="white"/>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dirty="0">
              <a:solidFill>
                <a:prstClr val="white"/>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dirty="0">
              <a:solidFill>
                <a:prstClr val="white"/>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Dr Amar Shah, National Improvement lead for Mental Health</a:t>
            </a:r>
            <a:endParaRPr kumimoji="0" lang="en-GB" sz="3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12" name="TextBox 11">
            <a:extLst>
              <a:ext uri="{FF2B5EF4-FFF2-40B4-BE49-F238E27FC236}">
                <a16:creationId xmlns:a16="http://schemas.microsoft.com/office/drawing/2014/main" id="{5633141C-9937-42A9-866A-F73220B4835A}"/>
              </a:ext>
            </a:extLst>
          </p:cNvPr>
          <p:cNvSpPr txBox="1"/>
          <p:nvPr/>
        </p:nvSpPr>
        <p:spPr>
          <a:xfrm>
            <a:off x="4984955" y="5797958"/>
            <a:ext cx="32888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8</a:t>
            </a:r>
            <a:r>
              <a:rPr kumimoji="0" lang="en-GB" sz="2400" b="0" i="0" u="none" strike="noStrike" kern="1200" cap="none" spc="0" normalizeH="0" baseline="30000" noProof="0" dirty="0">
                <a:ln>
                  <a:noFill/>
                </a:ln>
                <a:solidFill>
                  <a:prstClr val="white"/>
                </a:solidFill>
                <a:effectLst/>
                <a:uLnTx/>
                <a:uFillTx/>
                <a:latin typeface="Montserrat" panose="00000500000000000000" pitchFamily="2" charset="0"/>
                <a:ea typeface="+mn-ea"/>
                <a:cs typeface="+mn-cs"/>
              </a:rPr>
              <a:t>th</a:t>
            </a:r>
            <a:r>
              <a:rPr kumimoji="0" lang="en-GB" sz="24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 September 2021</a:t>
            </a:r>
          </a:p>
        </p:txBody>
      </p:sp>
    </p:spTree>
    <p:extLst>
      <p:ext uri="{BB962C8B-B14F-4D97-AF65-F5344CB8AC3E}">
        <p14:creationId xmlns:p14="http://schemas.microsoft.com/office/powerpoint/2010/main" val="2120504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GoodThings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892" y="893408"/>
            <a:ext cx="9109755" cy="4399155"/>
          </a:xfrm>
          <a:prstGeom prst="rect">
            <a:avLst/>
          </a:prstGeom>
        </p:spPr>
      </p:pic>
    </p:spTree>
    <p:extLst>
      <p:ext uri="{BB962C8B-B14F-4D97-AF65-F5344CB8AC3E}">
        <p14:creationId xmlns:p14="http://schemas.microsoft.com/office/powerpoint/2010/main" val="3425163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GoodThings7.png"/>
          <p:cNvPicPr>
            <a:picLocks noChangeAspect="1"/>
          </p:cNvPicPr>
          <p:nvPr/>
        </p:nvPicPr>
        <p:blipFill rotWithShape="1">
          <a:blip r:embed="rId3">
            <a:extLst>
              <a:ext uri="{28A0092B-C50C-407E-A947-70E740481C1C}">
                <a14:useLocalDpi xmlns:a14="http://schemas.microsoft.com/office/drawing/2010/main" val="0"/>
              </a:ext>
            </a:extLst>
          </a:blip>
          <a:srcRect b="66376"/>
          <a:stretch/>
        </p:blipFill>
        <p:spPr>
          <a:xfrm>
            <a:off x="-450573" y="948625"/>
            <a:ext cx="12713527" cy="3621742"/>
          </a:xfrm>
          <a:prstGeom prst="rect">
            <a:avLst/>
          </a:prstGeom>
        </p:spPr>
      </p:pic>
      <p:sp>
        <p:nvSpPr>
          <p:cNvPr id="4" name="TextBox 3">
            <a:extLst>
              <a:ext uri="{FF2B5EF4-FFF2-40B4-BE49-F238E27FC236}">
                <a16:creationId xmlns:a16="http://schemas.microsoft.com/office/drawing/2014/main" id="{15F58503-F90A-4C05-B36E-CA9CFA5ADAC7}"/>
              </a:ext>
            </a:extLst>
          </p:cNvPr>
          <p:cNvSpPr txBox="1"/>
          <p:nvPr/>
        </p:nvSpPr>
        <p:spPr>
          <a:xfrm>
            <a:off x="2221006" y="5549153"/>
            <a:ext cx="6958854" cy="523220"/>
          </a:xfrm>
          <a:prstGeom prst="rect">
            <a:avLst/>
          </a:prstGeom>
          <a:noFill/>
        </p:spPr>
        <p:txBody>
          <a:bodyPr wrap="square">
            <a:spAutoFit/>
          </a:bodyPr>
          <a:lstStyle/>
          <a:p>
            <a:r>
              <a:rPr lang="en-GB" sz="1400" b="0" i="1" dirty="0" err="1">
                <a:solidFill>
                  <a:srgbClr val="747474"/>
                </a:solidFill>
                <a:effectLst/>
                <a:latin typeface="muli"/>
              </a:rPr>
              <a:t>Bolier</a:t>
            </a:r>
            <a:r>
              <a:rPr lang="en-GB" sz="1400" b="0" i="1" dirty="0">
                <a:solidFill>
                  <a:srgbClr val="747474"/>
                </a:solidFill>
                <a:effectLst/>
                <a:latin typeface="muli"/>
              </a:rPr>
              <a:t> L, </a:t>
            </a:r>
            <a:r>
              <a:rPr lang="en-GB" sz="1400" b="0" i="1" dirty="0" err="1">
                <a:solidFill>
                  <a:srgbClr val="747474"/>
                </a:solidFill>
                <a:effectLst/>
                <a:latin typeface="muli"/>
              </a:rPr>
              <a:t>Haverman</a:t>
            </a:r>
            <a:r>
              <a:rPr lang="en-GB" sz="1400" b="0" i="1" dirty="0">
                <a:solidFill>
                  <a:srgbClr val="747474"/>
                </a:solidFill>
                <a:effectLst/>
                <a:latin typeface="muli"/>
              </a:rPr>
              <a:t> M, </a:t>
            </a:r>
            <a:r>
              <a:rPr lang="en-GB" sz="1400" b="0" i="1" dirty="0" err="1">
                <a:solidFill>
                  <a:srgbClr val="747474"/>
                </a:solidFill>
                <a:effectLst/>
                <a:latin typeface="muli"/>
              </a:rPr>
              <a:t>Westerhof</a:t>
            </a:r>
            <a:r>
              <a:rPr lang="en-GB" sz="1400" b="0" i="1" dirty="0">
                <a:solidFill>
                  <a:srgbClr val="747474"/>
                </a:solidFill>
                <a:effectLst/>
                <a:latin typeface="muli"/>
              </a:rPr>
              <a:t> G, Riper, H et. al. Positive psychology interventions: a meta—analysis of randomized controlled studies. BMC Public health 2013, 13:119</a:t>
            </a:r>
            <a:endParaRPr lang="en-GB" sz="1400" dirty="0"/>
          </a:p>
        </p:txBody>
      </p:sp>
    </p:spTree>
    <p:extLst>
      <p:ext uri="{BB962C8B-B14F-4D97-AF65-F5344CB8AC3E}">
        <p14:creationId xmlns:p14="http://schemas.microsoft.com/office/powerpoint/2010/main" val="1214310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44BA93-AFB0-4FC9-A3A8-4A67C16A2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091" y="997578"/>
            <a:ext cx="5801818" cy="5860422"/>
          </a:xfrm>
          <a:prstGeom prst="rect">
            <a:avLst/>
          </a:prstGeom>
        </p:spPr>
      </p:pic>
      <p:sp>
        <p:nvSpPr>
          <p:cNvPr id="4" name="TextBox 3">
            <a:extLst>
              <a:ext uri="{FF2B5EF4-FFF2-40B4-BE49-F238E27FC236}">
                <a16:creationId xmlns:a16="http://schemas.microsoft.com/office/drawing/2014/main" id="{AB9F76B9-2D8B-4ED1-B82D-A2A9E8DF229C}"/>
              </a:ext>
            </a:extLst>
          </p:cNvPr>
          <p:cNvSpPr txBox="1"/>
          <p:nvPr/>
        </p:nvSpPr>
        <p:spPr>
          <a:xfrm>
            <a:off x="4296627" y="3106808"/>
            <a:ext cx="1351927" cy="430887"/>
          </a:xfrm>
          <a:prstGeom prst="rect">
            <a:avLst/>
          </a:prstGeom>
          <a:noFill/>
        </p:spPr>
        <p:txBody>
          <a:bodyPr wrap="square" rtlCol="0">
            <a:spAutoFit/>
          </a:bodyPr>
          <a:lstStyle/>
          <a:p>
            <a:pPr algn="ctr">
              <a:defRPr/>
            </a:pPr>
            <a:r>
              <a:rPr lang="en-US" sz="1100" b="1" dirty="0">
                <a:solidFill>
                  <a:srgbClr val="FFFFFF"/>
                </a:solidFill>
                <a:latin typeface="Arial"/>
              </a:rPr>
              <a:t>Wellness &amp; Resilience</a:t>
            </a:r>
          </a:p>
        </p:txBody>
      </p:sp>
      <p:sp>
        <p:nvSpPr>
          <p:cNvPr id="5" name="TextBox 4">
            <a:extLst>
              <a:ext uri="{FF2B5EF4-FFF2-40B4-BE49-F238E27FC236}">
                <a16:creationId xmlns:a16="http://schemas.microsoft.com/office/drawing/2014/main" id="{025A3371-83E6-47E8-BF9D-B168143F8F4B}"/>
              </a:ext>
            </a:extLst>
          </p:cNvPr>
          <p:cNvSpPr txBox="1"/>
          <p:nvPr/>
        </p:nvSpPr>
        <p:spPr>
          <a:xfrm>
            <a:off x="6049935" y="2313520"/>
            <a:ext cx="1191395" cy="600164"/>
          </a:xfrm>
          <a:prstGeom prst="rect">
            <a:avLst/>
          </a:prstGeom>
          <a:noFill/>
        </p:spPr>
        <p:txBody>
          <a:bodyPr wrap="square" rtlCol="0">
            <a:spAutoFit/>
          </a:bodyPr>
          <a:lstStyle/>
          <a:p>
            <a:pPr algn="ctr">
              <a:defRPr/>
            </a:pPr>
            <a:r>
              <a:rPr lang="en-US" sz="1100" b="1" dirty="0">
                <a:solidFill>
                  <a:srgbClr val="FFFFFF"/>
                </a:solidFill>
                <a:latin typeface="Arial"/>
              </a:rPr>
              <a:t>Physical &amp; Psychological </a:t>
            </a:r>
          </a:p>
          <a:p>
            <a:pPr algn="ctr">
              <a:defRPr/>
            </a:pPr>
            <a:r>
              <a:rPr lang="en-US" sz="1100" b="1" dirty="0">
                <a:solidFill>
                  <a:srgbClr val="FFFFFF"/>
                </a:solidFill>
                <a:latin typeface="Arial"/>
              </a:rPr>
              <a:t>Safety</a:t>
            </a:r>
          </a:p>
        </p:txBody>
      </p:sp>
      <p:sp>
        <p:nvSpPr>
          <p:cNvPr id="6" name="TextBox 5">
            <a:extLst>
              <a:ext uri="{FF2B5EF4-FFF2-40B4-BE49-F238E27FC236}">
                <a16:creationId xmlns:a16="http://schemas.microsoft.com/office/drawing/2014/main" id="{B832C7C5-1C7F-49B1-AEEB-35FDAFCA572D}"/>
              </a:ext>
            </a:extLst>
          </p:cNvPr>
          <p:cNvSpPr txBox="1"/>
          <p:nvPr/>
        </p:nvSpPr>
        <p:spPr>
          <a:xfrm>
            <a:off x="4176983" y="3986802"/>
            <a:ext cx="1286388" cy="430887"/>
          </a:xfrm>
          <a:prstGeom prst="rect">
            <a:avLst/>
          </a:prstGeom>
          <a:noFill/>
        </p:spPr>
        <p:txBody>
          <a:bodyPr wrap="square" rtlCol="0">
            <a:spAutoFit/>
          </a:bodyPr>
          <a:lstStyle/>
          <a:p>
            <a:pPr algn="ctr">
              <a:defRPr/>
            </a:pPr>
            <a:r>
              <a:rPr lang="en-US" sz="1100" b="1" dirty="0">
                <a:solidFill>
                  <a:srgbClr val="FFFFFF"/>
                </a:solidFill>
                <a:latin typeface="Arial"/>
              </a:rPr>
              <a:t>Daily Improvement</a:t>
            </a:r>
          </a:p>
        </p:txBody>
      </p:sp>
      <p:sp>
        <p:nvSpPr>
          <p:cNvPr id="7" name="TextBox 6">
            <a:extLst>
              <a:ext uri="{FF2B5EF4-FFF2-40B4-BE49-F238E27FC236}">
                <a16:creationId xmlns:a16="http://schemas.microsoft.com/office/drawing/2014/main" id="{867B82E7-DC7C-49DE-AFAC-A07868612EF1}"/>
              </a:ext>
            </a:extLst>
          </p:cNvPr>
          <p:cNvSpPr txBox="1"/>
          <p:nvPr/>
        </p:nvSpPr>
        <p:spPr>
          <a:xfrm>
            <a:off x="6750088" y="3057509"/>
            <a:ext cx="1193328" cy="430887"/>
          </a:xfrm>
          <a:prstGeom prst="rect">
            <a:avLst/>
          </a:prstGeom>
          <a:noFill/>
        </p:spPr>
        <p:txBody>
          <a:bodyPr wrap="square" rtlCol="0">
            <a:spAutoFit/>
          </a:bodyPr>
          <a:lstStyle/>
          <a:p>
            <a:pPr algn="ctr">
              <a:defRPr/>
            </a:pPr>
            <a:r>
              <a:rPr lang="en-US" sz="1100" b="1" dirty="0">
                <a:solidFill>
                  <a:srgbClr val="FFFFFF"/>
                </a:solidFill>
                <a:latin typeface="Arial"/>
              </a:rPr>
              <a:t>Meaning &amp; Purpose</a:t>
            </a:r>
          </a:p>
        </p:txBody>
      </p:sp>
      <p:sp>
        <p:nvSpPr>
          <p:cNvPr id="8" name="TextBox 7">
            <a:extLst>
              <a:ext uri="{FF2B5EF4-FFF2-40B4-BE49-F238E27FC236}">
                <a16:creationId xmlns:a16="http://schemas.microsoft.com/office/drawing/2014/main" id="{433ED456-F235-4B34-85AE-5A0F881B80A1}"/>
              </a:ext>
            </a:extLst>
          </p:cNvPr>
          <p:cNvSpPr txBox="1"/>
          <p:nvPr/>
        </p:nvSpPr>
        <p:spPr>
          <a:xfrm>
            <a:off x="6413158" y="4712194"/>
            <a:ext cx="1134790" cy="430887"/>
          </a:xfrm>
          <a:prstGeom prst="rect">
            <a:avLst/>
          </a:prstGeom>
          <a:noFill/>
        </p:spPr>
        <p:txBody>
          <a:bodyPr wrap="square" rtlCol="0">
            <a:spAutoFit/>
          </a:bodyPr>
          <a:lstStyle/>
          <a:p>
            <a:pPr algn="ctr">
              <a:defRPr/>
            </a:pPr>
            <a:r>
              <a:rPr lang="en-US" sz="1100" b="1" dirty="0">
                <a:solidFill>
                  <a:srgbClr val="FFFFFF"/>
                </a:solidFill>
                <a:latin typeface="Arial"/>
              </a:rPr>
              <a:t>Recognition</a:t>
            </a:r>
          </a:p>
          <a:p>
            <a:pPr algn="ctr">
              <a:defRPr/>
            </a:pPr>
            <a:r>
              <a:rPr lang="en-US" sz="1100" b="1" dirty="0">
                <a:solidFill>
                  <a:srgbClr val="FFFFFF"/>
                </a:solidFill>
                <a:latin typeface="Arial"/>
              </a:rPr>
              <a:t>&amp; Rewards</a:t>
            </a:r>
          </a:p>
        </p:txBody>
      </p:sp>
      <p:sp>
        <p:nvSpPr>
          <p:cNvPr id="9" name="TextBox 8">
            <a:extLst>
              <a:ext uri="{FF2B5EF4-FFF2-40B4-BE49-F238E27FC236}">
                <a16:creationId xmlns:a16="http://schemas.microsoft.com/office/drawing/2014/main" id="{7A199DC9-131C-4745-A678-CFD03E7AB913}"/>
              </a:ext>
            </a:extLst>
          </p:cNvPr>
          <p:cNvSpPr txBox="1"/>
          <p:nvPr/>
        </p:nvSpPr>
        <p:spPr>
          <a:xfrm>
            <a:off x="6869132" y="3943373"/>
            <a:ext cx="1199864" cy="430887"/>
          </a:xfrm>
          <a:prstGeom prst="rect">
            <a:avLst/>
          </a:prstGeom>
          <a:noFill/>
        </p:spPr>
        <p:txBody>
          <a:bodyPr wrap="square" rtlCol="0">
            <a:spAutoFit/>
          </a:bodyPr>
          <a:lstStyle/>
          <a:p>
            <a:pPr algn="ctr">
              <a:defRPr/>
            </a:pPr>
            <a:r>
              <a:rPr lang="en-US" sz="1100" b="1" dirty="0">
                <a:solidFill>
                  <a:srgbClr val="FFFFFF"/>
                </a:solidFill>
                <a:latin typeface="Arial"/>
              </a:rPr>
              <a:t>Autonomy</a:t>
            </a:r>
          </a:p>
          <a:p>
            <a:pPr algn="ctr">
              <a:defRPr/>
            </a:pPr>
            <a:r>
              <a:rPr lang="en-US" sz="1100" b="1" dirty="0">
                <a:solidFill>
                  <a:srgbClr val="FFFFFF"/>
                </a:solidFill>
                <a:latin typeface="Arial"/>
              </a:rPr>
              <a:t>&amp; Control</a:t>
            </a:r>
          </a:p>
        </p:txBody>
      </p:sp>
      <p:sp>
        <p:nvSpPr>
          <p:cNvPr id="10" name="Rectangle 9">
            <a:extLst>
              <a:ext uri="{FF2B5EF4-FFF2-40B4-BE49-F238E27FC236}">
                <a16:creationId xmlns:a16="http://schemas.microsoft.com/office/drawing/2014/main" id="{8ED05A48-2692-47E8-8C0A-29365E8C6CBB}"/>
              </a:ext>
            </a:extLst>
          </p:cNvPr>
          <p:cNvSpPr/>
          <p:nvPr/>
        </p:nvSpPr>
        <p:spPr>
          <a:xfrm flipH="1">
            <a:off x="5648553" y="5286905"/>
            <a:ext cx="1086794" cy="430887"/>
          </a:xfrm>
          <a:prstGeom prst="rect">
            <a:avLst/>
          </a:prstGeom>
        </p:spPr>
        <p:txBody>
          <a:bodyPr wrap="square">
            <a:spAutoFit/>
          </a:bodyPr>
          <a:lstStyle/>
          <a:p>
            <a:pPr algn="ctr">
              <a:defRPr/>
            </a:pPr>
            <a:r>
              <a:rPr lang="en-US" sz="1100" b="1" dirty="0">
                <a:solidFill>
                  <a:srgbClr val="FFFFFF"/>
                </a:solidFill>
                <a:latin typeface="Arial"/>
              </a:rPr>
              <a:t>Participative Management</a:t>
            </a:r>
          </a:p>
        </p:txBody>
      </p:sp>
      <p:sp>
        <p:nvSpPr>
          <p:cNvPr id="11" name="TextBox 10">
            <a:extLst>
              <a:ext uri="{FF2B5EF4-FFF2-40B4-BE49-F238E27FC236}">
                <a16:creationId xmlns:a16="http://schemas.microsoft.com/office/drawing/2014/main" id="{0B311671-B139-48E1-A2AB-8D9537E380B5}"/>
              </a:ext>
            </a:extLst>
          </p:cNvPr>
          <p:cNvSpPr txBox="1"/>
          <p:nvPr/>
        </p:nvSpPr>
        <p:spPr>
          <a:xfrm>
            <a:off x="5340762" y="3408610"/>
            <a:ext cx="1524000" cy="1069524"/>
          </a:xfrm>
          <a:prstGeom prst="rect">
            <a:avLst/>
          </a:prstGeom>
          <a:noFill/>
        </p:spPr>
        <p:txBody>
          <a:bodyPr wrap="square" rtlCol="0">
            <a:spAutoFit/>
          </a:bodyPr>
          <a:lstStyle/>
          <a:p>
            <a:pPr algn="ctr">
              <a:spcAft>
                <a:spcPts val="300"/>
              </a:spcAft>
              <a:defRPr/>
            </a:pPr>
            <a:r>
              <a:rPr lang="en-US" sz="1400" b="1" dirty="0">
                <a:solidFill>
                  <a:srgbClr val="455660"/>
                </a:solidFill>
                <a:latin typeface="Arial"/>
              </a:rPr>
              <a:t>Happy</a:t>
            </a:r>
          </a:p>
          <a:p>
            <a:pPr algn="ctr">
              <a:spcAft>
                <a:spcPts val="300"/>
              </a:spcAft>
              <a:defRPr/>
            </a:pPr>
            <a:r>
              <a:rPr lang="en-US" sz="1400" b="1" dirty="0">
                <a:solidFill>
                  <a:srgbClr val="455660"/>
                </a:solidFill>
                <a:latin typeface="Arial"/>
              </a:rPr>
              <a:t>Healthy</a:t>
            </a:r>
          </a:p>
          <a:p>
            <a:pPr algn="ctr">
              <a:spcAft>
                <a:spcPts val="300"/>
              </a:spcAft>
              <a:defRPr/>
            </a:pPr>
            <a:r>
              <a:rPr lang="en-US" sz="1400" b="1" dirty="0">
                <a:solidFill>
                  <a:srgbClr val="455660"/>
                </a:solidFill>
                <a:latin typeface="Arial"/>
              </a:rPr>
              <a:t>Productive</a:t>
            </a:r>
          </a:p>
          <a:p>
            <a:pPr algn="ctr">
              <a:spcAft>
                <a:spcPts val="300"/>
              </a:spcAft>
              <a:defRPr/>
            </a:pPr>
            <a:r>
              <a:rPr lang="en-US" sz="1400" b="1" dirty="0">
                <a:solidFill>
                  <a:srgbClr val="455660"/>
                </a:solidFill>
                <a:latin typeface="Arial"/>
              </a:rPr>
              <a:t>People</a:t>
            </a:r>
          </a:p>
        </p:txBody>
      </p:sp>
      <p:sp>
        <p:nvSpPr>
          <p:cNvPr id="12" name="TextBox 11">
            <a:extLst>
              <a:ext uri="{FF2B5EF4-FFF2-40B4-BE49-F238E27FC236}">
                <a16:creationId xmlns:a16="http://schemas.microsoft.com/office/drawing/2014/main" id="{DE9B6184-C627-4EFA-97B1-4100522D19A6}"/>
              </a:ext>
            </a:extLst>
          </p:cNvPr>
          <p:cNvSpPr txBox="1"/>
          <p:nvPr/>
        </p:nvSpPr>
        <p:spPr>
          <a:xfrm>
            <a:off x="4377369" y="4768717"/>
            <a:ext cx="1656752" cy="469359"/>
          </a:xfrm>
          <a:prstGeom prst="rect">
            <a:avLst/>
          </a:prstGeom>
          <a:noFill/>
        </p:spPr>
        <p:txBody>
          <a:bodyPr wrap="square" rtlCol="0">
            <a:spAutoFit/>
          </a:bodyPr>
          <a:lstStyle/>
          <a:p>
            <a:pPr algn="ctr">
              <a:spcBef>
                <a:spcPts val="300"/>
              </a:spcBef>
              <a:defRPr/>
            </a:pPr>
            <a:r>
              <a:rPr lang="en-US" sz="1100" b="1" dirty="0">
                <a:solidFill>
                  <a:srgbClr val="FFFFFF"/>
                </a:solidFill>
                <a:latin typeface="Arial"/>
              </a:rPr>
              <a:t>Camaraderie</a:t>
            </a:r>
          </a:p>
          <a:p>
            <a:pPr algn="ctr">
              <a:spcBef>
                <a:spcPts val="300"/>
              </a:spcBef>
              <a:defRPr/>
            </a:pPr>
            <a:r>
              <a:rPr lang="en-US" sz="1100" b="1" dirty="0">
                <a:solidFill>
                  <a:srgbClr val="FFFFFF"/>
                </a:solidFill>
                <a:latin typeface="Arial"/>
              </a:rPr>
              <a:t>&amp; Teamwork</a:t>
            </a:r>
          </a:p>
        </p:txBody>
      </p:sp>
      <p:sp>
        <p:nvSpPr>
          <p:cNvPr id="13" name="TextBox 12">
            <a:extLst>
              <a:ext uri="{FF2B5EF4-FFF2-40B4-BE49-F238E27FC236}">
                <a16:creationId xmlns:a16="http://schemas.microsoft.com/office/drawing/2014/main" id="{2365ABDD-0452-4FA9-99FD-94CA0AB36ABF}"/>
              </a:ext>
            </a:extLst>
          </p:cNvPr>
          <p:cNvSpPr txBox="1"/>
          <p:nvPr/>
        </p:nvSpPr>
        <p:spPr>
          <a:xfrm>
            <a:off x="4843908" y="2300188"/>
            <a:ext cx="1517060" cy="469359"/>
          </a:xfrm>
          <a:prstGeom prst="rect">
            <a:avLst/>
          </a:prstGeom>
          <a:noFill/>
        </p:spPr>
        <p:txBody>
          <a:bodyPr wrap="square" rtlCol="0">
            <a:spAutoFit/>
          </a:bodyPr>
          <a:lstStyle/>
          <a:p>
            <a:pPr algn="ctr">
              <a:spcBef>
                <a:spcPts val="300"/>
              </a:spcBef>
              <a:defRPr/>
            </a:pPr>
            <a:r>
              <a:rPr lang="en-US" sz="1100" b="1" dirty="0">
                <a:solidFill>
                  <a:srgbClr val="FFFFFF"/>
                </a:solidFill>
                <a:latin typeface="Arial"/>
              </a:rPr>
              <a:t>Real Time</a:t>
            </a:r>
          </a:p>
          <a:p>
            <a:pPr algn="ctr">
              <a:spcBef>
                <a:spcPts val="300"/>
              </a:spcBef>
              <a:defRPr/>
            </a:pPr>
            <a:r>
              <a:rPr lang="en-US" sz="1100" b="1" dirty="0">
                <a:solidFill>
                  <a:srgbClr val="FFFFFF"/>
                </a:solidFill>
                <a:latin typeface="Arial"/>
              </a:rPr>
              <a:t>Measurement</a:t>
            </a:r>
          </a:p>
        </p:txBody>
      </p:sp>
      <p:sp>
        <p:nvSpPr>
          <p:cNvPr id="14" name="Line Callout 1 29">
            <a:extLst>
              <a:ext uri="{FF2B5EF4-FFF2-40B4-BE49-F238E27FC236}">
                <a16:creationId xmlns:a16="http://schemas.microsoft.com/office/drawing/2014/main" id="{A04D5539-1612-4DB9-8F35-5CC1D0A27F41}"/>
              </a:ext>
            </a:extLst>
          </p:cNvPr>
          <p:cNvSpPr/>
          <p:nvPr/>
        </p:nvSpPr>
        <p:spPr>
          <a:xfrm>
            <a:off x="268131" y="5766759"/>
            <a:ext cx="3452792" cy="1076059"/>
          </a:xfrm>
          <a:prstGeom prst="borderCallout1">
            <a:avLst>
              <a:gd name="adj1" fmla="val 46401"/>
              <a:gd name="adj2" fmla="val 99194"/>
              <a:gd name="adj3" fmla="val -40387"/>
              <a:gd name="adj4" fmla="val 142622"/>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b="1" dirty="0">
                <a:solidFill>
                  <a:srgbClr val="009FC2"/>
                </a:solidFill>
                <a:latin typeface="Arial"/>
              </a:rPr>
              <a:t>Camaraderie &amp; Teamwork:</a:t>
            </a:r>
          </a:p>
          <a:p>
            <a:pPr algn="ctr">
              <a:defRPr/>
            </a:pPr>
            <a:r>
              <a:rPr lang="en-US" sz="1400" dirty="0">
                <a:solidFill>
                  <a:srgbClr val="455660"/>
                </a:solidFill>
                <a:latin typeface="Arial"/>
              </a:rPr>
              <a:t>Commensality, social cohesion, productive teams, shared understanding, trusting relationships</a:t>
            </a:r>
          </a:p>
        </p:txBody>
      </p:sp>
      <p:sp>
        <p:nvSpPr>
          <p:cNvPr id="15" name="Title 1">
            <a:extLst>
              <a:ext uri="{FF2B5EF4-FFF2-40B4-BE49-F238E27FC236}">
                <a16:creationId xmlns:a16="http://schemas.microsoft.com/office/drawing/2014/main" id="{9914301B-D852-4B6C-A6A7-89444C05E0D2}"/>
              </a:ext>
            </a:extLst>
          </p:cNvPr>
          <p:cNvSpPr txBox="1">
            <a:spLocks/>
          </p:cNvSpPr>
          <p:nvPr/>
        </p:nvSpPr>
        <p:spPr>
          <a:xfrm>
            <a:off x="351230" y="216464"/>
            <a:ext cx="10222220" cy="698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solidFill>
                  <a:sysClr val="windowText" lastClr="000000"/>
                </a:solidFill>
                <a:latin typeface="Arial"/>
              </a:rPr>
              <a:t>Critical Components for Ensuring a Joyful, Engaged Workforce</a:t>
            </a:r>
            <a:br>
              <a:rPr lang="en-US" sz="3600" b="1" dirty="0">
                <a:solidFill>
                  <a:sysClr val="windowText" lastClr="000000"/>
                </a:solidFill>
                <a:latin typeface="Arial"/>
              </a:rPr>
            </a:br>
            <a:r>
              <a:rPr lang="en-US" sz="1800" b="1" i="1" dirty="0">
                <a:solidFill>
                  <a:sysClr val="windowText" lastClr="000000"/>
                </a:solidFill>
                <a:latin typeface="Arial"/>
              </a:rPr>
              <a:t>Interlocking responsibilities at all levels</a:t>
            </a:r>
          </a:p>
        </p:txBody>
      </p:sp>
      <p:sp>
        <p:nvSpPr>
          <p:cNvPr id="16" name="Line Callout 1 22">
            <a:extLst>
              <a:ext uri="{FF2B5EF4-FFF2-40B4-BE49-F238E27FC236}">
                <a16:creationId xmlns:a16="http://schemas.microsoft.com/office/drawing/2014/main" id="{C9BF06BA-60D5-4FB4-896E-1F73E1E05743}"/>
              </a:ext>
            </a:extLst>
          </p:cNvPr>
          <p:cNvSpPr/>
          <p:nvPr/>
        </p:nvSpPr>
        <p:spPr>
          <a:xfrm>
            <a:off x="8556907" y="5584589"/>
            <a:ext cx="3544636" cy="1251919"/>
          </a:xfrm>
          <a:prstGeom prst="borderCallout1">
            <a:avLst>
              <a:gd name="adj1" fmla="val 51931"/>
              <a:gd name="adj2" fmla="val -448"/>
              <a:gd name="adj3" fmla="val 14502"/>
              <a:gd name="adj4" fmla="val -61237"/>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b="1" dirty="0">
                <a:solidFill>
                  <a:srgbClr val="009FC2"/>
                </a:solidFill>
                <a:latin typeface="Arial"/>
              </a:rPr>
              <a:t>Participative Management:</a:t>
            </a:r>
          </a:p>
          <a:p>
            <a:pPr algn="ctr">
              <a:defRPr/>
            </a:pPr>
            <a:r>
              <a:rPr lang="en-US" sz="1400" dirty="0">
                <a:solidFill>
                  <a:srgbClr val="455660"/>
                </a:solidFill>
                <a:latin typeface="Arial"/>
              </a:rPr>
              <a:t>Co-production of Joy, leaders create space to hear, listen, and involve before acting. Clear communication and consensus building as a part of decision making </a:t>
            </a:r>
          </a:p>
        </p:txBody>
      </p:sp>
    </p:spTree>
    <p:extLst>
      <p:ext uri="{BB962C8B-B14F-4D97-AF65-F5344CB8AC3E}">
        <p14:creationId xmlns:p14="http://schemas.microsoft.com/office/powerpoint/2010/main" val="2753654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566" y="147709"/>
            <a:ext cx="10049434" cy="1200329"/>
          </a:xfrm>
          <a:prstGeom prst="rect">
            <a:avLst/>
          </a:prstGeom>
          <a:noFill/>
        </p:spPr>
        <p:txBody>
          <a:bodyPr wrap="square" rtlCol="0">
            <a:spAutoFit/>
          </a:bodyPr>
          <a:lstStyle/>
          <a:p>
            <a:pPr algn="ctr" defTabSz="457200">
              <a:defRPr/>
            </a:pPr>
            <a:r>
              <a:rPr lang="en-GB" sz="3600" i="1" dirty="0">
                <a:solidFill>
                  <a:prstClr val="black"/>
                </a:solidFill>
                <a:latin typeface="Calibri" panose="020F0502020204030204"/>
              </a:rPr>
              <a:t>“mutual trust and friendship among people who spend a lot of time together”</a:t>
            </a:r>
          </a:p>
        </p:txBody>
      </p:sp>
      <p:pic>
        <p:nvPicPr>
          <p:cNvPr id="3" name="Picture 2"/>
          <p:cNvPicPr>
            <a:picLocks noChangeAspect="1"/>
          </p:cNvPicPr>
          <p:nvPr/>
        </p:nvPicPr>
        <p:blipFill rotWithShape="1">
          <a:blip r:embed="rId3"/>
          <a:srcRect t="28344"/>
          <a:stretch/>
        </p:blipFill>
        <p:spPr>
          <a:xfrm>
            <a:off x="0" y="1774371"/>
            <a:ext cx="7790329" cy="3263794"/>
          </a:xfrm>
          <a:prstGeom prst="rect">
            <a:avLst/>
          </a:prstGeom>
        </p:spPr>
      </p:pic>
      <p:pic>
        <p:nvPicPr>
          <p:cNvPr id="4" name="Picture 3"/>
          <p:cNvPicPr>
            <a:picLocks noChangeAspect="1"/>
          </p:cNvPicPr>
          <p:nvPr/>
        </p:nvPicPr>
        <p:blipFill rotWithShape="1">
          <a:blip r:embed="rId4"/>
          <a:srcRect b="27152"/>
          <a:stretch/>
        </p:blipFill>
        <p:spPr>
          <a:xfrm>
            <a:off x="8156764" y="1984670"/>
            <a:ext cx="3676650" cy="1200329"/>
          </a:xfrm>
          <a:prstGeom prst="rect">
            <a:avLst/>
          </a:prstGeom>
        </p:spPr>
      </p:pic>
      <p:sp>
        <p:nvSpPr>
          <p:cNvPr id="5" name="Rectangle 4"/>
          <p:cNvSpPr/>
          <p:nvPr/>
        </p:nvSpPr>
        <p:spPr>
          <a:xfrm>
            <a:off x="8300960" y="3429000"/>
            <a:ext cx="3388258" cy="1343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GB" sz="2800" dirty="0">
                <a:solidFill>
                  <a:srgbClr val="70AD47"/>
                </a:solidFill>
                <a:latin typeface="Calibri" panose="020F0502020204030204"/>
              </a:rPr>
              <a:t>State of the American Workplace</a:t>
            </a:r>
          </a:p>
        </p:txBody>
      </p:sp>
    </p:spTree>
    <p:extLst>
      <p:ext uri="{BB962C8B-B14F-4D97-AF65-F5344CB8AC3E}">
        <p14:creationId xmlns:p14="http://schemas.microsoft.com/office/powerpoint/2010/main" val="343384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1121" y="528642"/>
            <a:ext cx="9127232" cy="4643836"/>
          </a:xfrm>
          <a:prstGeom prst="rect">
            <a:avLst/>
          </a:prstGeom>
        </p:spPr>
      </p:pic>
    </p:spTree>
    <p:extLst>
      <p:ext uri="{BB962C8B-B14F-4D97-AF65-F5344CB8AC3E}">
        <p14:creationId xmlns:p14="http://schemas.microsoft.com/office/powerpoint/2010/main" val="1577212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20516" y="167946"/>
            <a:ext cx="7727576" cy="5622113"/>
          </a:xfrm>
          <a:prstGeom prst="rect">
            <a:avLst/>
          </a:prstGeom>
        </p:spPr>
      </p:pic>
      <p:sp>
        <p:nvSpPr>
          <p:cNvPr id="3" name="TextBox 2"/>
          <p:cNvSpPr txBox="1"/>
          <p:nvPr/>
        </p:nvSpPr>
        <p:spPr>
          <a:xfrm>
            <a:off x="1653087" y="5557988"/>
            <a:ext cx="8124092" cy="307777"/>
          </a:xfrm>
          <a:prstGeom prst="rect">
            <a:avLst/>
          </a:prstGeom>
          <a:solidFill>
            <a:schemeClr val="bg1"/>
          </a:solidFill>
        </p:spPr>
        <p:txBody>
          <a:bodyPr wrap="square" rtlCol="0">
            <a:spAutoFit/>
          </a:bodyPr>
          <a:lstStyle/>
          <a:p>
            <a:pPr algn="ctr" defTabSz="457200">
              <a:defRPr/>
            </a:pPr>
            <a:r>
              <a:rPr lang="en-GB" sz="1400" dirty="0">
                <a:solidFill>
                  <a:prstClr val="black"/>
                </a:solidFill>
                <a:latin typeface="Calibri" panose="020F0502020204030204"/>
              </a:rPr>
              <a:t>Kevin M. </a:t>
            </a:r>
            <a:r>
              <a:rPr lang="en-GB" sz="1400" dirty="0" err="1">
                <a:solidFill>
                  <a:prstClr val="black"/>
                </a:solidFill>
                <a:latin typeface="Calibri" panose="020F0502020204030204"/>
              </a:rPr>
              <a:t>Kniffin</a:t>
            </a:r>
            <a:r>
              <a:rPr lang="en-GB" sz="1400" dirty="0">
                <a:solidFill>
                  <a:prstClr val="black"/>
                </a:solidFill>
                <a:latin typeface="Calibri" panose="020F0502020204030204"/>
              </a:rPr>
              <a:t>; Brian </a:t>
            </a:r>
            <a:r>
              <a:rPr lang="en-GB" sz="1400" dirty="0" err="1">
                <a:solidFill>
                  <a:prstClr val="black"/>
                </a:solidFill>
                <a:latin typeface="Calibri" panose="020F0502020204030204"/>
              </a:rPr>
              <a:t>Wansink</a:t>
            </a:r>
            <a:r>
              <a:rPr lang="en-GB" sz="1400" dirty="0">
                <a:solidFill>
                  <a:prstClr val="black"/>
                </a:solidFill>
                <a:latin typeface="Calibri" panose="020F0502020204030204"/>
              </a:rPr>
              <a:t>; Carol M. Devine; Jeffery </a:t>
            </a:r>
            <a:r>
              <a:rPr lang="en-GB" sz="1400" dirty="0" err="1">
                <a:solidFill>
                  <a:prstClr val="black"/>
                </a:solidFill>
                <a:latin typeface="Calibri" panose="020F0502020204030204"/>
              </a:rPr>
              <a:t>Sobal</a:t>
            </a:r>
            <a:r>
              <a:rPr lang="en-GB" sz="1400" dirty="0">
                <a:solidFill>
                  <a:prstClr val="black"/>
                </a:solidFill>
                <a:latin typeface="Calibri" panose="020F0502020204030204"/>
              </a:rPr>
              <a:t>; Human Performance </a:t>
            </a:r>
            <a:r>
              <a:rPr lang="en-GB" sz="1400" b="1" dirty="0">
                <a:solidFill>
                  <a:prstClr val="black"/>
                </a:solidFill>
                <a:latin typeface="Calibri" panose="020F0502020204030204"/>
              </a:rPr>
              <a:t>2015, </a:t>
            </a:r>
            <a:r>
              <a:rPr lang="en-GB" sz="1400" dirty="0">
                <a:solidFill>
                  <a:prstClr val="black"/>
                </a:solidFill>
                <a:latin typeface="Calibri" panose="020F0502020204030204"/>
              </a:rPr>
              <a:t>28, 281–306.</a:t>
            </a:r>
          </a:p>
        </p:txBody>
      </p:sp>
    </p:spTree>
    <p:extLst>
      <p:ext uri="{BB962C8B-B14F-4D97-AF65-F5344CB8AC3E}">
        <p14:creationId xmlns:p14="http://schemas.microsoft.com/office/powerpoint/2010/main" val="1766630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029" y="1546219"/>
            <a:ext cx="5397798" cy="2856311"/>
          </a:xfrm>
          <a:solidFill>
            <a:schemeClr val="accent6">
              <a:lumMod val="20000"/>
              <a:lumOff val="80000"/>
            </a:schemeClr>
          </a:solidFill>
        </p:spPr>
        <p:txBody>
          <a:bodyPr>
            <a:noAutofit/>
          </a:bodyPr>
          <a:lstStyle/>
          <a:p>
            <a:pPr>
              <a:buNone/>
            </a:pPr>
            <a:r>
              <a:rPr lang="en-US" sz="4000" dirty="0"/>
              <a:t>Distinguishing factors:</a:t>
            </a:r>
          </a:p>
          <a:p>
            <a:pPr marL="385763" indent="-385763">
              <a:buFont typeface="+mj-lt"/>
              <a:buAutoNum type="arabicPeriod"/>
            </a:pPr>
            <a:r>
              <a:rPr lang="en-US" sz="4000" dirty="0"/>
              <a:t>Commitment</a:t>
            </a:r>
          </a:p>
          <a:p>
            <a:pPr marL="385763" indent="-385763">
              <a:buFont typeface="+mj-lt"/>
              <a:buAutoNum type="arabicPeriod"/>
            </a:pPr>
            <a:r>
              <a:rPr lang="en-US" sz="4000" dirty="0"/>
              <a:t>Purpose</a:t>
            </a:r>
          </a:p>
          <a:p>
            <a:pPr marL="385763" indent="-385763">
              <a:buFont typeface="+mj-lt"/>
              <a:buAutoNum type="arabicPeriod"/>
            </a:pPr>
            <a:r>
              <a:rPr lang="en-US" sz="4000" dirty="0"/>
              <a:t>Relationship</a:t>
            </a:r>
          </a:p>
        </p:txBody>
      </p:sp>
      <p:sp>
        <p:nvSpPr>
          <p:cNvPr id="15" name="Rounded Rectangle 14"/>
          <p:cNvSpPr/>
          <p:nvPr/>
        </p:nvSpPr>
        <p:spPr>
          <a:xfrm>
            <a:off x="3760764" y="198057"/>
            <a:ext cx="4710574" cy="115764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GB" sz="4800" dirty="0">
                <a:solidFill>
                  <a:prstClr val="white"/>
                </a:solidFill>
                <a:latin typeface="Calibri" panose="020F0502020204030204"/>
              </a:rPr>
              <a:t>Team vs Group?</a:t>
            </a:r>
          </a:p>
        </p:txBody>
      </p:sp>
      <p:sp>
        <p:nvSpPr>
          <p:cNvPr id="5" name="Rectangle 3"/>
          <p:cNvSpPr txBox="1">
            <a:spLocks noChangeArrowheads="1"/>
          </p:cNvSpPr>
          <p:nvPr/>
        </p:nvSpPr>
        <p:spPr>
          <a:xfrm>
            <a:off x="5187449" y="2998618"/>
            <a:ext cx="6567777" cy="2165053"/>
          </a:xfrm>
          <a:prstGeom prst="rect">
            <a:avLst/>
          </a:prstGeom>
          <a:solidFill>
            <a:schemeClr val="accent1">
              <a:lumMod val="20000"/>
              <a:lumOff val="80000"/>
            </a:schemeClr>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GB" sz="2400" dirty="0">
                <a:solidFill>
                  <a:srgbClr val="002060"/>
                </a:solidFill>
                <a:latin typeface="Calibri" panose="020F0502020204030204" pitchFamily="34" charset="0"/>
              </a:rPr>
              <a:t>Typically no more than 12 members who:</a:t>
            </a:r>
            <a:br>
              <a:rPr lang="en-GB" sz="2400" dirty="0">
                <a:solidFill>
                  <a:srgbClr val="002060"/>
                </a:solidFill>
                <a:latin typeface="Calibri" panose="020F0502020204030204" pitchFamily="34" charset="0"/>
              </a:rPr>
            </a:br>
            <a:endParaRPr lang="en-GB" sz="2400" dirty="0">
              <a:solidFill>
                <a:srgbClr val="002060"/>
              </a:solidFill>
              <a:latin typeface="Calibri" panose="020F0502020204030204" pitchFamily="34" charset="0"/>
            </a:endParaRPr>
          </a:p>
          <a:p>
            <a:pPr lvl="1">
              <a:defRPr/>
            </a:pPr>
            <a:r>
              <a:rPr lang="en-GB" sz="2000" dirty="0">
                <a:solidFill>
                  <a:srgbClr val="002060"/>
                </a:solidFill>
                <a:latin typeface="Calibri" panose="020F0502020204030204" pitchFamily="34" charset="0"/>
              </a:rPr>
              <a:t>Have shared objectives in common</a:t>
            </a:r>
          </a:p>
          <a:p>
            <a:pPr lvl="1">
              <a:defRPr/>
            </a:pPr>
            <a:r>
              <a:rPr lang="en-GB" sz="2000" dirty="0">
                <a:solidFill>
                  <a:srgbClr val="002060"/>
                </a:solidFill>
                <a:latin typeface="Calibri" panose="020F0502020204030204" pitchFamily="34" charset="0"/>
              </a:rPr>
              <a:t>Need to work together to achieve these objectives</a:t>
            </a:r>
          </a:p>
          <a:p>
            <a:pPr lvl="1">
              <a:defRPr/>
            </a:pPr>
            <a:r>
              <a:rPr lang="en-GB" sz="2000" dirty="0">
                <a:solidFill>
                  <a:srgbClr val="002060"/>
                </a:solidFill>
                <a:latin typeface="Calibri" panose="020F0502020204030204" pitchFamily="34" charset="0"/>
              </a:rPr>
              <a:t>Have defined roles in the team</a:t>
            </a:r>
          </a:p>
          <a:p>
            <a:pPr lvl="1">
              <a:defRPr/>
            </a:pPr>
            <a:r>
              <a:rPr lang="en-GB" sz="2000" dirty="0">
                <a:solidFill>
                  <a:srgbClr val="002060"/>
                </a:solidFill>
                <a:latin typeface="Calibri" panose="020F0502020204030204" pitchFamily="34" charset="0"/>
              </a:rPr>
              <a:t>Meet regularly to review performance and to improve </a:t>
            </a:r>
          </a:p>
        </p:txBody>
      </p:sp>
    </p:spTree>
    <p:extLst>
      <p:ext uri="{BB962C8B-B14F-4D97-AF65-F5344CB8AC3E}">
        <p14:creationId xmlns:p14="http://schemas.microsoft.com/office/powerpoint/2010/main" val="10004143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descr="DSC00449"/>
          <p:cNvPicPr>
            <a:picLocks noGrp="1" noChangeAspect="1" noChangeArrowheads="1"/>
          </p:cNvPicPr>
          <p:nvPr>
            <p:ph idx="1"/>
          </p:nvPr>
        </p:nvPicPr>
        <p:blipFill>
          <a:blip r:embed="rId2" cstate="print"/>
          <a:srcRect/>
          <a:stretch>
            <a:fillRect/>
          </a:stretch>
        </p:blipFill>
        <p:spPr>
          <a:xfrm>
            <a:off x="1317812" y="0"/>
            <a:ext cx="9448800" cy="5754743"/>
          </a:xfrm>
          <a:noFill/>
        </p:spPr>
      </p:pic>
      <p:sp>
        <p:nvSpPr>
          <p:cNvPr id="47108" name="Text Box 4"/>
          <p:cNvSpPr txBox="1">
            <a:spLocks noChangeArrowheads="1"/>
          </p:cNvSpPr>
          <p:nvPr/>
        </p:nvSpPr>
        <p:spPr bwMode="auto">
          <a:xfrm>
            <a:off x="2112497" y="1861268"/>
            <a:ext cx="7859430" cy="2246747"/>
          </a:xfrm>
          <a:prstGeom prst="rect">
            <a:avLst/>
          </a:prstGeom>
          <a:noFill/>
          <a:ln w="9525">
            <a:noFill/>
            <a:miter lim="800000"/>
          </a:ln>
        </p:spPr>
        <p:txBody>
          <a:bodyPr wrap="square" lIns="91417" tIns="45709" rIns="91417" bIns="45709">
            <a:spAutoFit/>
          </a:bodyPr>
          <a:lstStyle/>
          <a:p>
            <a:pPr>
              <a:spcBef>
                <a:spcPct val="20000"/>
              </a:spcBef>
              <a:defRPr>
                <a:uFillTx/>
              </a:defRPr>
            </a:pPr>
            <a:r>
              <a:rPr lang="en-US" sz="2800" b="1" dirty="0">
                <a:solidFill>
                  <a:srgbClr val="FFFF00"/>
                </a:solidFill>
                <a:latin typeface="Arial" pitchFamily="34" charset="0"/>
                <a:cs typeface="Arial" pitchFamily="34" charset="0"/>
              </a:rPr>
              <a:t>Teams are more productive, effective and innovative to the extent that they routinely take time out to reflect upon their objectives, strategies, processes and environments and make changes accordingly.</a:t>
            </a:r>
          </a:p>
        </p:txBody>
      </p:sp>
      <p:sp>
        <p:nvSpPr>
          <p:cNvPr id="424965" name="Text Box 5"/>
          <p:cNvSpPr txBox="1">
            <a:spLocks noChangeArrowheads="1"/>
          </p:cNvSpPr>
          <p:nvPr/>
        </p:nvSpPr>
        <p:spPr bwMode="auto">
          <a:xfrm>
            <a:off x="4282937" y="227576"/>
            <a:ext cx="3009157" cy="769441"/>
          </a:xfrm>
          <a:prstGeom prst="rect">
            <a:avLst/>
          </a:prstGeom>
          <a:noFill/>
          <a:ln w="9525">
            <a:noFill/>
            <a:miter lim="800000"/>
          </a:ln>
          <a:effectLst/>
        </p:spPr>
        <p:txBody>
          <a:bodyPr wrap="none">
            <a:spAutoFit/>
          </a:bodyPr>
          <a:lstStyle/>
          <a:p>
            <a:pPr>
              <a:defRPr>
                <a:uFillTx/>
              </a:defRPr>
            </a:pPr>
            <a:r>
              <a:rPr lang="en-US" sz="4400" b="1" dirty="0">
                <a:solidFill>
                  <a:srgbClr val="002060"/>
                </a:solidFill>
                <a:effectLst>
                  <a:outerShdw blurRad="38100" dist="38100" dir="2700000" algn="tl">
                    <a:srgbClr val="C0C0C0"/>
                  </a:outerShdw>
                </a:effectLst>
                <a:latin typeface="Arial" pitchFamily="34" charset="0"/>
                <a:cs typeface="Arial" pitchFamily="34" charset="0"/>
              </a:rPr>
              <a:t>Reflexivity</a:t>
            </a:r>
            <a:endParaRPr lang="en-GB" sz="4400" b="1" dirty="0">
              <a:solidFill>
                <a:srgbClr val="002060"/>
              </a:solidFill>
              <a:effectLst>
                <a:outerShdw blurRad="38100" dist="38100" dir="2700000" algn="tl">
                  <a:srgbClr val="C0C0C0"/>
                </a:outerShdw>
              </a:effectLst>
              <a:latin typeface="Arial" pitchFamily="34" charset="0"/>
              <a:cs typeface="Arial" pitchFamily="34" charset="0"/>
            </a:endParaRPr>
          </a:p>
        </p:txBody>
      </p:sp>
      <p:sp>
        <p:nvSpPr>
          <p:cNvPr id="47110" name="Text Box 6"/>
          <p:cNvSpPr txBox="1">
            <a:spLocks noChangeArrowheads="1"/>
          </p:cNvSpPr>
          <p:nvPr/>
        </p:nvSpPr>
        <p:spPr bwMode="auto">
          <a:xfrm>
            <a:off x="2403476" y="5897563"/>
            <a:ext cx="184731" cy="369332"/>
          </a:xfrm>
          <a:prstGeom prst="rect">
            <a:avLst/>
          </a:prstGeom>
          <a:noFill/>
          <a:ln w="9525">
            <a:noFill/>
            <a:miter lim="800000"/>
          </a:ln>
        </p:spPr>
        <p:txBody>
          <a:bodyPr wrap="none">
            <a:spAutoFit/>
          </a:bodyPr>
          <a:lstStyle/>
          <a:p>
            <a:pPr>
              <a:defRPr>
                <a:uFillTx/>
              </a:defRPr>
            </a:pPr>
            <a:endParaRPr lang="en-GB" b="1" i="1" dirty="0">
              <a:solidFill>
                <a:srgbClr val="FFFF00"/>
              </a:solidFill>
              <a:latin typeface="Calibri"/>
            </a:endParaRPr>
          </a:p>
        </p:txBody>
      </p:sp>
      <p:sp>
        <p:nvSpPr>
          <p:cNvPr id="2" name="Rectangle 1"/>
          <p:cNvSpPr>
            <a:spLocks/>
          </p:cNvSpPr>
          <p:nvPr/>
        </p:nvSpPr>
        <p:spPr>
          <a:xfrm>
            <a:off x="2112497" y="5793277"/>
            <a:ext cx="7048851" cy="523220"/>
          </a:xfrm>
          <a:prstGeom prst="rect">
            <a:avLst/>
          </a:prstGeom>
        </p:spPr>
        <p:txBody>
          <a:bodyPr wrap="square">
            <a:spAutoFit/>
          </a:bodyPr>
          <a:lstStyle/>
          <a:p>
            <a:pPr>
              <a:defRPr/>
            </a:pPr>
            <a:r>
              <a:rPr lang="en-GB" sz="1400" dirty="0">
                <a:latin typeface="Calibri"/>
              </a:rPr>
              <a:t>Schippers, West &amp; Dawson, 2012, </a:t>
            </a:r>
            <a:r>
              <a:rPr lang="en-GB" sz="1400" i="1" dirty="0">
                <a:latin typeface="Calibri"/>
              </a:rPr>
              <a:t>Journal of Management</a:t>
            </a:r>
          </a:p>
          <a:p>
            <a:pPr>
              <a:defRPr/>
            </a:pPr>
            <a:r>
              <a:rPr lang="en-GB" sz="1400" dirty="0" err="1">
                <a:latin typeface="Calibri"/>
              </a:rPr>
              <a:t>Tannembaum</a:t>
            </a:r>
            <a:r>
              <a:rPr lang="en-GB" sz="1400" dirty="0">
                <a:latin typeface="Calibri"/>
              </a:rPr>
              <a:t> &amp; </a:t>
            </a:r>
            <a:r>
              <a:rPr lang="en-GB" sz="1400" dirty="0" err="1">
                <a:latin typeface="Calibri"/>
              </a:rPr>
              <a:t>Cerasoli</a:t>
            </a:r>
            <a:r>
              <a:rPr lang="en-GB" sz="1400" dirty="0">
                <a:latin typeface="Calibri"/>
              </a:rPr>
              <a:t>, 2013, </a:t>
            </a:r>
            <a:r>
              <a:rPr lang="en-GB" sz="1400" i="1" dirty="0">
                <a:latin typeface="Calibri"/>
              </a:rPr>
              <a:t>Human Factors</a:t>
            </a:r>
          </a:p>
        </p:txBody>
      </p:sp>
    </p:spTree>
    <p:extLst>
      <p:ext uri="{BB962C8B-B14F-4D97-AF65-F5344CB8AC3E}">
        <p14:creationId xmlns:p14="http://schemas.microsoft.com/office/powerpoint/2010/main" val="8892886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024187-21A6-43D5-A340-19BD1F528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091" y="997578"/>
            <a:ext cx="5801818" cy="5860422"/>
          </a:xfrm>
          <a:prstGeom prst="rect">
            <a:avLst/>
          </a:prstGeom>
        </p:spPr>
      </p:pic>
      <p:sp>
        <p:nvSpPr>
          <p:cNvPr id="6" name="TextBox 5">
            <a:extLst>
              <a:ext uri="{FF2B5EF4-FFF2-40B4-BE49-F238E27FC236}">
                <a16:creationId xmlns:a16="http://schemas.microsoft.com/office/drawing/2014/main" id="{2E171225-B5A2-470A-AE10-AADAFAF53521}"/>
              </a:ext>
            </a:extLst>
          </p:cNvPr>
          <p:cNvSpPr txBox="1"/>
          <p:nvPr/>
        </p:nvSpPr>
        <p:spPr>
          <a:xfrm>
            <a:off x="4296627" y="3106808"/>
            <a:ext cx="1351927" cy="430887"/>
          </a:xfrm>
          <a:prstGeom prst="rect">
            <a:avLst/>
          </a:prstGeom>
          <a:noFill/>
        </p:spPr>
        <p:txBody>
          <a:bodyPr wrap="square" rtlCol="0">
            <a:spAutoFit/>
          </a:bodyPr>
          <a:lstStyle/>
          <a:p>
            <a:pPr algn="ctr">
              <a:defRPr/>
            </a:pPr>
            <a:r>
              <a:rPr lang="en-US" sz="1100" b="1" dirty="0">
                <a:solidFill>
                  <a:srgbClr val="FFFFFF"/>
                </a:solidFill>
                <a:latin typeface="Arial"/>
              </a:rPr>
              <a:t>Wellness &amp; Resilience</a:t>
            </a:r>
          </a:p>
        </p:txBody>
      </p:sp>
      <p:sp>
        <p:nvSpPr>
          <p:cNvPr id="7" name="TextBox 6">
            <a:extLst>
              <a:ext uri="{FF2B5EF4-FFF2-40B4-BE49-F238E27FC236}">
                <a16:creationId xmlns:a16="http://schemas.microsoft.com/office/drawing/2014/main" id="{55AABA39-307D-4185-9886-89478B30808A}"/>
              </a:ext>
            </a:extLst>
          </p:cNvPr>
          <p:cNvSpPr txBox="1"/>
          <p:nvPr/>
        </p:nvSpPr>
        <p:spPr>
          <a:xfrm>
            <a:off x="6049935" y="2313520"/>
            <a:ext cx="1191395" cy="600164"/>
          </a:xfrm>
          <a:prstGeom prst="rect">
            <a:avLst/>
          </a:prstGeom>
          <a:noFill/>
        </p:spPr>
        <p:txBody>
          <a:bodyPr wrap="square" rtlCol="0">
            <a:spAutoFit/>
          </a:bodyPr>
          <a:lstStyle/>
          <a:p>
            <a:pPr algn="ctr">
              <a:defRPr/>
            </a:pPr>
            <a:r>
              <a:rPr lang="en-US" sz="1100" b="1" dirty="0">
                <a:solidFill>
                  <a:srgbClr val="FFFFFF"/>
                </a:solidFill>
                <a:latin typeface="Arial"/>
              </a:rPr>
              <a:t>Physical &amp; Psychological </a:t>
            </a:r>
          </a:p>
          <a:p>
            <a:pPr algn="ctr">
              <a:defRPr/>
            </a:pPr>
            <a:r>
              <a:rPr lang="en-US" sz="1100" b="1" dirty="0">
                <a:solidFill>
                  <a:srgbClr val="FFFFFF"/>
                </a:solidFill>
                <a:latin typeface="Arial"/>
              </a:rPr>
              <a:t>Safety</a:t>
            </a:r>
          </a:p>
        </p:txBody>
      </p:sp>
      <p:sp>
        <p:nvSpPr>
          <p:cNvPr id="8" name="TextBox 7">
            <a:extLst>
              <a:ext uri="{FF2B5EF4-FFF2-40B4-BE49-F238E27FC236}">
                <a16:creationId xmlns:a16="http://schemas.microsoft.com/office/drawing/2014/main" id="{E87135B9-B831-491A-8BBE-0AD49FFA70D3}"/>
              </a:ext>
            </a:extLst>
          </p:cNvPr>
          <p:cNvSpPr txBox="1"/>
          <p:nvPr/>
        </p:nvSpPr>
        <p:spPr>
          <a:xfrm>
            <a:off x="4176983" y="3986802"/>
            <a:ext cx="1286388" cy="430887"/>
          </a:xfrm>
          <a:prstGeom prst="rect">
            <a:avLst/>
          </a:prstGeom>
          <a:noFill/>
        </p:spPr>
        <p:txBody>
          <a:bodyPr wrap="square" rtlCol="0">
            <a:spAutoFit/>
          </a:bodyPr>
          <a:lstStyle/>
          <a:p>
            <a:pPr algn="ctr">
              <a:defRPr/>
            </a:pPr>
            <a:r>
              <a:rPr lang="en-US" sz="1100" b="1" dirty="0">
                <a:solidFill>
                  <a:srgbClr val="FFFFFF"/>
                </a:solidFill>
                <a:latin typeface="Arial"/>
              </a:rPr>
              <a:t>Daily Improvement</a:t>
            </a:r>
          </a:p>
        </p:txBody>
      </p:sp>
      <p:sp>
        <p:nvSpPr>
          <p:cNvPr id="9" name="TextBox 8">
            <a:extLst>
              <a:ext uri="{FF2B5EF4-FFF2-40B4-BE49-F238E27FC236}">
                <a16:creationId xmlns:a16="http://schemas.microsoft.com/office/drawing/2014/main" id="{32DC2F3D-0000-4328-A477-6614B7078E25}"/>
              </a:ext>
            </a:extLst>
          </p:cNvPr>
          <p:cNvSpPr txBox="1"/>
          <p:nvPr/>
        </p:nvSpPr>
        <p:spPr>
          <a:xfrm>
            <a:off x="6750088" y="3057509"/>
            <a:ext cx="1193328" cy="430887"/>
          </a:xfrm>
          <a:prstGeom prst="rect">
            <a:avLst/>
          </a:prstGeom>
          <a:noFill/>
        </p:spPr>
        <p:txBody>
          <a:bodyPr wrap="square" rtlCol="0">
            <a:spAutoFit/>
          </a:bodyPr>
          <a:lstStyle/>
          <a:p>
            <a:pPr algn="ctr">
              <a:defRPr/>
            </a:pPr>
            <a:r>
              <a:rPr lang="en-US" sz="1100" b="1" dirty="0">
                <a:solidFill>
                  <a:srgbClr val="FFFFFF"/>
                </a:solidFill>
                <a:latin typeface="Arial"/>
              </a:rPr>
              <a:t>Meaning &amp; Purpose</a:t>
            </a:r>
          </a:p>
        </p:txBody>
      </p:sp>
      <p:sp>
        <p:nvSpPr>
          <p:cNvPr id="10" name="TextBox 9">
            <a:extLst>
              <a:ext uri="{FF2B5EF4-FFF2-40B4-BE49-F238E27FC236}">
                <a16:creationId xmlns:a16="http://schemas.microsoft.com/office/drawing/2014/main" id="{06134C11-93EA-4F7C-9C1B-8761103D12BD}"/>
              </a:ext>
            </a:extLst>
          </p:cNvPr>
          <p:cNvSpPr txBox="1"/>
          <p:nvPr/>
        </p:nvSpPr>
        <p:spPr>
          <a:xfrm>
            <a:off x="6413158" y="4712194"/>
            <a:ext cx="1134790" cy="430887"/>
          </a:xfrm>
          <a:prstGeom prst="rect">
            <a:avLst/>
          </a:prstGeom>
          <a:noFill/>
        </p:spPr>
        <p:txBody>
          <a:bodyPr wrap="square" rtlCol="0">
            <a:spAutoFit/>
          </a:bodyPr>
          <a:lstStyle/>
          <a:p>
            <a:pPr algn="ctr">
              <a:defRPr/>
            </a:pPr>
            <a:r>
              <a:rPr lang="en-US" sz="1100" b="1" dirty="0">
                <a:solidFill>
                  <a:srgbClr val="FFFFFF"/>
                </a:solidFill>
                <a:latin typeface="Arial"/>
              </a:rPr>
              <a:t>Recognition</a:t>
            </a:r>
          </a:p>
          <a:p>
            <a:pPr algn="ctr">
              <a:defRPr/>
            </a:pPr>
            <a:r>
              <a:rPr lang="en-US" sz="1100" b="1" dirty="0">
                <a:solidFill>
                  <a:srgbClr val="FFFFFF"/>
                </a:solidFill>
                <a:latin typeface="Arial"/>
              </a:rPr>
              <a:t>&amp; Rewards</a:t>
            </a:r>
          </a:p>
        </p:txBody>
      </p:sp>
      <p:sp>
        <p:nvSpPr>
          <p:cNvPr id="11" name="TextBox 10">
            <a:extLst>
              <a:ext uri="{FF2B5EF4-FFF2-40B4-BE49-F238E27FC236}">
                <a16:creationId xmlns:a16="http://schemas.microsoft.com/office/drawing/2014/main" id="{00C2CA2E-4725-49A2-A3E2-025F9C131679}"/>
              </a:ext>
            </a:extLst>
          </p:cNvPr>
          <p:cNvSpPr txBox="1"/>
          <p:nvPr/>
        </p:nvSpPr>
        <p:spPr>
          <a:xfrm>
            <a:off x="6869132" y="3943373"/>
            <a:ext cx="1199864" cy="430887"/>
          </a:xfrm>
          <a:prstGeom prst="rect">
            <a:avLst/>
          </a:prstGeom>
          <a:noFill/>
        </p:spPr>
        <p:txBody>
          <a:bodyPr wrap="square" rtlCol="0">
            <a:spAutoFit/>
          </a:bodyPr>
          <a:lstStyle/>
          <a:p>
            <a:pPr algn="ctr">
              <a:defRPr/>
            </a:pPr>
            <a:r>
              <a:rPr lang="en-US" sz="1100" b="1" dirty="0">
                <a:solidFill>
                  <a:srgbClr val="FFFFFF"/>
                </a:solidFill>
                <a:latin typeface="Arial"/>
              </a:rPr>
              <a:t>Autonomy</a:t>
            </a:r>
          </a:p>
          <a:p>
            <a:pPr algn="ctr">
              <a:defRPr/>
            </a:pPr>
            <a:r>
              <a:rPr lang="en-US" sz="1100" b="1" dirty="0">
                <a:solidFill>
                  <a:srgbClr val="FFFFFF"/>
                </a:solidFill>
                <a:latin typeface="Arial"/>
              </a:rPr>
              <a:t>&amp; Control</a:t>
            </a:r>
          </a:p>
        </p:txBody>
      </p:sp>
      <p:sp>
        <p:nvSpPr>
          <p:cNvPr id="12" name="Rectangle 11">
            <a:extLst>
              <a:ext uri="{FF2B5EF4-FFF2-40B4-BE49-F238E27FC236}">
                <a16:creationId xmlns:a16="http://schemas.microsoft.com/office/drawing/2014/main" id="{4906232F-7CA7-4C35-80B1-578D9C2EA105}"/>
              </a:ext>
            </a:extLst>
          </p:cNvPr>
          <p:cNvSpPr/>
          <p:nvPr/>
        </p:nvSpPr>
        <p:spPr>
          <a:xfrm flipH="1">
            <a:off x="5648553" y="5286905"/>
            <a:ext cx="1086794" cy="430887"/>
          </a:xfrm>
          <a:prstGeom prst="rect">
            <a:avLst/>
          </a:prstGeom>
        </p:spPr>
        <p:txBody>
          <a:bodyPr wrap="square">
            <a:spAutoFit/>
          </a:bodyPr>
          <a:lstStyle/>
          <a:p>
            <a:pPr algn="ctr">
              <a:defRPr/>
            </a:pPr>
            <a:r>
              <a:rPr lang="en-US" sz="1100" b="1" dirty="0">
                <a:solidFill>
                  <a:srgbClr val="FFFFFF"/>
                </a:solidFill>
                <a:latin typeface="Arial"/>
              </a:rPr>
              <a:t>Participative Management</a:t>
            </a:r>
          </a:p>
        </p:txBody>
      </p:sp>
      <p:sp>
        <p:nvSpPr>
          <p:cNvPr id="13" name="TextBox 12">
            <a:extLst>
              <a:ext uri="{FF2B5EF4-FFF2-40B4-BE49-F238E27FC236}">
                <a16:creationId xmlns:a16="http://schemas.microsoft.com/office/drawing/2014/main" id="{82ABA864-FB51-4615-9BC5-7C3858BCB71B}"/>
              </a:ext>
            </a:extLst>
          </p:cNvPr>
          <p:cNvSpPr txBox="1"/>
          <p:nvPr/>
        </p:nvSpPr>
        <p:spPr>
          <a:xfrm>
            <a:off x="5340762" y="3408610"/>
            <a:ext cx="1524000" cy="1069524"/>
          </a:xfrm>
          <a:prstGeom prst="rect">
            <a:avLst/>
          </a:prstGeom>
          <a:noFill/>
        </p:spPr>
        <p:txBody>
          <a:bodyPr wrap="square" rtlCol="0">
            <a:spAutoFit/>
          </a:bodyPr>
          <a:lstStyle/>
          <a:p>
            <a:pPr algn="ctr">
              <a:spcAft>
                <a:spcPts val="300"/>
              </a:spcAft>
              <a:defRPr/>
            </a:pPr>
            <a:r>
              <a:rPr lang="en-US" sz="1400" b="1" dirty="0">
                <a:solidFill>
                  <a:srgbClr val="455660"/>
                </a:solidFill>
                <a:latin typeface="Arial"/>
              </a:rPr>
              <a:t>Happy</a:t>
            </a:r>
          </a:p>
          <a:p>
            <a:pPr algn="ctr">
              <a:spcAft>
                <a:spcPts val="300"/>
              </a:spcAft>
              <a:defRPr/>
            </a:pPr>
            <a:r>
              <a:rPr lang="en-US" sz="1400" b="1" dirty="0">
                <a:solidFill>
                  <a:srgbClr val="455660"/>
                </a:solidFill>
                <a:latin typeface="Arial"/>
              </a:rPr>
              <a:t>Healthy</a:t>
            </a:r>
          </a:p>
          <a:p>
            <a:pPr algn="ctr">
              <a:spcAft>
                <a:spcPts val="300"/>
              </a:spcAft>
              <a:defRPr/>
            </a:pPr>
            <a:r>
              <a:rPr lang="en-US" sz="1400" b="1" dirty="0">
                <a:solidFill>
                  <a:srgbClr val="455660"/>
                </a:solidFill>
                <a:latin typeface="Arial"/>
              </a:rPr>
              <a:t>Productive</a:t>
            </a:r>
          </a:p>
          <a:p>
            <a:pPr algn="ctr">
              <a:spcAft>
                <a:spcPts val="300"/>
              </a:spcAft>
              <a:defRPr/>
            </a:pPr>
            <a:r>
              <a:rPr lang="en-US" sz="1400" b="1" dirty="0">
                <a:solidFill>
                  <a:srgbClr val="455660"/>
                </a:solidFill>
                <a:latin typeface="Arial"/>
              </a:rPr>
              <a:t>People</a:t>
            </a:r>
          </a:p>
        </p:txBody>
      </p:sp>
      <p:sp>
        <p:nvSpPr>
          <p:cNvPr id="14" name="TextBox 13">
            <a:extLst>
              <a:ext uri="{FF2B5EF4-FFF2-40B4-BE49-F238E27FC236}">
                <a16:creationId xmlns:a16="http://schemas.microsoft.com/office/drawing/2014/main" id="{43E2F078-8777-4DCA-B67F-760BE072F374}"/>
              </a:ext>
            </a:extLst>
          </p:cNvPr>
          <p:cNvSpPr txBox="1"/>
          <p:nvPr/>
        </p:nvSpPr>
        <p:spPr>
          <a:xfrm>
            <a:off x="4377369" y="4768717"/>
            <a:ext cx="1656752" cy="469359"/>
          </a:xfrm>
          <a:prstGeom prst="rect">
            <a:avLst/>
          </a:prstGeom>
          <a:noFill/>
        </p:spPr>
        <p:txBody>
          <a:bodyPr wrap="square" rtlCol="0">
            <a:spAutoFit/>
          </a:bodyPr>
          <a:lstStyle/>
          <a:p>
            <a:pPr algn="ctr">
              <a:spcBef>
                <a:spcPts val="300"/>
              </a:spcBef>
              <a:defRPr/>
            </a:pPr>
            <a:r>
              <a:rPr lang="en-US" sz="1100" b="1" dirty="0">
                <a:solidFill>
                  <a:srgbClr val="FFFFFF"/>
                </a:solidFill>
                <a:latin typeface="Arial"/>
              </a:rPr>
              <a:t>Camaraderie</a:t>
            </a:r>
          </a:p>
          <a:p>
            <a:pPr algn="ctr">
              <a:spcBef>
                <a:spcPts val="300"/>
              </a:spcBef>
              <a:defRPr/>
            </a:pPr>
            <a:r>
              <a:rPr lang="en-US" sz="1100" b="1" dirty="0">
                <a:solidFill>
                  <a:srgbClr val="FFFFFF"/>
                </a:solidFill>
                <a:latin typeface="Arial"/>
              </a:rPr>
              <a:t>&amp; Teamwork</a:t>
            </a:r>
          </a:p>
        </p:txBody>
      </p:sp>
      <p:sp>
        <p:nvSpPr>
          <p:cNvPr id="15" name="TextBox 14">
            <a:extLst>
              <a:ext uri="{FF2B5EF4-FFF2-40B4-BE49-F238E27FC236}">
                <a16:creationId xmlns:a16="http://schemas.microsoft.com/office/drawing/2014/main" id="{ACB42E2B-F291-4026-B4B6-AB92790D7475}"/>
              </a:ext>
            </a:extLst>
          </p:cNvPr>
          <p:cNvSpPr txBox="1"/>
          <p:nvPr/>
        </p:nvSpPr>
        <p:spPr>
          <a:xfrm>
            <a:off x="4843908" y="2300188"/>
            <a:ext cx="1517060" cy="469359"/>
          </a:xfrm>
          <a:prstGeom prst="rect">
            <a:avLst/>
          </a:prstGeom>
          <a:noFill/>
        </p:spPr>
        <p:txBody>
          <a:bodyPr wrap="square" rtlCol="0">
            <a:spAutoFit/>
          </a:bodyPr>
          <a:lstStyle/>
          <a:p>
            <a:pPr algn="ctr">
              <a:spcBef>
                <a:spcPts val="300"/>
              </a:spcBef>
              <a:defRPr/>
            </a:pPr>
            <a:r>
              <a:rPr lang="en-US" sz="1100" b="1" dirty="0">
                <a:solidFill>
                  <a:srgbClr val="FFFFFF"/>
                </a:solidFill>
                <a:latin typeface="Arial"/>
              </a:rPr>
              <a:t>Real Time</a:t>
            </a:r>
          </a:p>
          <a:p>
            <a:pPr algn="ctr">
              <a:spcBef>
                <a:spcPts val="300"/>
              </a:spcBef>
              <a:defRPr/>
            </a:pPr>
            <a:r>
              <a:rPr lang="en-US" sz="1100" b="1" dirty="0">
                <a:solidFill>
                  <a:srgbClr val="FFFFFF"/>
                </a:solidFill>
                <a:latin typeface="Arial"/>
              </a:rPr>
              <a:t>Measurement</a:t>
            </a:r>
          </a:p>
        </p:txBody>
      </p:sp>
      <p:sp>
        <p:nvSpPr>
          <p:cNvPr id="16" name="Line Callout 1 3">
            <a:extLst>
              <a:ext uri="{FF2B5EF4-FFF2-40B4-BE49-F238E27FC236}">
                <a16:creationId xmlns:a16="http://schemas.microsoft.com/office/drawing/2014/main" id="{00F24EDF-E240-4597-A45A-6F616181D923}"/>
              </a:ext>
            </a:extLst>
          </p:cNvPr>
          <p:cNvSpPr/>
          <p:nvPr/>
        </p:nvSpPr>
        <p:spPr>
          <a:xfrm>
            <a:off x="8624350" y="962576"/>
            <a:ext cx="3368694" cy="990600"/>
          </a:xfrm>
          <a:prstGeom prst="borderCallout1">
            <a:avLst>
              <a:gd name="adj1" fmla="val 50087"/>
              <a:gd name="adj2" fmla="val 986"/>
              <a:gd name="adj3" fmla="val 143355"/>
              <a:gd name="adj4" fmla="val -55755"/>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b="1" dirty="0">
                <a:solidFill>
                  <a:srgbClr val="009FC2"/>
                </a:solidFill>
                <a:latin typeface="Arial"/>
              </a:rPr>
              <a:t>Physical &amp; Psychological Safety:</a:t>
            </a:r>
          </a:p>
          <a:p>
            <a:pPr algn="ctr">
              <a:defRPr/>
            </a:pPr>
            <a:r>
              <a:rPr lang="en-US" sz="1400" dirty="0">
                <a:solidFill>
                  <a:srgbClr val="455660"/>
                </a:solidFill>
                <a:latin typeface="Arial"/>
              </a:rPr>
              <a:t>Equitable environment, free from harm, Just Culture that is safe and respectful, support for the 2</a:t>
            </a:r>
            <a:r>
              <a:rPr lang="en-US" sz="1400" baseline="30000" dirty="0">
                <a:solidFill>
                  <a:srgbClr val="455660"/>
                </a:solidFill>
                <a:latin typeface="Arial"/>
              </a:rPr>
              <a:t>nd</a:t>
            </a:r>
            <a:r>
              <a:rPr lang="en-US" sz="1400" dirty="0">
                <a:solidFill>
                  <a:srgbClr val="455660"/>
                </a:solidFill>
                <a:latin typeface="Arial"/>
              </a:rPr>
              <a:t> Victim</a:t>
            </a:r>
          </a:p>
        </p:txBody>
      </p:sp>
      <p:sp>
        <p:nvSpPr>
          <p:cNvPr id="17" name="Line Callout 1 15">
            <a:extLst>
              <a:ext uri="{FF2B5EF4-FFF2-40B4-BE49-F238E27FC236}">
                <a16:creationId xmlns:a16="http://schemas.microsoft.com/office/drawing/2014/main" id="{44B52955-D4B6-4272-81ED-E2ECB9C23D6A}"/>
              </a:ext>
            </a:extLst>
          </p:cNvPr>
          <p:cNvSpPr/>
          <p:nvPr/>
        </p:nvSpPr>
        <p:spPr>
          <a:xfrm>
            <a:off x="8996909" y="2145396"/>
            <a:ext cx="3191814" cy="1041581"/>
          </a:xfrm>
          <a:prstGeom prst="borderCallout1">
            <a:avLst>
              <a:gd name="adj1" fmla="val 50087"/>
              <a:gd name="adj2" fmla="val 986"/>
              <a:gd name="adj3" fmla="val 100613"/>
              <a:gd name="adj4" fmla="val -37759"/>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b="1" dirty="0">
                <a:solidFill>
                  <a:srgbClr val="009FC2"/>
                </a:solidFill>
                <a:latin typeface="Arial"/>
              </a:rPr>
              <a:t>Meaning &amp; Purpose</a:t>
            </a:r>
            <a:br>
              <a:rPr lang="en-US" sz="1600" b="1" dirty="0">
                <a:solidFill>
                  <a:srgbClr val="009FC2"/>
                </a:solidFill>
                <a:latin typeface="Arial"/>
              </a:rPr>
            </a:br>
            <a:r>
              <a:rPr lang="en-US" sz="1400" dirty="0">
                <a:solidFill>
                  <a:srgbClr val="455660"/>
                </a:solidFill>
                <a:latin typeface="Arial"/>
              </a:rPr>
              <a:t>Daily work is connected to what called individuals to practice, line of site to mission/goals of the organization, constancy of purpose</a:t>
            </a:r>
          </a:p>
        </p:txBody>
      </p:sp>
      <p:sp>
        <p:nvSpPr>
          <p:cNvPr id="18" name="Line Callout 1 16">
            <a:extLst>
              <a:ext uri="{FF2B5EF4-FFF2-40B4-BE49-F238E27FC236}">
                <a16:creationId xmlns:a16="http://schemas.microsoft.com/office/drawing/2014/main" id="{C1B1DF5F-7E02-45A3-BC19-0675000DFCCF}"/>
              </a:ext>
            </a:extLst>
          </p:cNvPr>
          <p:cNvSpPr/>
          <p:nvPr/>
        </p:nvSpPr>
        <p:spPr>
          <a:xfrm>
            <a:off x="9194740" y="3571418"/>
            <a:ext cx="2988419" cy="980850"/>
          </a:xfrm>
          <a:prstGeom prst="borderCallout1">
            <a:avLst>
              <a:gd name="adj1" fmla="val 50087"/>
              <a:gd name="adj2" fmla="val 986"/>
              <a:gd name="adj3" fmla="val 59843"/>
              <a:gd name="adj4" fmla="val -43924"/>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b="1" dirty="0">
                <a:solidFill>
                  <a:srgbClr val="009FC2"/>
                </a:solidFill>
                <a:latin typeface="Arial"/>
              </a:rPr>
              <a:t>Autonomy &amp; Control:</a:t>
            </a:r>
          </a:p>
          <a:p>
            <a:pPr algn="ctr">
              <a:defRPr/>
            </a:pPr>
            <a:r>
              <a:rPr lang="en-US" sz="1400" dirty="0">
                <a:solidFill>
                  <a:srgbClr val="455660"/>
                </a:solidFill>
                <a:latin typeface="Arial"/>
              </a:rPr>
              <a:t>Environment supports choice and flexibility in daily lives and work, thoughtful EPR implementation</a:t>
            </a:r>
          </a:p>
        </p:txBody>
      </p:sp>
      <p:sp>
        <p:nvSpPr>
          <p:cNvPr id="19" name="Line Callout 1 19">
            <a:extLst>
              <a:ext uri="{FF2B5EF4-FFF2-40B4-BE49-F238E27FC236}">
                <a16:creationId xmlns:a16="http://schemas.microsoft.com/office/drawing/2014/main" id="{CBC8511E-C806-4167-A624-D01E4B344AAD}"/>
              </a:ext>
            </a:extLst>
          </p:cNvPr>
          <p:cNvSpPr/>
          <p:nvPr/>
        </p:nvSpPr>
        <p:spPr>
          <a:xfrm>
            <a:off x="9048027" y="4770566"/>
            <a:ext cx="3050846" cy="1032677"/>
          </a:xfrm>
          <a:prstGeom prst="borderCallout1">
            <a:avLst>
              <a:gd name="adj1" fmla="val 50087"/>
              <a:gd name="adj2" fmla="val 986"/>
              <a:gd name="adj3" fmla="val 13458"/>
              <a:gd name="adj4" fmla="val -57778"/>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b="1" dirty="0">
                <a:solidFill>
                  <a:srgbClr val="009FC2"/>
                </a:solidFill>
                <a:latin typeface="Arial"/>
              </a:rPr>
              <a:t>Recognition &amp; Rewards:</a:t>
            </a:r>
            <a:br>
              <a:rPr lang="en-US" sz="1600" b="1" dirty="0">
                <a:solidFill>
                  <a:srgbClr val="009FC2"/>
                </a:solidFill>
                <a:latin typeface="Arial"/>
              </a:rPr>
            </a:br>
            <a:r>
              <a:rPr lang="en-US" sz="1400" dirty="0">
                <a:solidFill>
                  <a:srgbClr val="455660"/>
                </a:solidFill>
                <a:latin typeface="Arial"/>
              </a:rPr>
              <a:t>Leaders understand daily work, </a:t>
            </a:r>
            <a:r>
              <a:rPr lang="en-US" sz="1400" dirty="0" err="1">
                <a:solidFill>
                  <a:srgbClr val="455660"/>
                </a:solidFill>
                <a:latin typeface="Arial"/>
              </a:rPr>
              <a:t>recognising</a:t>
            </a:r>
            <a:r>
              <a:rPr lang="en-US" sz="1400" dirty="0">
                <a:solidFill>
                  <a:srgbClr val="455660"/>
                </a:solidFill>
                <a:latin typeface="Arial"/>
              </a:rPr>
              <a:t> what team members are doing, and celebrating outcomes</a:t>
            </a:r>
          </a:p>
        </p:txBody>
      </p:sp>
      <p:sp>
        <p:nvSpPr>
          <p:cNvPr id="21" name="Title 1">
            <a:extLst>
              <a:ext uri="{FF2B5EF4-FFF2-40B4-BE49-F238E27FC236}">
                <a16:creationId xmlns:a16="http://schemas.microsoft.com/office/drawing/2014/main" id="{3FB19962-7A60-441D-947F-B90670298707}"/>
              </a:ext>
            </a:extLst>
          </p:cNvPr>
          <p:cNvSpPr txBox="1">
            <a:spLocks/>
          </p:cNvSpPr>
          <p:nvPr/>
        </p:nvSpPr>
        <p:spPr>
          <a:xfrm>
            <a:off x="351230" y="216464"/>
            <a:ext cx="10222220" cy="698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solidFill>
                  <a:sysClr val="windowText" lastClr="000000"/>
                </a:solidFill>
                <a:latin typeface="Arial"/>
              </a:rPr>
              <a:t>Critical Components for Ensuring a Joyful, Engaged Workforce</a:t>
            </a:r>
            <a:br>
              <a:rPr lang="en-US" sz="3600" b="1" dirty="0">
                <a:solidFill>
                  <a:sysClr val="windowText" lastClr="000000"/>
                </a:solidFill>
                <a:latin typeface="Arial"/>
              </a:rPr>
            </a:br>
            <a:r>
              <a:rPr lang="en-US" sz="1800" b="1" i="1" dirty="0">
                <a:solidFill>
                  <a:sysClr val="windowText" lastClr="000000"/>
                </a:solidFill>
                <a:latin typeface="Arial"/>
              </a:rPr>
              <a:t>Interlocking responsibilities at all levels</a:t>
            </a:r>
          </a:p>
        </p:txBody>
      </p:sp>
    </p:spTree>
    <p:extLst>
      <p:ext uri="{BB962C8B-B14F-4D97-AF65-F5344CB8AC3E}">
        <p14:creationId xmlns:p14="http://schemas.microsoft.com/office/powerpoint/2010/main" val="2072623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FA4C0-9B15-47CB-9866-BA6BCF617810}"/>
              </a:ext>
            </a:extLst>
          </p:cNvPr>
          <p:cNvPicPr>
            <a:picLocks noChangeAspect="1"/>
          </p:cNvPicPr>
          <p:nvPr/>
        </p:nvPicPr>
        <p:blipFill>
          <a:blip r:embed="rId2"/>
          <a:stretch>
            <a:fillRect/>
          </a:stretch>
        </p:blipFill>
        <p:spPr>
          <a:xfrm>
            <a:off x="3429000" y="264928"/>
            <a:ext cx="4419600" cy="1028700"/>
          </a:xfrm>
          <a:prstGeom prst="rect">
            <a:avLst/>
          </a:prstGeom>
        </p:spPr>
      </p:pic>
      <p:pic>
        <p:nvPicPr>
          <p:cNvPr id="4" name="Picture 3">
            <a:extLst>
              <a:ext uri="{FF2B5EF4-FFF2-40B4-BE49-F238E27FC236}">
                <a16:creationId xmlns:a16="http://schemas.microsoft.com/office/drawing/2014/main" id="{55FCCF3D-5149-43F4-A2D9-6C1F348AEA9E}"/>
              </a:ext>
            </a:extLst>
          </p:cNvPr>
          <p:cNvPicPr>
            <a:picLocks noChangeAspect="1"/>
          </p:cNvPicPr>
          <p:nvPr/>
        </p:nvPicPr>
        <p:blipFill rotWithShape="1">
          <a:blip r:embed="rId3"/>
          <a:srcRect l="50313" t="21094" r="1250" b="4687"/>
          <a:stretch/>
        </p:blipFill>
        <p:spPr>
          <a:xfrm>
            <a:off x="1996440" y="1092281"/>
            <a:ext cx="7625080" cy="4673437"/>
          </a:xfrm>
          <a:prstGeom prst="rect">
            <a:avLst/>
          </a:prstGeom>
        </p:spPr>
      </p:pic>
    </p:spTree>
    <p:extLst>
      <p:ext uri="{BB962C8B-B14F-4D97-AF65-F5344CB8AC3E}">
        <p14:creationId xmlns:p14="http://schemas.microsoft.com/office/powerpoint/2010/main" val="3293891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F0A1-A5E3-431F-8DBF-7E3C40B1607D}"/>
              </a:ext>
            </a:extLst>
          </p:cNvPr>
          <p:cNvSpPr>
            <a:spLocks noGrp="1"/>
          </p:cNvSpPr>
          <p:nvPr>
            <p:ph type="title"/>
          </p:nvPr>
        </p:nvSpPr>
        <p:spPr>
          <a:xfrm>
            <a:off x="351504" y="0"/>
            <a:ext cx="10515600" cy="1325563"/>
          </a:xfrm>
        </p:spPr>
        <p:txBody>
          <a:bodyPr>
            <a:normAutofit/>
          </a:bodyPr>
          <a:lstStyle/>
          <a:p>
            <a:r>
              <a:rPr lang="en-GB" sz="3700" dirty="0"/>
              <a:t>Housekeeping</a:t>
            </a:r>
          </a:p>
        </p:txBody>
      </p:sp>
      <p:sp>
        <p:nvSpPr>
          <p:cNvPr id="3" name="TextBox 2">
            <a:extLst>
              <a:ext uri="{FF2B5EF4-FFF2-40B4-BE49-F238E27FC236}">
                <a16:creationId xmlns:a16="http://schemas.microsoft.com/office/drawing/2014/main" id="{1798D0D4-CE6E-4533-871E-5940EA9AA9B3}"/>
              </a:ext>
            </a:extLst>
          </p:cNvPr>
          <p:cNvSpPr txBox="1"/>
          <p:nvPr/>
        </p:nvSpPr>
        <p:spPr>
          <a:xfrm>
            <a:off x="914400" y="1325563"/>
            <a:ext cx="9394723" cy="430887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Please mute your microphone unless you are speaking.</a:t>
            </a:r>
          </a:p>
          <a:p>
            <a:pPr marR="0" lvl="0" algn="l" defTabSz="457200" rtl="0" eaLnBrk="1" fontAlgn="auto" latinLnBrk="0" hangingPunct="1">
              <a:lnSpc>
                <a:spcPct val="100000"/>
              </a:lnSpc>
              <a:spcBef>
                <a:spcPts val="0"/>
              </a:spcBef>
              <a:spcAft>
                <a:spcPts val="0"/>
              </a:spcAft>
              <a:buClr>
                <a:srgbClr val="619E9B"/>
              </a:buClr>
              <a:buSzTx/>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Please make use </a:t>
            </a:r>
            <a:r>
              <a:rPr lang="en-GB" sz="2400" dirty="0">
                <a:solidFill>
                  <a:prstClr val="black"/>
                </a:solidFill>
                <a:latin typeface="Trebuchet MS" panose="020B0603020202020204"/>
              </a:rPr>
              <a:t>of the chat function to introduce yourself to the group, ask questions or leave a comment!</a:t>
            </a:r>
          </a:p>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If you experience any technical difficulties, please email </a:t>
            </a:r>
            <a:r>
              <a:rPr kumimoji="0" lang="en-GB" sz="2400" b="0" i="0" u="none" strike="noStrike" kern="1200" cap="none" spc="0" normalizeH="0" baseline="0" noProof="0" dirty="0">
                <a:ln>
                  <a:noFill/>
                </a:ln>
                <a:solidFill>
                  <a:srgbClr val="066D8E"/>
                </a:solidFill>
                <a:effectLst/>
                <a:uLnTx/>
                <a:uFillTx/>
                <a:latin typeface="Trebuchet MS" panose="020B0603020202020204"/>
                <a:ea typeface="+mn-ea"/>
                <a:cs typeface="+mn-cs"/>
              </a:rPr>
              <a:t>enjoyingwork@rcpsych.ac.uk</a:t>
            </a: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a:t>
            </a:r>
            <a:endParaRPr lang="en-GB" sz="2400" dirty="0">
              <a:solidFill>
                <a:schemeClr val="accent1">
                  <a:lumMod val="75000"/>
                </a:schemeClr>
              </a:solidFill>
            </a:endParaRPr>
          </a:p>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endParaRPr lang="en-GB" sz="2400" dirty="0">
              <a:solidFill>
                <a:schemeClr val="accent1">
                  <a:lumMod val="75000"/>
                </a:schemeClr>
              </a:solidFill>
            </a:endParaRPr>
          </a:p>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r>
              <a:rPr lang="en-GB" sz="2400" dirty="0">
                <a:solidFill>
                  <a:prstClr val="black"/>
                </a:solidFill>
                <a:latin typeface="Trebuchet MS" panose="020B0603020202020204"/>
              </a:rPr>
              <a:t>All presentation slides and recordings will be made available on the RCPsych Enjoying Work page shortly after today’s event.</a:t>
            </a:r>
          </a:p>
          <a:p>
            <a:endParaRPr lang="en-GB" dirty="0"/>
          </a:p>
        </p:txBody>
      </p:sp>
    </p:spTree>
    <p:extLst>
      <p:ext uri="{BB962C8B-B14F-4D97-AF65-F5344CB8AC3E}">
        <p14:creationId xmlns:p14="http://schemas.microsoft.com/office/powerpoint/2010/main" val="3215174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458E99-0745-4FBF-ABF7-6C3C5F67E110}"/>
              </a:ext>
            </a:extLst>
          </p:cNvPr>
          <p:cNvPicPr>
            <a:picLocks noChangeAspect="1"/>
          </p:cNvPicPr>
          <p:nvPr/>
        </p:nvPicPr>
        <p:blipFill rotWithShape="1">
          <a:blip r:embed="rId2"/>
          <a:srcRect b="11837"/>
          <a:stretch/>
        </p:blipFill>
        <p:spPr>
          <a:xfrm>
            <a:off x="249536" y="864542"/>
            <a:ext cx="9350559" cy="4637098"/>
          </a:xfrm>
          <a:prstGeom prst="rect">
            <a:avLst/>
          </a:prstGeom>
        </p:spPr>
      </p:pic>
      <p:pic>
        <p:nvPicPr>
          <p:cNvPr id="4" name="Picture 2" descr="Test your psychological safety straight away - Fearless Organization  Homepage">
            <a:extLst>
              <a:ext uri="{FF2B5EF4-FFF2-40B4-BE49-F238E27FC236}">
                <a16:creationId xmlns:a16="http://schemas.microsoft.com/office/drawing/2014/main" id="{B75128BE-EE3F-4D13-B883-11F8B8F30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0095" y="1242531"/>
            <a:ext cx="2591905" cy="388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32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2608A1-4026-4D8D-B627-41CE09ED2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6254" y="972721"/>
            <a:ext cx="5801818" cy="5860422"/>
          </a:xfrm>
          <a:prstGeom prst="rect">
            <a:avLst/>
          </a:prstGeom>
        </p:spPr>
      </p:pic>
      <p:sp>
        <p:nvSpPr>
          <p:cNvPr id="6" name="TextBox 5">
            <a:extLst>
              <a:ext uri="{FF2B5EF4-FFF2-40B4-BE49-F238E27FC236}">
                <a16:creationId xmlns:a16="http://schemas.microsoft.com/office/drawing/2014/main" id="{9CDB31C2-E07A-4B92-9FC6-A1907E08F8B2}"/>
              </a:ext>
            </a:extLst>
          </p:cNvPr>
          <p:cNvSpPr txBox="1"/>
          <p:nvPr/>
        </p:nvSpPr>
        <p:spPr>
          <a:xfrm>
            <a:off x="4207790" y="2993051"/>
            <a:ext cx="1351927" cy="430887"/>
          </a:xfrm>
          <a:prstGeom prst="rect">
            <a:avLst/>
          </a:prstGeom>
          <a:noFill/>
        </p:spPr>
        <p:txBody>
          <a:bodyPr wrap="square" rtlCol="0">
            <a:spAutoFit/>
          </a:bodyPr>
          <a:lstStyle/>
          <a:p>
            <a:pPr algn="ctr">
              <a:defRPr/>
            </a:pPr>
            <a:r>
              <a:rPr lang="en-US" sz="1100" b="1" dirty="0">
                <a:solidFill>
                  <a:srgbClr val="FFFFFF"/>
                </a:solidFill>
                <a:latin typeface="Arial"/>
              </a:rPr>
              <a:t>Wellness &amp; Resilience</a:t>
            </a:r>
          </a:p>
        </p:txBody>
      </p:sp>
      <p:sp>
        <p:nvSpPr>
          <p:cNvPr id="7" name="TextBox 6">
            <a:extLst>
              <a:ext uri="{FF2B5EF4-FFF2-40B4-BE49-F238E27FC236}">
                <a16:creationId xmlns:a16="http://schemas.microsoft.com/office/drawing/2014/main" id="{248CC1CC-43E0-42E5-A42C-5DEC2BDC1321}"/>
              </a:ext>
            </a:extLst>
          </p:cNvPr>
          <p:cNvSpPr txBox="1"/>
          <p:nvPr/>
        </p:nvSpPr>
        <p:spPr>
          <a:xfrm>
            <a:off x="5961098" y="2199763"/>
            <a:ext cx="1191395" cy="600164"/>
          </a:xfrm>
          <a:prstGeom prst="rect">
            <a:avLst/>
          </a:prstGeom>
          <a:noFill/>
        </p:spPr>
        <p:txBody>
          <a:bodyPr wrap="square" rtlCol="0">
            <a:spAutoFit/>
          </a:bodyPr>
          <a:lstStyle/>
          <a:p>
            <a:pPr algn="ctr">
              <a:defRPr/>
            </a:pPr>
            <a:r>
              <a:rPr lang="en-US" sz="1100" b="1" dirty="0">
                <a:solidFill>
                  <a:srgbClr val="FFFFFF"/>
                </a:solidFill>
                <a:latin typeface="Arial"/>
              </a:rPr>
              <a:t>Physical &amp; Psychological </a:t>
            </a:r>
          </a:p>
          <a:p>
            <a:pPr algn="ctr">
              <a:defRPr/>
            </a:pPr>
            <a:r>
              <a:rPr lang="en-US" sz="1100" b="1" dirty="0">
                <a:solidFill>
                  <a:srgbClr val="FFFFFF"/>
                </a:solidFill>
                <a:latin typeface="Arial"/>
              </a:rPr>
              <a:t>Safety</a:t>
            </a:r>
          </a:p>
        </p:txBody>
      </p:sp>
      <p:sp>
        <p:nvSpPr>
          <p:cNvPr id="8" name="TextBox 7">
            <a:extLst>
              <a:ext uri="{FF2B5EF4-FFF2-40B4-BE49-F238E27FC236}">
                <a16:creationId xmlns:a16="http://schemas.microsoft.com/office/drawing/2014/main" id="{725C8D8E-5925-4E5B-AE6F-C76B303C7C20}"/>
              </a:ext>
            </a:extLst>
          </p:cNvPr>
          <p:cNvSpPr txBox="1"/>
          <p:nvPr/>
        </p:nvSpPr>
        <p:spPr>
          <a:xfrm>
            <a:off x="4088146" y="3873045"/>
            <a:ext cx="1286388" cy="430887"/>
          </a:xfrm>
          <a:prstGeom prst="rect">
            <a:avLst/>
          </a:prstGeom>
          <a:noFill/>
        </p:spPr>
        <p:txBody>
          <a:bodyPr wrap="square" rtlCol="0">
            <a:spAutoFit/>
          </a:bodyPr>
          <a:lstStyle/>
          <a:p>
            <a:pPr algn="ctr">
              <a:defRPr/>
            </a:pPr>
            <a:r>
              <a:rPr lang="en-US" sz="1100" b="1" dirty="0">
                <a:solidFill>
                  <a:srgbClr val="FFFFFF"/>
                </a:solidFill>
                <a:latin typeface="Arial"/>
              </a:rPr>
              <a:t>Daily Improvement</a:t>
            </a:r>
          </a:p>
        </p:txBody>
      </p:sp>
      <p:sp>
        <p:nvSpPr>
          <p:cNvPr id="9" name="TextBox 8">
            <a:extLst>
              <a:ext uri="{FF2B5EF4-FFF2-40B4-BE49-F238E27FC236}">
                <a16:creationId xmlns:a16="http://schemas.microsoft.com/office/drawing/2014/main" id="{B41769BD-D8F3-494E-8EAE-EBA583713B3B}"/>
              </a:ext>
            </a:extLst>
          </p:cNvPr>
          <p:cNvSpPr txBox="1"/>
          <p:nvPr/>
        </p:nvSpPr>
        <p:spPr>
          <a:xfrm>
            <a:off x="6661251" y="2943752"/>
            <a:ext cx="1193328" cy="430887"/>
          </a:xfrm>
          <a:prstGeom prst="rect">
            <a:avLst/>
          </a:prstGeom>
          <a:noFill/>
        </p:spPr>
        <p:txBody>
          <a:bodyPr wrap="square" rtlCol="0">
            <a:spAutoFit/>
          </a:bodyPr>
          <a:lstStyle/>
          <a:p>
            <a:pPr algn="ctr">
              <a:defRPr/>
            </a:pPr>
            <a:r>
              <a:rPr lang="en-US" sz="1100" b="1" dirty="0">
                <a:solidFill>
                  <a:srgbClr val="FFFFFF"/>
                </a:solidFill>
                <a:latin typeface="Arial"/>
              </a:rPr>
              <a:t>Meaning &amp; Purpose</a:t>
            </a:r>
          </a:p>
        </p:txBody>
      </p:sp>
      <p:sp>
        <p:nvSpPr>
          <p:cNvPr id="10" name="TextBox 9">
            <a:extLst>
              <a:ext uri="{FF2B5EF4-FFF2-40B4-BE49-F238E27FC236}">
                <a16:creationId xmlns:a16="http://schemas.microsoft.com/office/drawing/2014/main" id="{803ED538-FC36-4D8C-8027-F2FB87D69DE6}"/>
              </a:ext>
            </a:extLst>
          </p:cNvPr>
          <p:cNvSpPr txBox="1"/>
          <p:nvPr/>
        </p:nvSpPr>
        <p:spPr>
          <a:xfrm>
            <a:off x="6324321" y="4598437"/>
            <a:ext cx="1134790" cy="430887"/>
          </a:xfrm>
          <a:prstGeom prst="rect">
            <a:avLst/>
          </a:prstGeom>
          <a:noFill/>
        </p:spPr>
        <p:txBody>
          <a:bodyPr wrap="square" rtlCol="0">
            <a:spAutoFit/>
          </a:bodyPr>
          <a:lstStyle/>
          <a:p>
            <a:pPr algn="ctr">
              <a:defRPr/>
            </a:pPr>
            <a:r>
              <a:rPr lang="en-US" sz="1100" b="1" dirty="0">
                <a:solidFill>
                  <a:srgbClr val="FFFFFF"/>
                </a:solidFill>
                <a:latin typeface="Arial"/>
              </a:rPr>
              <a:t>Recognition</a:t>
            </a:r>
          </a:p>
          <a:p>
            <a:pPr algn="ctr">
              <a:defRPr/>
            </a:pPr>
            <a:r>
              <a:rPr lang="en-US" sz="1100" b="1" dirty="0">
                <a:solidFill>
                  <a:srgbClr val="FFFFFF"/>
                </a:solidFill>
                <a:latin typeface="Arial"/>
              </a:rPr>
              <a:t>&amp; Rewards</a:t>
            </a:r>
          </a:p>
        </p:txBody>
      </p:sp>
      <p:sp>
        <p:nvSpPr>
          <p:cNvPr id="11" name="TextBox 10">
            <a:extLst>
              <a:ext uri="{FF2B5EF4-FFF2-40B4-BE49-F238E27FC236}">
                <a16:creationId xmlns:a16="http://schemas.microsoft.com/office/drawing/2014/main" id="{450275B2-B27B-4E4A-99CA-997DBF1FD267}"/>
              </a:ext>
            </a:extLst>
          </p:cNvPr>
          <p:cNvSpPr txBox="1"/>
          <p:nvPr/>
        </p:nvSpPr>
        <p:spPr>
          <a:xfrm>
            <a:off x="6780295" y="3829616"/>
            <a:ext cx="1199864" cy="430887"/>
          </a:xfrm>
          <a:prstGeom prst="rect">
            <a:avLst/>
          </a:prstGeom>
          <a:noFill/>
        </p:spPr>
        <p:txBody>
          <a:bodyPr wrap="square" rtlCol="0">
            <a:spAutoFit/>
          </a:bodyPr>
          <a:lstStyle/>
          <a:p>
            <a:pPr algn="ctr">
              <a:defRPr/>
            </a:pPr>
            <a:r>
              <a:rPr lang="en-US" sz="1100" b="1" dirty="0">
                <a:solidFill>
                  <a:srgbClr val="FFFFFF"/>
                </a:solidFill>
                <a:latin typeface="Arial"/>
              </a:rPr>
              <a:t>Autonomy</a:t>
            </a:r>
          </a:p>
          <a:p>
            <a:pPr algn="ctr">
              <a:defRPr/>
            </a:pPr>
            <a:r>
              <a:rPr lang="en-US" sz="1100" b="1" dirty="0">
                <a:solidFill>
                  <a:srgbClr val="FFFFFF"/>
                </a:solidFill>
                <a:latin typeface="Arial"/>
              </a:rPr>
              <a:t>&amp; Control</a:t>
            </a:r>
          </a:p>
        </p:txBody>
      </p:sp>
      <p:sp>
        <p:nvSpPr>
          <p:cNvPr id="12" name="Rectangle 11">
            <a:extLst>
              <a:ext uri="{FF2B5EF4-FFF2-40B4-BE49-F238E27FC236}">
                <a16:creationId xmlns:a16="http://schemas.microsoft.com/office/drawing/2014/main" id="{388A77C5-3A7C-4C0E-91C1-3003380608BB}"/>
              </a:ext>
            </a:extLst>
          </p:cNvPr>
          <p:cNvSpPr/>
          <p:nvPr/>
        </p:nvSpPr>
        <p:spPr>
          <a:xfrm flipH="1">
            <a:off x="5559716" y="5173148"/>
            <a:ext cx="1086794" cy="430887"/>
          </a:xfrm>
          <a:prstGeom prst="rect">
            <a:avLst/>
          </a:prstGeom>
        </p:spPr>
        <p:txBody>
          <a:bodyPr wrap="square">
            <a:spAutoFit/>
          </a:bodyPr>
          <a:lstStyle/>
          <a:p>
            <a:pPr algn="ctr">
              <a:defRPr/>
            </a:pPr>
            <a:r>
              <a:rPr lang="en-US" sz="1100" b="1" dirty="0">
                <a:solidFill>
                  <a:srgbClr val="FFFFFF"/>
                </a:solidFill>
                <a:latin typeface="Arial"/>
              </a:rPr>
              <a:t>Participative Management</a:t>
            </a:r>
          </a:p>
        </p:txBody>
      </p:sp>
      <p:sp>
        <p:nvSpPr>
          <p:cNvPr id="13" name="TextBox 12">
            <a:extLst>
              <a:ext uri="{FF2B5EF4-FFF2-40B4-BE49-F238E27FC236}">
                <a16:creationId xmlns:a16="http://schemas.microsoft.com/office/drawing/2014/main" id="{8283EF80-6C97-4A57-BC8E-8F6BAB7EFDD2}"/>
              </a:ext>
            </a:extLst>
          </p:cNvPr>
          <p:cNvSpPr txBox="1"/>
          <p:nvPr/>
        </p:nvSpPr>
        <p:spPr>
          <a:xfrm>
            <a:off x="5251925" y="3294853"/>
            <a:ext cx="1524000" cy="1069524"/>
          </a:xfrm>
          <a:prstGeom prst="rect">
            <a:avLst/>
          </a:prstGeom>
          <a:noFill/>
        </p:spPr>
        <p:txBody>
          <a:bodyPr wrap="square" rtlCol="0">
            <a:spAutoFit/>
          </a:bodyPr>
          <a:lstStyle/>
          <a:p>
            <a:pPr algn="ctr">
              <a:spcAft>
                <a:spcPts val="300"/>
              </a:spcAft>
              <a:defRPr/>
            </a:pPr>
            <a:r>
              <a:rPr lang="en-US" sz="1400" b="1" dirty="0">
                <a:solidFill>
                  <a:srgbClr val="455660"/>
                </a:solidFill>
                <a:latin typeface="Arial"/>
              </a:rPr>
              <a:t>Happy</a:t>
            </a:r>
          </a:p>
          <a:p>
            <a:pPr algn="ctr">
              <a:spcAft>
                <a:spcPts val="300"/>
              </a:spcAft>
              <a:defRPr/>
            </a:pPr>
            <a:r>
              <a:rPr lang="en-US" sz="1400" b="1" dirty="0">
                <a:solidFill>
                  <a:srgbClr val="455660"/>
                </a:solidFill>
                <a:latin typeface="Arial"/>
              </a:rPr>
              <a:t>Healthy</a:t>
            </a:r>
          </a:p>
          <a:p>
            <a:pPr algn="ctr">
              <a:spcAft>
                <a:spcPts val="300"/>
              </a:spcAft>
              <a:defRPr/>
            </a:pPr>
            <a:r>
              <a:rPr lang="en-US" sz="1400" b="1" dirty="0">
                <a:solidFill>
                  <a:srgbClr val="455660"/>
                </a:solidFill>
                <a:latin typeface="Arial"/>
              </a:rPr>
              <a:t>Productive</a:t>
            </a:r>
          </a:p>
          <a:p>
            <a:pPr algn="ctr">
              <a:spcAft>
                <a:spcPts val="300"/>
              </a:spcAft>
              <a:defRPr/>
            </a:pPr>
            <a:r>
              <a:rPr lang="en-US" sz="1400" b="1" dirty="0">
                <a:solidFill>
                  <a:srgbClr val="455660"/>
                </a:solidFill>
                <a:latin typeface="Arial"/>
              </a:rPr>
              <a:t>People</a:t>
            </a:r>
          </a:p>
        </p:txBody>
      </p:sp>
      <p:sp>
        <p:nvSpPr>
          <p:cNvPr id="14" name="TextBox 13">
            <a:extLst>
              <a:ext uri="{FF2B5EF4-FFF2-40B4-BE49-F238E27FC236}">
                <a16:creationId xmlns:a16="http://schemas.microsoft.com/office/drawing/2014/main" id="{81B17471-03AD-40D6-B936-27CBE5B65630}"/>
              </a:ext>
            </a:extLst>
          </p:cNvPr>
          <p:cNvSpPr txBox="1"/>
          <p:nvPr/>
        </p:nvSpPr>
        <p:spPr>
          <a:xfrm>
            <a:off x="4288532" y="4654960"/>
            <a:ext cx="1656752" cy="469359"/>
          </a:xfrm>
          <a:prstGeom prst="rect">
            <a:avLst/>
          </a:prstGeom>
          <a:noFill/>
        </p:spPr>
        <p:txBody>
          <a:bodyPr wrap="square" rtlCol="0">
            <a:spAutoFit/>
          </a:bodyPr>
          <a:lstStyle/>
          <a:p>
            <a:pPr algn="ctr">
              <a:spcBef>
                <a:spcPts val="300"/>
              </a:spcBef>
              <a:defRPr/>
            </a:pPr>
            <a:r>
              <a:rPr lang="en-US" sz="1100" b="1" dirty="0">
                <a:solidFill>
                  <a:srgbClr val="FFFFFF"/>
                </a:solidFill>
                <a:latin typeface="Arial"/>
              </a:rPr>
              <a:t>Camaraderie</a:t>
            </a:r>
          </a:p>
          <a:p>
            <a:pPr algn="ctr">
              <a:spcBef>
                <a:spcPts val="300"/>
              </a:spcBef>
              <a:defRPr/>
            </a:pPr>
            <a:r>
              <a:rPr lang="en-US" sz="1100" b="1" dirty="0">
                <a:solidFill>
                  <a:srgbClr val="FFFFFF"/>
                </a:solidFill>
                <a:latin typeface="Arial"/>
              </a:rPr>
              <a:t>&amp; Teamwork</a:t>
            </a:r>
          </a:p>
        </p:txBody>
      </p:sp>
      <p:sp>
        <p:nvSpPr>
          <p:cNvPr id="15" name="TextBox 14">
            <a:extLst>
              <a:ext uri="{FF2B5EF4-FFF2-40B4-BE49-F238E27FC236}">
                <a16:creationId xmlns:a16="http://schemas.microsoft.com/office/drawing/2014/main" id="{8EBF0FBA-6651-4155-A7FB-AAD34A55C8B2}"/>
              </a:ext>
            </a:extLst>
          </p:cNvPr>
          <p:cNvSpPr txBox="1"/>
          <p:nvPr/>
        </p:nvSpPr>
        <p:spPr>
          <a:xfrm>
            <a:off x="4755071" y="2186431"/>
            <a:ext cx="1517060" cy="469359"/>
          </a:xfrm>
          <a:prstGeom prst="rect">
            <a:avLst/>
          </a:prstGeom>
          <a:noFill/>
        </p:spPr>
        <p:txBody>
          <a:bodyPr wrap="square" rtlCol="0">
            <a:spAutoFit/>
          </a:bodyPr>
          <a:lstStyle/>
          <a:p>
            <a:pPr algn="ctr">
              <a:spcBef>
                <a:spcPts val="300"/>
              </a:spcBef>
              <a:defRPr/>
            </a:pPr>
            <a:r>
              <a:rPr lang="en-US" sz="1100" b="1" dirty="0">
                <a:solidFill>
                  <a:srgbClr val="FFFFFF"/>
                </a:solidFill>
                <a:latin typeface="Arial"/>
              </a:rPr>
              <a:t>Real Time</a:t>
            </a:r>
          </a:p>
          <a:p>
            <a:pPr algn="ctr">
              <a:spcBef>
                <a:spcPts val="300"/>
              </a:spcBef>
              <a:defRPr/>
            </a:pPr>
            <a:r>
              <a:rPr lang="en-US" sz="1100" b="1" dirty="0">
                <a:solidFill>
                  <a:srgbClr val="FFFFFF"/>
                </a:solidFill>
                <a:latin typeface="Arial"/>
              </a:rPr>
              <a:t>Measurement</a:t>
            </a:r>
          </a:p>
        </p:txBody>
      </p:sp>
      <p:sp>
        <p:nvSpPr>
          <p:cNvPr id="16" name="Title 1">
            <a:extLst>
              <a:ext uri="{FF2B5EF4-FFF2-40B4-BE49-F238E27FC236}">
                <a16:creationId xmlns:a16="http://schemas.microsoft.com/office/drawing/2014/main" id="{EA369765-F7EA-4C5E-9F22-7C32CB8F7047}"/>
              </a:ext>
            </a:extLst>
          </p:cNvPr>
          <p:cNvSpPr txBox="1">
            <a:spLocks/>
          </p:cNvSpPr>
          <p:nvPr/>
        </p:nvSpPr>
        <p:spPr>
          <a:xfrm>
            <a:off x="262393" y="102707"/>
            <a:ext cx="10222220" cy="698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solidFill>
                  <a:sysClr val="windowText" lastClr="000000"/>
                </a:solidFill>
                <a:latin typeface="Arial"/>
              </a:rPr>
              <a:t>Critical Components for Ensuring a Joyful, Engaged Workforce</a:t>
            </a:r>
            <a:br>
              <a:rPr lang="en-US" sz="3600" b="1" dirty="0">
                <a:solidFill>
                  <a:sysClr val="windowText" lastClr="000000"/>
                </a:solidFill>
                <a:latin typeface="Arial"/>
              </a:rPr>
            </a:br>
            <a:r>
              <a:rPr lang="en-US" sz="1800" b="1" i="1" dirty="0">
                <a:solidFill>
                  <a:sysClr val="windowText" lastClr="000000"/>
                </a:solidFill>
                <a:latin typeface="Arial"/>
              </a:rPr>
              <a:t>Interlocking responsibilities at all levels</a:t>
            </a:r>
          </a:p>
        </p:txBody>
      </p:sp>
    </p:spTree>
    <p:extLst>
      <p:ext uri="{BB962C8B-B14F-4D97-AF65-F5344CB8AC3E}">
        <p14:creationId xmlns:p14="http://schemas.microsoft.com/office/powerpoint/2010/main" val="2673445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28FE4-A016-4FB5-9EA1-D40C4932FFA3}"/>
              </a:ext>
            </a:extLst>
          </p:cNvPr>
          <p:cNvSpPr>
            <a:spLocks noGrp="1"/>
          </p:cNvSpPr>
          <p:nvPr>
            <p:ph type="title"/>
          </p:nvPr>
        </p:nvSpPr>
        <p:spPr>
          <a:xfrm>
            <a:off x="838200" y="1355777"/>
            <a:ext cx="10515600" cy="2852737"/>
          </a:xfrm>
        </p:spPr>
        <p:txBody>
          <a:bodyPr>
            <a:normAutofit/>
          </a:bodyPr>
          <a:lstStyle/>
          <a:p>
            <a:r>
              <a:rPr lang="en-GB" sz="4800" dirty="0"/>
              <a:t>Theory of change – moving from ideas to testing</a:t>
            </a:r>
            <a:br>
              <a:rPr lang="en-GB" sz="4800" dirty="0"/>
            </a:br>
            <a:r>
              <a:rPr lang="en-GB" sz="2400" dirty="0">
                <a:effectLst/>
                <a:latin typeface="Montserrat" panose="00000500000000000000" pitchFamily="2" charset="0"/>
                <a:ea typeface="Calibri" panose="020F0502020204030204" pitchFamily="34" charset="0"/>
                <a:cs typeface="Times New Roman" panose="02020603050405020304" pitchFamily="18" charset="0"/>
              </a:rPr>
              <a:t>QI coaches (NCCMH)</a:t>
            </a:r>
            <a:r>
              <a:rPr lang="en-GB" dirty="0"/>
              <a:t> </a:t>
            </a:r>
            <a:endParaRPr lang="en-GB" sz="4800" dirty="0"/>
          </a:p>
        </p:txBody>
      </p:sp>
    </p:spTree>
    <p:extLst>
      <p:ext uri="{BB962C8B-B14F-4D97-AF65-F5344CB8AC3E}">
        <p14:creationId xmlns:p14="http://schemas.microsoft.com/office/powerpoint/2010/main" val="3430314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7E8F60CA-502E-4A58-AE6F-E40F07F81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2035"/>
            <a:ext cx="9664700" cy="6855965"/>
          </a:xfrm>
          <a:prstGeom prst="rect">
            <a:avLst/>
          </a:prstGeom>
        </p:spPr>
      </p:pic>
    </p:spTree>
    <p:extLst>
      <p:ext uri="{BB962C8B-B14F-4D97-AF65-F5344CB8AC3E}">
        <p14:creationId xmlns:p14="http://schemas.microsoft.com/office/powerpoint/2010/main" val="4291731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02B2E0B1-081B-42BA-BA24-F64648D71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799" y="0"/>
            <a:ext cx="9667568" cy="6858000"/>
          </a:xfrm>
          <a:prstGeom prst="rect">
            <a:avLst/>
          </a:prstGeom>
        </p:spPr>
      </p:pic>
    </p:spTree>
    <p:extLst>
      <p:ext uri="{BB962C8B-B14F-4D97-AF65-F5344CB8AC3E}">
        <p14:creationId xmlns:p14="http://schemas.microsoft.com/office/powerpoint/2010/main" val="369362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7CD415-3504-4328-93D4-819F9A63E73A}"/>
              </a:ext>
            </a:extLst>
          </p:cNvPr>
          <p:cNvSpPr txBox="1"/>
          <p:nvPr/>
        </p:nvSpPr>
        <p:spPr>
          <a:xfrm>
            <a:off x="2168013" y="1224116"/>
            <a:ext cx="5501200"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Break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3194199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3D0413-B0E8-4544-ABB0-FC272AEB3C1E}"/>
              </a:ext>
            </a:extLst>
          </p:cNvPr>
          <p:cNvPicPr>
            <a:picLocks noChangeAspect="1"/>
          </p:cNvPicPr>
          <p:nvPr/>
        </p:nvPicPr>
        <p:blipFill>
          <a:blip r:embed="rId3"/>
          <a:stretch>
            <a:fillRect/>
          </a:stretch>
        </p:blipFill>
        <p:spPr>
          <a:xfrm>
            <a:off x="1041400" y="46172"/>
            <a:ext cx="9594970" cy="6811828"/>
          </a:xfrm>
          <a:prstGeom prst="rect">
            <a:avLst/>
          </a:prstGeom>
        </p:spPr>
      </p:pic>
    </p:spTree>
    <p:extLst>
      <p:ext uri="{BB962C8B-B14F-4D97-AF65-F5344CB8AC3E}">
        <p14:creationId xmlns:p14="http://schemas.microsoft.com/office/powerpoint/2010/main" val="752803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14C78A04-6D9B-4834-9C1A-AFC64739C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099" y="0"/>
            <a:ext cx="9524344" cy="6756400"/>
          </a:xfrm>
          <a:prstGeom prst="rect">
            <a:avLst/>
          </a:prstGeom>
        </p:spPr>
      </p:pic>
    </p:spTree>
    <p:extLst>
      <p:ext uri="{BB962C8B-B14F-4D97-AF65-F5344CB8AC3E}">
        <p14:creationId xmlns:p14="http://schemas.microsoft.com/office/powerpoint/2010/main" val="600978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28FE4-A016-4FB5-9EA1-D40C4932FFA3}"/>
              </a:ext>
            </a:extLst>
          </p:cNvPr>
          <p:cNvSpPr>
            <a:spLocks noGrp="1"/>
          </p:cNvSpPr>
          <p:nvPr>
            <p:ph type="title"/>
          </p:nvPr>
        </p:nvSpPr>
        <p:spPr>
          <a:xfrm>
            <a:off x="838200" y="1355777"/>
            <a:ext cx="10515600" cy="2852737"/>
          </a:xfrm>
        </p:spPr>
        <p:txBody>
          <a:bodyPr>
            <a:normAutofit/>
          </a:bodyPr>
          <a:lstStyle/>
          <a:p>
            <a:r>
              <a:rPr lang="en-GB" sz="4800" dirty="0"/>
              <a:t>Breakout – running your project </a:t>
            </a:r>
            <a:r>
              <a:rPr lang="en-GB" sz="2400" dirty="0">
                <a:effectLst/>
                <a:latin typeface="Montserrat" panose="00000500000000000000" pitchFamily="2" charset="0"/>
                <a:ea typeface="Calibri" panose="020F0502020204030204" pitchFamily="34" charset="0"/>
                <a:cs typeface="Times New Roman" panose="02020603050405020304" pitchFamily="18" charset="0"/>
              </a:rPr>
              <a:t>QI coaches (NCCMH)</a:t>
            </a:r>
            <a:r>
              <a:rPr lang="en-GB" dirty="0"/>
              <a:t> </a:t>
            </a:r>
            <a:endParaRPr lang="en-GB" sz="4800" dirty="0"/>
          </a:p>
        </p:txBody>
      </p:sp>
    </p:spTree>
    <p:extLst>
      <p:ext uri="{BB962C8B-B14F-4D97-AF65-F5344CB8AC3E}">
        <p14:creationId xmlns:p14="http://schemas.microsoft.com/office/powerpoint/2010/main" val="154994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3FE99B2-E4EA-4E6C-A09E-47E55D27E105}"/>
              </a:ext>
            </a:extLst>
          </p:cNvPr>
          <p:cNvSpPr txBox="1"/>
          <p:nvPr/>
        </p:nvSpPr>
        <p:spPr>
          <a:xfrm>
            <a:off x="130629" y="5697709"/>
            <a:ext cx="11747239" cy="923330"/>
          </a:xfrm>
          <a:prstGeom prst="rect">
            <a:avLst/>
          </a:prstGeom>
          <a:noFill/>
        </p:spPr>
        <p:txBody>
          <a:bodyPr wrap="square">
            <a:spAutoFit/>
          </a:bodyPr>
          <a:lstStyle/>
          <a:p>
            <a:r>
              <a:rPr lang="en-GB" dirty="0"/>
              <a:t>Instructions:</a:t>
            </a:r>
          </a:p>
          <a:p>
            <a:r>
              <a:rPr lang="en-GB" dirty="0"/>
              <a:t>Click Breakout Rooms     in your meeting controls. Hover your pointer over the number to the right of breakout room you wish to join, click Join, then confirm by clicking Join. Click Leave Room to return to the main session.</a:t>
            </a:r>
          </a:p>
        </p:txBody>
      </p:sp>
      <p:pic>
        <p:nvPicPr>
          <p:cNvPr id="14" name="Picture 13">
            <a:extLst>
              <a:ext uri="{FF2B5EF4-FFF2-40B4-BE49-F238E27FC236}">
                <a16:creationId xmlns:a16="http://schemas.microsoft.com/office/drawing/2014/main" id="{E5975AFB-5591-4A21-98FB-776BA63D3108}"/>
              </a:ext>
            </a:extLst>
          </p:cNvPr>
          <p:cNvPicPr>
            <a:picLocks noChangeAspect="1"/>
          </p:cNvPicPr>
          <p:nvPr/>
        </p:nvPicPr>
        <p:blipFill>
          <a:blip r:embed="rId2"/>
          <a:stretch>
            <a:fillRect/>
          </a:stretch>
        </p:blipFill>
        <p:spPr>
          <a:xfrm>
            <a:off x="2253831" y="6060108"/>
            <a:ext cx="201185" cy="237765"/>
          </a:xfrm>
          <a:prstGeom prst="rect">
            <a:avLst/>
          </a:prstGeom>
        </p:spPr>
      </p:pic>
      <p:pic>
        <p:nvPicPr>
          <p:cNvPr id="2" name="Picture 1">
            <a:extLst>
              <a:ext uri="{FF2B5EF4-FFF2-40B4-BE49-F238E27FC236}">
                <a16:creationId xmlns:a16="http://schemas.microsoft.com/office/drawing/2014/main" id="{955069CC-0B79-40A4-BFFA-1E2A99EE054B}"/>
              </a:ext>
            </a:extLst>
          </p:cNvPr>
          <p:cNvPicPr>
            <a:picLocks noChangeAspect="1"/>
          </p:cNvPicPr>
          <p:nvPr/>
        </p:nvPicPr>
        <p:blipFill>
          <a:blip r:embed="rId3"/>
          <a:stretch>
            <a:fillRect/>
          </a:stretch>
        </p:blipFill>
        <p:spPr>
          <a:xfrm>
            <a:off x="1114494" y="23544"/>
            <a:ext cx="9779508" cy="6036564"/>
          </a:xfrm>
          <a:prstGeom prst="rect">
            <a:avLst/>
          </a:prstGeom>
        </p:spPr>
      </p:pic>
    </p:spTree>
    <p:extLst>
      <p:ext uri="{BB962C8B-B14F-4D97-AF65-F5344CB8AC3E}">
        <p14:creationId xmlns:p14="http://schemas.microsoft.com/office/powerpoint/2010/main" val="1988545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F0A1-A5E3-431F-8DBF-7E3C40B1607D}"/>
              </a:ext>
            </a:extLst>
          </p:cNvPr>
          <p:cNvSpPr>
            <a:spLocks noGrp="1"/>
          </p:cNvSpPr>
          <p:nvPr>
            <p:ph type="title"/>
          </p:nvPr>
        </p:nvSpPr>
        <p:spPr>
          <a:xfrm>
            <a:off x="351504" y="0"/>
            <a:ext cx="10515600" cy="1325563"/>
          </a:xfrm>
        </p:spPr>
        <p:txBody>
          <a:bodyPr>
            <a:normAutofit/>
          </a:bodyPr>
          <a:lstStyle/>
          <a:p>
            <a:r>
              <a:rPr lang="en-GB" sz="3700" dirty="0"/>
              <a:t>Today’s agenda</a:t>
            </a:r>
          </a:p>
        </p:txBody>
      </p:sp>
      <p:pic>
        <p:nvPicPr>
          <p:cNvPr id="5" name="Picture 4">
            <a:extLst>
              <a:ext uri="{FF2B5EF4-FFF2-40B4-BE49-F238E27FC236}">
                <a16:creationId xmlns:a16="http://schemas.microsoft.com/office/drawing/2014/main" id="{DFAA358D-DF58-422D-8ACC-F890803D446A}"/>
              </a:ext>
            </a:extLst>
          </p:cNvPr>
          <p:cNvPicPr>
            <a:picLocks noChangeAspect="1"/>
          </p:cNvPicPr>
          <p:nvPr/>
        </p:nvPicPr>
        <p:blipFill>
          <a:blip r:embed="rId2"/>
          <a:stretch>
            <a:fillRect/>
          </a:stretch>
        </p:blipFill>
        <p:spPr>
          <a:xfrm>
            <a:off x="2044446" y="1325563"/>
            <a:ext cx="6350508" cy="5010912"/>
          </a:xfrm>
          <a:prstGeom prst="rect">
            <a:avLst/>
          </a:prstGeom>
        </p:spPr>
      </p:pic>
    </p:spTree>
    <p:extLst>
      <p:ext uri="{BB962C8B-B14F-4D97-AF65-F5344CB8AC3E}">
        <p14:creationId xmlns:p14="http://schemas.microsoft.com/office/powerpoint/2010/main" val="993416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28FE4-A016-4FB5-9EA1-D40C4932FFA3}"/>
              </a:ext>
            </a:extLst>
          </p:cNvPr>
          <p:cNvSpPr>
            <a:spLocks noGrp="1"/>
          </p:cNvSpPr>
          <p:nvPr>
            <p:ph type="title"/>
          </p:nvPr>
        </p:nvSpPr>
        <p:spPr>
          <a:xfrm>
            <a:off x="838200" y="1355777"/>
            <a:ext cx="10515600" cy="2852737"/>
          </a:xfrm>
        </p:spPr>
        <p:txBody>
          <a:bodyPr>
            <a:normAutofit/>
          </a:bodyPr>
          <a:lstStyle/>
          <a:p>
            <a:r>
              <a:rPr lang="en-GB" sz="4800" dirty="0"/>
              <a:t>Change ideas to test next </a:t>
            </a:r>
            <a:br>
              <a:rPr lang="en-GB" sz="4800" dirty="0"/>
            </a:br>
            <a:r>
              <a:rPr lang="en-GB" sz="2400" dirty="0">
                <a:latin typeface="Montserrat" panose="00000500000000000000" pitchFamily="2" charset="0"/>
                <a:cs typeface="Times New Roman" panose="02020603050405020304" pitchFamily="18" charset="0"/>
              </a:rPr>
              <a:t>Renata Souza, </a:t>
            </a:r>
            <a:r>
              <a:rPr lang="en-GB" sz="2400" dirty="0">
                <a:effectLst/>
                <a:latin typeface="Montserrat" panose="00000500000000000000" pitchFamily="2" charset="0"/>
                <a:ea typeface="Calibri" panose="020F0502020204030204" pitchFamily="34" charset="0"/>
                <a:cs typeface="Times New Roman" panose="02020603050405020304" pitchFamily="18" charset="0"/>
              </a:rPr>
              <a:t>QI Coach (NCCMH)</a:t>
            </a:r>
            <a:r>
              <a:rPr lang="en-GB" dirty="0"/>
              <a:t> </a:t>
            </a:r>
            <a:endParaRPr lang="en-GB" sz="4800" dirty="0"/>
          </a:p>
        </p:txBody>
      </p:sp>
    </p:spTree>
    <p:extLst>
      <p:ext uri="{BB962C8B-B14F-4D97-AF65-F5344CB8AC3E}">
        <p14:creationId xmlns:p14="http://schemas.microsoft.com/office/powerpoint/2010/main" val="53609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F0A1-A5E3-431F-8DBF-7E3C40B1607D}"/>
              </a:ext>
            </a:extLst>
          </p:cNvPr>
          <p:cNvSpPr>
            <a:spLocks noGrp="1"/>
          </p:cNvSpPr>
          <p:nvPr>
            <p:ph type="title"/>
          </p:nvPr>
        </p:nvSpPr>
        <p:spPr>
          <a:xfrm>
            <a:off x="351504" y="0"/>
            <a:ext cx="10515600" cy="1325563"/>
          </a:xfrm>
        </p:spPr>
        <p:txBody>
          <a:bodyPr>
            <a:normAutofit/>
          </a:bodyPr>
          <a:lstStyle/>
          <a:p>
            <a:r>
              <a:rPr lang="en-GB" sz="3700" b="1" dirty="0"/>
              <a:t>Instructions</a:t>
            </a:r>
          </a:p>
        </p:txBody>
      </p:sp>
      <p:sp>
        <p:nvSpPr>
          <p:cNvPr id="3" name="TextBox 2">
            <a:extLst>
              <a:ext uri="{FF2B5EF4-FFF2-40B4-BE49-F238E27FC236}">
                <a16:creationId xmlns:a16="http://schemas.microsoft.com/office/drawing/2014/main" id="{1798D0D4-CE6E-4533-871E-5940EA9AA9B3}"/>
              </a:ext>
            </a:extLst>
          </p:cNvPr>
          <p:cNvSpPr txBox="1"/>
          <p:nvPr/>
        </p:nvSpPr>
        <p:spPr>
          <a:xfrm>
            <a:off x="911942" y="1610043"/>
            <a:ext cx="9394723" cy="430887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rPr>
              <a:t>Inspired by today, we’re going to think about what </a:t>
            </a:r>
            <a:r>
              <a:rPr lang="en-GB" sz="2800" dirty="0">
                <a:solidFill>
                  <a:prstClr val="black"/>
                </a:solidFill>
                <a:latin typeface="Trebuchet MS" panose="020B0603020202020204"/>
              </a:rPr>
              <a:t>change idea(s) you would like to test next.</a:t>
            </a:r>
          </a:p>
          <a:p>
            <a:pPr marR="0" lvl="0" algn="l" defTabSz="457200" rtl="0" eaLnBrk="1" fontAlgn="auto" latinLnBrk="0" hangingPunct="1">
              <a:lnSpc>
                <a:spcPct val="100000"/>
              </a:lnSpc>
              <a:spcBef>
                <a:spcPts val="0"/>
              </a:spcBef>
              <a:spcAft>
                <a:spcPts val="0"/>
              </a:spcAft>
              <a:buClr>
                <a:srgbClr val="619E9B"/>
              </a:buClr>
              <a:buSzTx/>
              <a:tabLst/>
              <a:defRPr/>
            </a:pPr>
            <a:endPar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
                <a:srgbClr val="619E9B"/>
              </a:buClr>
              <a:buSzTx/>
              <a:buFontTx/>
              <a:buNone/>
              <a:tabLst/>
              <a:defRPr/>
            </a:pPr>
            <a:endPar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rPr>
              <a:t>You will shortly be randomly allocated into breakout rooms of 3 people and have 10min to discuss ideas you might want to test over the next few weeks and how you might test them. </a:t>
            </a:r>
          </a:p>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100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F0A1-A5E3-431F-8DBF-7E3C40B1607D}"/>
              </a:ext>
            </a:extLst>
          </p:cNvPr>
          <p:cNvSpPr>
            <a:spLocks noGrp="1"/>
          </p:cNvSpPr>
          <p:nvPr>
            <p:ph type="title"/>
          </p:nvPr>
        </p:nvSpPr>
        <p:spPr>
          <a:xfrm>
            <a:off x="351504" y="0"/>
            <a:ext cx="10515600" cy="1325563"/>
          </a:xfrm>
        </p:spPr>
        <p:txBody>
          <a:bodyPr>
            <a:normAutofit/>
          </a:bodyPr>
          <a:lstStyle/>
          <a:p>
            <a:r>
              <a:rPr lang="en-GB" sz="3700" dirty="0"/>
              <a:t>Instructions</a:t>
            </a:r>
          </a:p>
        </p:txBody>
      </p:sp>
      <p:sp>
        <p:nvSpPr>
          <p:cNvPr id="3" name="TextBox 2">
            <a:extLst>
              <a:ext uri="{FF2B5EF4-FFF2-40B4-BE49-F238E27FC236}">
                <a16:creationId xmlns:a16="http://schemas.microsoft.com/office/drawing/2014/main" id="{1798D0D4-CE6E-4533-871E-5940EA9AA9B3}"/>
              </a:ext>
            </a:extLst>
          </p:cNvPr>
          <p:cNvSpPr txBox="1"/>
          <p:nvPr/>
        </p:nvSpPr>
        <p:spPr>
          <a:xfrm>
            <a:off x="911942" y="1731963"/>
            <a:ext cx="9394723" cy="3447098"/>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
                <a:srgbClr val="619E9B"/>
              </a:buClr>
              <a:buSzTx/>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457200" marR="0" lvl="0" indent="-4572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rPr>
              <a:t>Following </a:t>
            </a:r>
            <a:r>
              <a:rPr lang="en-GB" sz="2800" dirty="0">
                <a:solidFill>
                  <a:prstClr val="black"/>
                </a:solidFill>
                <a:latin typeface="Trebuchet MS" panose="020B0603020202020204"/>
              </a:rPr>
              <a:t>your breakout group discussions please </a:t>
            </a:r>
            <a:r>
              <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rPr>
              <a:t>share the change ideas you are going to test next via </a:t>
            </a:r>
            <a:r>
              <a:rPr kumimoji="0" lang="en-GB" sz="2800" b="0" i="0" u="none" strike="noStrike" kern="1200" cap="none" spc="0" normalizeH="0" baseline="0" noProof="0" dirty="0" err="1">
                <a:ln>
                  <a:noFill/>
                </a:ln>
                <a:solidFill>
                  <a:prstClr val="black"/>
                </a:solidFill>
                <a:effectLst/>
                <a:uLnTx/>
                <a:uFillTx/>
                <a:latin typeface="Trebuchet MS" panose="020B0603020202020204"/>
                <a:ea typeface="+mn-ea"/>
                <a:cs typeface="+mn-cs"/>
              </a:rPr>
              <a:t>Menti</a:t>
            </a:r>
            <a:r>
              <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rPr>
              <a:t>. A link will be provided in the chat shortly or you can go to  </a:t>
            </a:r>
            <a:r>
              <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hlinkClick r:id="rId3"/>
              </a:rPr>
              <a:t>www.menti.com</a:t>
            </a:r>
            <a:r>
              <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rPr>
              <a:t> and enter the code: </a:t>
            </a:r>
          </a:p>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
                <a:srgbClr val="619E9B"/>
              </a:buClr>
              <a:buSzTx/>
              <a:buFontTx/>
              <a:buNone/>
              <a:tabLst/>
              <a:defRPr/>
            </a:pPr>
            <a:r>
              <a:rPr kumimoji="0" lang="en-GB" sz="2800" b="0" i="0" u="none" strike="noStrike" kern="1200" cap="none" spc="0" normalizeH="0" baseline="0" noProof="0" dirty="0">
                <a:ln>
                  <a:noFill/>
                </a:ln>
                <a:solidFill>
                  <a:srgbClr val="0F776C"/>
                </a:solidFill>
                <a:effectLst/>
                <a:uLnTx/>
                <a:uFillTx/>
                <a:latin typeface="Trebuchet MS" panose="020B0603020202020204"/>
                <a:ea typeface="+mn-ea"/>
                <a:cs typeface="+mn-cs"/>
              </a:rPr>
              <a:t>64 13 20 4</a:t>
            </a:r>
            <a:endParaRPr kumimoji="0" lang="en-GB" sz="2800" b="0" i="0" u="none" strike="noStrike" kern="1200" cap="none" spc="0" normalizeH="0" baseline="0" noProof="0" dirty="0">
              <a:ln>
                <a:noFill/>
              </a:ln>
              <a:solidFill>
                <a:srgbClr val="0F776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581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28FE4-A016-4FB5-9EA1-D40C4932FFA3}"/>
              </a:ext>
            </a:extLst>
          </p:cNvPr>
          <p:cNvSpPr>
            <a:spLocks noGrp="1"/>
          </p:cNvSpPr>
          <p:nvPr>
            <p:ph type="title"/>
          </p:nvPr>
        </p:nvSpPr>
        <p:spPr>
          <a:xfrm>
            <a:off x="838200" y="1370768"/>
            <a:ext cx="10515600" cy="2852737"/>
          </a:xfrm>
        </p:spPr>
        <p:txBody>
          <a:bodyPr>
            <a:normAutofit/>
          </a:bodyPr>
          <a:lstStyle/>
          <a:p>
            <a:r>
              <a:rPr lang="en-GB" sz="4800" dirty="0"/>
              <a:t>Closing – next steps</a:t>
            </a:r>
            <a:br>
              <a:rPr lang="en-GB" sz="4800" dirty="0"/>
            </a:br>
            <a:r>
              <a:rPr lang="en-GB" sz="2400" dirty="0">
                <a:latin typeface="Montserrat" panose="00000500000000000000" pitchFamily="2" charset="0"/>
                <a:cs typeface="Times New Roman" panose="02020603050405020304" pitchFamily="18" charset="0"/>
              </a:rPr>
              <a:t>Tom Ayers, Director </a:t>
            </a:r>
            <a:r>
              <a:rPr lang="en-GB" sz="2400" dirty="0">
                <a:effectLst/>
                <a:latin typeface="Montserrat" panose="00000500000000000000" pitchFamily="2" charset="0"/>
                <a:ea typeface="Calibri" panose="020F0502020204030204" pitchFamily="34" charset="0"/>
                <a:cs typeface="Times New Roman" panose="02020603050405020304" pitchFamily="18" charset="0"/>
              </a:rPr>
              <a:t>(NCCMH)</a:t>
            </a:r>
            <a:r>
              <a:rPr lang="en-GB" dirty="0"/>
              <a:t> </a:t>
            </a:r>
            <a:endParaRPr lang="en-GB" sz="4800" dirty="0"/>
          </a:p>
        </p:txBody>
      </p:sp>
    </p:spTree>
    <p:extLst>
      <p:ext uri="{BB962C8B-B14F-4D97-AF65-F5344CB8AC3E}">
        <p14:creationId xmlns:p14="http://schemas.microsoft.com/office/powerpoint/2010/main" val="3110732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F0A1-A5E3-431F-8DBF-7E3C40B1607D}"/>
              </a:ext>
            </a:extLst>
          </p:cNvPr>
          <p:cNvSpPr>
            <a:spLocks noGrp="1"/>
          </p:cNvSpPr>
          <p:nvPr>
            <p:ph type="title"/>
          </p:nvPr>
        </p:nvSpPr>
        <p:spPr>
          <a:xfrm>
            <a:off x="351504" y="0"/>
            <a:ext cx="10515600" cy="1325563"/>
          </a:xfrm>
        </p:spPr>
        <p:txBody>
          <a:bodyPr>
            <a:normAutofit/>
          </a:bodyPr>
          <a:lstStyle/>
          <a:p>
            <a:r>
              <a:rPr lang="en-GB" sz="3700" dirty="0"/>
              <a:t>Our aim</a:t>
            </a:r>
          </a:p>
        </p:txBody>
      </p:sp>
      <p:grpSp>
        <p:nvGrpSpPr>
          <p:cNvPr id="8" name="Group 7">
            <a:extLst>
              <a:ext uri="{FF2B5EF4-FFF2-40B4-BE49-F238E27FC236}">
                <a16:creationId xmlns:a16="http://schemas.microsoft.com/office/drawing/2014/main" id="{F2F98427-1FA4-41DE-AB10-8DFEFFE83C52}"/>
              </a:ext>
            </a:extLst>
          </p:cNvPr>
          <p:cNvGrpSpPr/>
          <p:nvPr/>
        </p:nvGrpSpPr>
        <p:grpSpPr>
          <a:xfrm>
            <a:off x="3905057" y="662781"/>
            <a:ext cx="5533912" cy="6031807"/>
            <a:chOff x="3905057" y="662781"/>
            <a:chExt cx="5533912" cy="6031807"/>
          </a:xfrm>
        </p:grpSpPr>
        <p:pic>
          <p:nvPicPr>
            <p:cNvPr id="4" name="Picture 2">
              <a:extLst>
                <a:ext uri="{FF2B5EF4-FFF2-40B4-BE49-F238E27FC236}">
                  <a16:creationId xmlns:a16="http://schemas.microsoft.com/office/drawing/2014/main" id="{5EF47703-C324-48EF-AD7E-38BAC886D3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5"/>
            <a:stretch/>
          </p:blipFill>
          <p:spPr bwMode="auto">
            <a:xfrm>
              <a:off x="5048826" y="662781"/>
              <a:ext cx="4390143" cy="6031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a:extLst>
                <a:ext uri="{FF2B5EF4-FFF2-40B4-BE49-F238E27FC236}">
                  <a16:creationId xmlns:a16="http://schemas.microsoft.com/office/drawing/2014/main" id="{6B760E98-9B46-4E9A-92D4-1582DB8B9939}"/>
                </a:ext>
              </a:extLst>
            </p:cNvPr>
            <p:cNvSpPr/>
            <p:nvPr/>
          </p:nvSpPr>
          <p:spPr>
            <a:xfrm>
              <a:off x="3905057" y="1201972"/>
              <a:ext cx="1394075" cy="907047"/>
            </a:xfrm>
            <a:prstGeom prst="rightArrow">
              <a:avLst/>
            </a:prstGeom>
            <a:solidFill>
              <a:srgbClr val="B8D0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ontserrat" panose="00000500000000000000" pitchFamily="2" charset="0"/>
                </a:rPr>
                <a:t>Aim</a:t>
              </a:r>
            </a:p>
          </p:txBody>
        </p:sp>
      </p:grpSp>
      <p:sp>
        <p:nvSpPr>
          <p:cNvPr id="6" name="Rounded Rectangle 2">
            <a:extLst>
              <a:ext uri="{FF2B5EF4-FFF2-40B4-BE49-F238E27FC236}">
                <a16:creationId xmlns:a16="http://schemas.microsoft.com/office/drawing/2014/main" id="{4733E17A-B3F7-43C0-A2AE-EE7A955B9B15}"/>
              </a:ext>
            </a:extLst>
          </p:cNvPr>
          <p:cNvSpPr/>
          <p:nvPr/>
        </p:nvSpPr>
        <p:spPr>
          <a:xfrm>
            <a:off x="1324896" y="1201972"/>
            <a:ext cx="2373450" cy="2275243"/>
          </a:xfrm>
          <a:prstGeom prst="roundRect">
            <a:avLst/>
          </a:prstGeom>
          <a:solidFill>
            <a:srgbClr val="B8D0CA"/>
          </a:solidFill>
          <a:ln w="12700" cap="flat" cmpd="sng" algn="ctr">
            <a:noFill/>
            <a:prstDash val="solid"/>
            <a:miter lim="800000"/>
          </a:ln>
          <a:effectLst/>
        </p:spPr>
        <p:txBody>
          <a:bodyPr rtlCol="0" anchor="ctr"/>
          <a:lstStyle/>
          <a:p>
            <a:pPr algn="ctr"/>
            <a:r>
              <a:rPr lang="en-GB" sz="2000" dirty="0">
                <a:latin typeface="Montserrat" panose="00000500000000000000" pitchFamily="2" charset="0"/>
              </a:rPr>
              <a:t>To enhance staff wellbeing and create joy in work</a:t>
            </a:r>
            <a:endParaRPr lang="en-GB" sz="1050" dirty="0">
              <a:latin typeface="Montserrat" panose="00000500000000000000" pitchFamily="2" charset="0"/>
            </a:endParaRPr>
          </a:p>
        </p:txBody>
      </p:sp>
    </p:spTree>
    <p:extLst>
      <p:ext uri="{BB962C8B-B14F-4D97-AF65-F5344CB8AC3E}">
        <p14:creationId xmlns:p14="http://schemas.microsoft.com/office/powerpoint/2010/main" val="126052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821565-BE84-44DE-9BD1-07B701B4FF8E}"/>
              </a:ext>
            </a:extLst>
          </p:cNvPr>
          <p:cNvSpPr txBox="1"/>
          <p:nvPr/>
        </p:nvSpPr>
        <p:spPr>
          <a:xfrm>
            <a:off x="928245" y="1552941"/>
            <a:ext cx="8835187" cy="3752117"/>
          </a:xfrm>
          <a:prstGeom prst="rect">
            <a:avLst/>
          </a:prstGeom>
          <a:noFill/>
        </p:spPr>
        <p:txBody>
          <a:bodyPr wrap="square">
            <a:spAutoFit/>
          </a:bodyPr>
          <a:lstStyle/>
          <a:p>
            <a:pPr>
              <a:lnSpc>
                <a:spcPct val="107000"/>
              </a:lnSpc>
              <a:spcAft>
                <a:spcPts val="800"/>
              </a:spcAft>
            </a:pPr>
            <a:r>
              <a:rPr lang="en-GB" sz="2400" dirty="0">
                <a:solidFill>
                  <a:srgbClr val="D64C76"/>
                </a:solidFill>
                <a:effectLst/>
                <a:latin typeface="Montserrat" panose="00000500000000000000" pitchFamily="2" charset="0"/>
                <a:ea typeface="Calibri" panose="020F0502020204030204" pitchFamily="34" charset="0"/>
                <a:cs typeface="Times New Roman" panose="02020603050405020304" pitchFamily="18" charset="0"/>
              </a:rPr>
              <a:t>Joy in work </a:t>
            </a:r>
            <a:r>
              <a:rPr lang="en-GB" sz="1800" dirty="0">
                <a:solidFill>
                  <a:srgbClr val="D64C76"/>
                </a:solidFill>
                <a:effectLst/>
                <a:latin typeface="Montserrat" panose="00000500000000000000" pitchFamily="2" charset="0"/>
                <a:ea typeface="Calibri" panose="020F0502020204030204" pitchFamily="34" charset="0"/>
                <a:cs typeface="Times New Roman" panose="02020603050405020304" pitchFamily="18" charset="0"/>
              </a:rPr>
              <a:t>(weekly)</a:t>
            </a:r>
            <a:endParaRPr lang="en-GB" sz="18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85AEA4"/>
              </a:buClr>
              <a:buFont typeface="Wingdings" panose="05000000000000000000" pitchFamily="2" charset="2"/>
              <a:buChar char="Ø"/>
            </a:pPr>
            <a:r>
              <a:rPr lang="en-GB" sz="2000" dirty="0">
                <a:effectLst/>
                <a:latin typeface="Montserrat" panose="00000500000000000000" pitchFamily="2" charset="0"/>
                <a:ea typeface="Calibri" panose="020F0502020204030204" pitchFamily="34" charset="0"/>
                <a:cs typeface="Times New Roman" panose="02020603050405020304" pitchFamily="18" charset="0"/>
              </a:rPr>
              <a:t>The percentage of people in the team who have enjoyed being at work on a frequent basis each week</a:t>
            </a:r>
          </a:p>
          <a:p>
            <a:pPr>
              <a:lnSpc>
                <a:spcPct val="107000"/>
              </a:lnSpc>
              <a:spcAft>
                <a:spcPts val="800"/>
              </a:spcAft>
            </a:pPr>
            <a:r>
              <a:rPr lang="en-GB" sz="2400" dirty="0">
                <a:solidFill>
                  <a:srgbClr val="D64C76"/>
                </a:solidFill>
                <a:effectLst/>
                <a:latin typeface="Montserrat" panose="00000500000000000000" pitchFamily="2" charset="0"/>
                <a:ea typeface="Calibri" panose="020F0502020204030204" pitchFamily="34" charset="0"/>
                <a:cs typeface="Times New Roman" panose="02020603050405020304" pitchFamily="18" charset="0"/>
              </a:rPr>
              <a:t>Burnout </a:t>
            </a:r>
            <a:r>
              <a:rPr lang="en-GB" sz="1800" dirty="0">
                <a:solidFill>
                  <a:srgbClr val="D64C76"/>
                </a:solidFill>
                <a:effectLst/>
                <a:latin typeface="Montserrat" panose="00000500000000000000" pitchFamily="2" charset="0"/>
                <a:ea typeface="Calibri" panose="020F0502020204030204" pitchFamily="34" charset="0"/>
                <a:cs typeface="Times New Roman" panose="02020603050405020304" pitchFamily="18" charset="0"/>
              </a:rPr>
              <a:t>(weekly)</a:t>
            </a:r>
            <a:endParaRPr lang="en-GB" sz="18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85AEA4"/>
              </a:buClr>
              <a:buFont typeface="Wingdings" panose="05000000000000000000" pitchFamily="2" charset="2"/>
              <a:buChar char="Ø"/>
            </a:pPr>
            <a:r>
              <a:rPr lang="en-GB" sz="2000" dirty="0">
                <a:effectLst/>
                <a:latin typeface="Montserrat" panose="00000500000000000000" pitchFamily="2" charset="0"/>
                <a:ea typeface="Calibri" panose="020F0502020204030204" pitchFamily="34" charset="0"/>
                <a:cs typeface="Times New Roman" panose="02020603050405020304" pitchFamily="18" charset="0"/>
              </a:rPr>
              <a:t>The percentage of people in the team who experience no symptoms of burnout</a:t>
            </a:r>
          </a:p>
          <a:p>
            <a:pPr>
              <a:lnSpc>
                <a:spcPct val="107000"/>
              </a:lnSpc>
              <a:spcAft>
                <a:spcPts val="800"/>
              </a:spcAft>
            </a:pPr>
            <a:r>
              <a:rPr lang="en-GB" sz="2400" dirty="0">
                <a:solidFill>
                  <a:srgbClr val="D64C76"/>
                </a:solidFill>
                <a:effectLst/>
                <a:latin typeface="Montserrat" panose="00000500000000000000" pitchFamily="2" charset="0"/>
                <a:ea typeface="Calibri" panose="020F0502020204030204" pitchFamily="34" charset="0"/>
                <a:cs typeface="Times New Roman" panose="02020603050405020304" pitchFamily="18" charset="0"/>
              </a:rPr>
              <a:t>Recommending your team as a place to work </a:t>
            </a:r>
            <a:r>
              <a:rPr lang="en-GB" sz="1800" dirty="0">
                <a:solidFill>
                  <a:srgbClr val="D64C76"/>
                </a:solidFill>
                <a:effectLst/>
                <a:latin typeface="Montserrat" panose="00000500000000000000" pitchFamily="2" charset="0"/>
                <a:ea typeface="Calibri" panose="020F0502020204030204" pitchFamily="34" charset="0"/>
                <a:cs typeface="Times New Roman" panose="02020603050405020304" pitchFamily="18" charset="0"/>
              </a:rPr>
              <a:t>(weekly)</a:t>
            </a:r>
            <a:endParaRPr lang="en-GB" sz="18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85AEA4"/>
              </a:buClr>
              <a:buFont typeface="Wingdings" panose="05000000000000000000" pitchFamily="2" charset="2"/>
              <a:buChar char="Ø"/>
            </a:pPr>
            <a:r>
              <a:rPr lang="en-GB" sz="2000" dirty="0">
                <a:effectLst/>
                <a:latin typeface="Montserrat" panose="00000500000000000000" pitchFamily="2" charset="0"/>
                <a:ea typeface="Calibri" panose="020F0502020204030204" pitchFamily="34" charset="0"/>
                <a:cs typeface="Times New Roman" panose="02020603050405020304" pitchFamily="18" charset="0"/>
              </a:rPr>
              <a:t>The percentage of people in the team who are extremely likely to recommend their service/team as a place to work</a:t>
            </a:r>
          </a:p>
        </p:txBody>
      </p:sp>
      <p:sp>
        <p:nvSpPr>
          <p:cNvPr id="7" name="TextBox 6">
            <a:extLst>
              <a:ext uri="{FF2B5EF4-FFF2-40B4-BE49-F238E27FC236}">
                <a16:creationId xmlns:a16="http://schemas.microsoft.com/office/drawing/2014/main" id="{129766FA-59FC-43FE-B52B-7D6802FE92F6}"/>
              </a:ext>
            </a:extLst>
          </p:cNvPr>
          <p:cNvSpPr txBox="1"/>
          <p:nvPr/>
        </p:nvSpPr>
        <p:spPr>
          <a:xfrm>
            <a:off x="263011" y="1045859"/>
            <a:ext cx="9696864" cy="356188"/>
          </a:xfrm>
          <a:prstGeom prst="rect">
            <a:avLst/>
          </a:prstGeom>
          <a:noFill/>
        </p:spPr>
        <p:txBody>
          <a:bodyPr wrap="square">
            <a:spAutoFit/>
          </a:bodyPr>
          <a:lstStyle/>
          <a:p>
            <a:pPr>
              <a:lnSpc>
                <a:spcPct val="107000"/>
              </a:lnSpc>
              <a:spcAft>
                <a:spcPts val="800"/>
              </a:spcAft>
            </a:pPr>
            <a:r>
              <a:rPr lang="en-GB" sz="1700" dirty="0">
                <a:effectLst/>
                <a:latin typeface="Montserrat" panose="00000500000000000000" pitchFamily="2" charset="0"/>
                <a:ea typeface="Calibri" panose="020F0502020204030204" pitchFamily="34" charset="0"/>
                <a:cs typeface="Times New Roman" panose="02020603050405020304" pitchFamily="18" charset="0"/>
              </a:rPr>
              <a:t>Weekly data collection via the ImproveWell app to measure:</a:t>
            </a:r>
          </a:p>
        </p:txBody>
      </p:sp>
      <p:sp>
        <p:nvSpPr>
          <p:cNvPr id="10" name="Title 1">
            <a:extLst>
              <a:ext uri="{FF2B5EF4-FFF2-40B4-BE49-F238E27FC236}">
                <a16:creationId xmlns:a16="http://schemas.microsoft.com/office/drawing/2014/main" id="{DC8A7C84-3D77-4578-A44F-792108101E26}"/>
              </a:ext>
            </a:extLst>
          </p:cNvPr>
          <p:cNvSpPr>
            <a:spLocks noGrp="1"/>
          </p:cNvSpPr>
          <p:nvPr>
            <p:ph type="title"/>
          </p:nvPr>
        </p:nvSpPr>
        <p:spPr>
          <a:xfrm>
            <a:off x="263011" y="-410411"/>
            <a:ext cx="10515600" cy="1325563"/>
          </a:xfrm>
        </p:spPr>
        <p:txBody>
          <a:bodyPr>
            <a:normAutofit/>
          </a:bodyPr>
          <a:lstStyle/>
          <a:p>
            <a:r>
              <a:rPr lang="en-GB" sz="3700" dirty="0"/>
              <a:t>Measurement Plan</a:t>
            </a:r>
          </a:p>
        </p:txBody>
      </p:sp>
      <p:pic>
        <p:nvPicPr>
          <p:cNvPr id="11" name="Picture 2">
            <a:extLst>
              <a:ext uri="{FF2B5EF4-FFF2-40B4-BE49-F238E27FC236}">
                <a16:creationId xmlns:a16="http://schemas.microsoft.com/office/drawing/2014/main" id="{380FD2B7-5312-4FC0-973B-990EE23B41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70" b="3047"/>
          <a:stretch/>
        </p:blipFill>
        <p:spPr bwMode="auto">
          <a:xfrm>
            <a:off x="9959875" y="1282945"/>
            <a:ext cx="2114138" cy="419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654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F0A1-A5E3-431F-8DBF-7E3C40B1607D}"/>
              </a:ext>
            </a:extLst>
          </p:cNvPr>
          <p:cNvSpPr>
            <a:spLocks noGrp="1"/>
          </p:cNvSpPr>
          <p:nvPr>
            <p:ph type="title"/>
          </p:nvPr>
        </p:nvSpPr>
        <p:spPr>
          <a:xfrm>
            <a:off x="539818" y="-103400"/>
            <a:ext cx="5196889" cy="976393"/>
          </a:xfrm>
        </p:spPr>
        <p:txBody>
          <a:bodyPr>
            <a:normAutofit/>
          </a:bodyPr>
          <a:lstStyle/>
          <a:p>
            <a:pPr algn="ctr" fontAlgn="base"/>
            <a:r>
              <a:rPr lang="en-GB" sz="2000" dirty="0">
                <a:solidFill>
                  <a:srgbClr val="066D8E"/>
                </a:solidFill>
              </a:rPr>
              <a:t>People</a:t>
            </a:r>
            <a:r>
              <a:rPr lang="en-GB" sz="2400" dirty="0">
                <a:solidFill>
                  <a:srgbClr val="066D8E"/>
                </a:solidFill>
              </a:rPr>
              <a:t> </a:t>
            </a:r>
            <a:r>
              <a:rPr lang="en-GB" sz="2000" dirty="0">
                <a:solidFill>
                  <a:srgbClr val="066D8E"/>
                </a:solidFill>
              </a:rPr>
              <a:t>who have enjoyed being at work on a frequent basis</a:t>
            </a:r>
            <a:endParaRPr lang="en-GB" sz="2000" dirty="0">
              <a:solidFill>
                <a:srgbClr val="066D8E"/>
              </a:solidFill>
              <a:highlight>
                <a:srgbClr val="FFFF00"/>
              </a:highlight>
            </a:endParaRPr>
          </a:p>
        </p:txBody>
      </p:sp>
      <p:sp>
        <p:nvSpPr>
          <p:cNvPr id="8" name="TextBox 7">
            <a:extLst>
              <a:ext uri="{FF2B5EF4-FFF2-40B4-BE49-F238E27FC236}">
                <a16:creationId xmlns:a16="http://schemas.microsoft.com/office/drawing/2014/main" id="{D8F725B8-0AC3-4F6F-8652-01E699B380F1}"/>
              </a:ext>
            </a:extLst>
          </p:cNvPr>
          <p:cNvSpPr txBox="1"/>
          <p:nvPr/>
        </p:nvSpPr>
        <p:spPr>
          <a:xfrm>
            <a:off x="6073579" y="50466"/>
            <a:ext cx="6098582" cy="707886"/>
          </a:xfrm>
          <a:prstGeom prst="rect">
            <a:avLst/>
          </a:prstGeom>
          <a:noFill/>
        </p:spPr>
        <p:txBody>
          <a:bodyPr wrap="square">
            <a:spAutoFit/>
          </a:bodyPr>
          <a:lstStyle/>
          <a:p>
            <a:r>
              <a:rPr lang="en-GB" sz="2000" dirty="0">
                <a:solidFill>
                  <a:srgbClr val="066D8E"/>
                </a:solidFill>
                <a:latin typeface="Montserrat SemiBold" panose="00000700000000000000" pitchFamily="2" charset="0"/>
                <a:ea typeface="+mj-ea"/>
                <a:cs typeface="+mj-cs"/>
              </a:rPr>
              <a:t>People who experience no symptoms of burnout at work </a:t>
            </a:r>
          </a:p>
        </p:txBody>
      </p:sp>
      <p:sp>
        <p:nvSpPr>
          <p:cNvPr id="10" name="TextBox 9">
            <a:extLst>
              <a:ext uri="{FF2B5EF4-FFF2-40B4-BE49-F238E27FC236}">
                <a16:creationId xmlns:a16="http://schemas.microsoft.com/office/drawing/2014/main" id="{518B1E64-9F9C-4996-A579-E8FB80FC2EAD}"/>
              </a:ext>
            </a:extLst>
          </p:cNvPr>
          <p:cNvSpPr txBox="1"/>
          <p:nvPr/>
        </p:nvSpPr>
        <p:spPr>
          <a:xfrm>
            <a:off x="1242978" y="4680200"/>
            <a:ext cx="3629896" cy="1015663"/>
          </a:xfrm>
          <a:prstGeom prst="rect">
            <a:avLst/>
          </a:prstGeom>
          <a:noFill/>
        </p:spPr>
        <p:txBody>
          <a:bodyPr wrap="square">
            <a:spAutoFit/>
          </a:bodyPr>
          <a:lstStyle/>
          <a:p>
            <a:r>
              <a:rPr lang="en-GB" sz="2000" dirty="0">
                <a:solidFill>
                  <a:srgbClr val="066D8E"/>
                </a:solidFill>
                <a:latin typeface="Montserrat SemiBold" panose="00000700000000000000" pitchFamily="2" charset="0"/>
                <a:ea typeface="+mj-ea"/>
                <a:cs typeface="+mj-cs"/>
              </a:rPr>
              <a:t>People who are extremely likely to recommend their team as a place to work</a:t>
            </a:r>
          </a:p>
        </p:txBody>
      </p:sp>
      <p:sp>
        <p:nvSpPr>
          <p:cNvPr id="19" name="Rectangle 18">
            <a:extLst>
              <a:ext uri="{FF2B5EF4-FFF2-40B4-BE49-F238E27FC236}">
                <a16:creationId xmlns:a16="http://schemas.microsoft.com/office/drawing/2014/main" id="{E763E937-12A1-45FB-937B-DAF53A2C3C23}"/>
              </a:ext>
            </a:extLst>
          </p:cNvPr>
          <p:cNvSpPr/>
          <p:nvPr/>
        </p:nvSpPr>
        <p:spPr>
          <a:xfrm>
            <a:off x="103535" y="67034"/>
            <a:ext cx="5873438" cy="3668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7FF0FFE-8890-40AB-BC2C-9F4A3F891BEA}"/>
              </a:ext>
            </a:extLst>
          </p:cNvPr>
          <p:cNvSpPr/>
          <p:nvPr/>
        </p:nvSpPr>
        <p:spPr>
          <a:xfrm>
            <a:off x="6302004" y="67034"/>
            <a:ext cx="5786461" cy="3668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4428D05-143C-4586-B22A-795641683006}"/>
              </a:ext>
            </a:extLst>
          </p:cNvPr>
          <p:cNvSpPr/>
          <p:nvPr/>
        </p:nvSpPr>
        <p:spPr>
          <a:xfrm>
            <a:off x="1242978" y="3815643"/>
            <a:ext cx="9298683" cy="3008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8091096-7F9D-45EB-B4A6-227FD7397323}"/>
              </a:ext>
            </a:extLst>
          </p:cNvPr>
          <p:cNvPicPr>
            <a:picLocks noChangeAspect="1"/>
          </p:cNvPicPr>
          <p:nvPr/>
        </p:nvPicPr>
        <p:blipFill>
          <a:blip r:embed="rId3"/>
          <a:stretch>
            <a:fillRect/>
          </a:stretch>
        </p:blipFill>
        <p:spPr>
          <a:xfrm>
            <a:off x="19838" y="758352"/>
            <a:ext cx="6035143" cy="2936237"/>
          </a:xfrm>
          <a:prstGeom prst="rect">
            <a:avLst/>
          </a:prstGeom>
          <a:ln>
            <a:solidFill>
              <a:schemeClr val="tx1"/>
            </a:solidFill>
          </a:ln>
        </p:spPr>
      </p:pic>
      <p:pic>
        <p:nvPicPr>
          <p:cNvPr id="23" name="Picture 22">
            <a:extLst>
              <a:ext uri="{FF2B5EF4-FFF2-40B4-BE49-F238E27FC236}">
                <a16:creationId xmlns:a16="http://schemas.microsoft.com/office/drawing/2014/main" id="{4DDEEE57-FDEC-491C-8111-74EA104032AF}"/>
              </a:ext>
            </a:extLst>
          </p:cNvPr>
          <p:cNvPicPr>
            <a:picLocks noChangeAspect="1"/>
          </p:cNvPicPr>
          <p:nvPr/>
        </p:nvPicPr>
        <p:blipFill>
          <a:blip r:embed="rId4"/>
          <a:stretch>
            <a:fillRect/>
          </a:stretch>
        </p:blipFill>
        <p:spPr>
          <a:xfrm>
            <a:off x="6117179" y="758352"/>
            <a:ext cx="6054982" cy="2944067"/>
          </a:xfrm>
          <a:prstGeom prst="rect">
            <a:avLst/>
          </a:prstGeom>
          <a:ln>
            <a:solidFill>
              <a:schemeClr val="tx1"/>
            </a:solidFill>
          </a:ln>
        </p:spPr>
      </p:pic>
      <p:pic>
        <p:nvPicPr>
          <p:cNvPr id="25" name="Picture 24">
            <a:extLst>
              <a:ext uri="{FF2B5EF4-FFF2-40B4-BE49-F238E27FC236}">
                <a16:creationId xmlns:a16="http://schemas.microsoft.com/office/drawing/2014/main" id="{45FA162E-1767-49CD-93AB-6B6B681C1FEC}"/>
              </a:ext>
            </a:extLst>
          </p:cNvPr>
          <p:cNvPicPr>
            <a:picLocks noChangeAspect="1"/>
          </p:cNvPicPr>
          <p:nvPr/>
        </p:nvPicPr>
        <p:blipFill>
          <a:blip r:embed="rId5"/>
          <a:stretch>
            <a:fillRect/>
          </a:stretch>
        </p:blipFill>
        <p:spPr>
          <a:xfrm>
            <a:off x="4872874" y="3774564"/>
            <a:ext cx="6130730" cy="2999561"/>
          </a:xfrm>
          <a:prstGeom prst="rect">
            <a:avLst/>
          </a:prstGeom>
          <a:ln>
            <a:solidFill>
              <a:schemeClr val="tx1"/>
            </a:solidFill>
          </a:ln>
        </p:spPr>
      </p:pic>
    </p:spTree>
    <p:extLst>
      <p:ext uri="{BB962C8B-B14F-4D97-AF65-F5344CB8AC3E}">
        <p14:creationId xmlns:p14="http://schemas.microsoft.com/office/powerpoint/2010/main" val="155945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57D18A1-4F95-4B03-A750-E6361D5F8407}"/>
              </a:ext>
            </a:extLst>
          </p:cNvPr>
          <p:cNvGrpSpPr/>
          <p:nvPr/>
        </p:nvGrpSpPr>
        <p:grpSpPr>
          <a:xfrm>
            <a:off x="0" y="566895"/>
            <a:ext cx="10583522" cy="6143625"/>
            <a:chOff x="0" y="714375"/>
            <a:chExt cx="10583522" cy="6143625"/>
          </a:xfrm>
        </p:grpSpPr>
        <p:pic>
          <p:nvPicPr>
            <p:cNvPr id="6" name="Picture 5">
              <a:extLst>
                <a:ext uri="{FF2B5EF4-FFF2-40B4-BE49-F238E27FC236}">
                  <a16:creationId xmlns:a16="http://schemas.microsoft.com/office/drawing/2014/main" id="{F44749C0-6C2B-426E-8CE2-CA3D83BB24AF}"/>
                </a:ext>
              </a:extLst>
            </p:cNvPr>
            <p:cNvPicPr>
              <a:picLocks noChangeAspect="1"/>
            </p:cNvPicPr>
            <p:nvPr/>
          </p:nvPicPr>
          <p:blipFill>
            <a:blip r:embed="rId2"/>
            <a:stretch>
              <a:fillRect/>
            </a:stretch>
          </p:blipFill>
          <p:spPr>
            <a:xfrm>
              <a:off x="484265" y="714375"/>
              <a:ext cx="10099257" cy="6143625"/>
            </a:xfrm>
            <a:prstGeom prst="rect">
              <a:avLst/>
            </a:prstGeom>
          </p:spPr>
        </p:pic>
        <p:sp>
          <p:nvSpPr>
            <p:cNvPr id="7" name="Rectangle 6">
              <a:extLst>
                <a:ext uri="{FF2B5EF4-FFF2-40B4-BE49-F238E27FC236}">
                  <a16:creationId xmlns:a16="http://schemas.microsoft.com/office/drawing/2014/main" id="{68CAC021-85FA-4AB0-83EA-1E57DE7714F7}"/>
                </a:ext>
              </a:extLst>
            </p:cNvPr>
            <p:cNvSpPr/>
            <p:nvPr/>
          </p:nvSpPr>
          <p:spPr>
            <a:xfrm>
              <a:off x="0" y="4999703"/>
              <a:ext cx="752168" cy="1858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1">
            <a:extLst>
              <a:ext uri="{FF2B5EF4-FFF2-40B4-BE49-F238E27FC236}">
                <a16:creationId xmlns:a16="http://schemas.microsoft.com/office/drawing/2014/main" id="{7A774F41-6FE7-42FB-82C9-A7084CAC2086}"/>
              </a:ext>
            </a:extLst>
          </p:cNvPr>
          <p:cNvSpPr txBox="1">
            <a:spLocks/>
          </p:cNvSpPr>
          <p:nvPr/>
        </p:nvSpPr>
        <p:spPr>
          <a:xfrm>
            <a:off x="126914" y="-368968"/>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ontserrat SemiBold" panose="00000700000000000000" pitchFamily="2" charset="0"/>
                <a:ea typeface="+mj-ea"/>
                <a:cs typeface="+mj-cs"/>
              </a:defRPr>
            </a:lvl1pPr>
          </a:lstStyle>
          <a:p>
            <a:r>
              <a:rPr lang="en-GB" sz="3700" dirty="0"/>
              <a:t>Driver diagram</a:t>
            </a:r>
          </a:p>
        </p:txBody>
      </p:sp>
    </p:spTree>
    <p:extLst>
      <p:ext uri="{BB962C8B-B14F-4D97-AF65-F5344CB8AC3E}">
        <p14:creationId xmlns:p14="http://schemas.microsoft.com/office/powerpoint/2010/main" val="3609406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774F41-6FE7-42FB-82C9-A7084CAC2086}"/>
              </a:ext>
            </a:extLst>
          </p:cNvPr>
          <p:cNvSpPr txBox="1">
            <a:spLocks/>
          </p:cNvSpPr>
          <p:nvPr/>
        </p:nvSpPr>
        <p:spPr>
          <a:xfrm>
            <a:off x="263013" y="-42770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ontserrat SemiBold" panose="00000700000000000000" pitchFamily="2" charset="0"/>
                <a:ea typeface="+mj-ea"/>
                <a:cs typeface="+mj-cs"/>
              </a:defRPr>
            </a:lvl1pPr>
          </a:lstStyle>
          <a:p>
            <a:r>
              <a:rPr lang="en-GB" sz="3700" dirty="0"/>
              <a:t>PDSA Cycles</a:t>
            </a:r>
          </a:p>
        </p:txBody>
      </p:sp>
      <p:sp>
        <p:nvSpPr>
          <p:cNvPr id="5" name="Partial Circle 4">
            <a:extLst>
              <a:ext uri="{FF2B5EF4-FFF2-40B4-BE49-F238E27FC236}">
                <a16:creationId xmlns:a16="http://schemas.microsoft.com/office/drawing/2014/main" id="{CC5F36ED-4ACC-4463-8712-786B1A3663E3}"/>
              </a:ext>
            </a:extLst>
          </p:cNvPr>
          <p:cNvSpPr/>
          <p:nvPr/>
        </p:nvSpPr>
        <p:spPr>
          <a:xfrm rot="5400000">
            <a:off x="3412521" y="879615"/>
            <a:ext cx="4890019" cy="5259788"/>
          </a:xfrm>
          <a:prstGeom prst="pie">
            <a:avLst>
              <a:gd name="adj1" fmla="val 10802042"/>
              <a:gd name="adj2" fmla="val 1620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235064B-97F1-462C-B59A-3885F9DDA578}"/>
              </a:ext>
            </a:extLst>
          </p:cNvPr>
          <p:cNvSpPr txBox="1"/>
          <p:nvPr/>
        </p:nvSpPr>
        <p:spPr>
          <a:xfrm>
            <a:off x="5875695" y="1296558"/>
            <a:ext cx="2315385" cy="2262158"/>
          </a:xfrm>
          <a:prstGeom prst="rect">
            <a:avLst/>
          </a:prstGeom>
          <a:noFill/>
        </p:spPr>
        <p:txBody>
          <a:bodyPr wrap="square" rtlCol="0">
            <a:spAutoFit/>
          </a:bodyPr>
          <a:lstStyle>
            <a:defPPr>
              <a:defRPr lang="en-US"/>
            </a:defPPr>
            <a:lvl1pPr algn="r">
              <a:defRPr sz="17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What is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aim?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What do you predict will happen?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Who? When? How? Where?</a:t>
            </a:r>
          </a:p>
        </p:txBody>
      </p:sp>
      <p:sp>
        <p:nvSpPr>
          <p:cNvPr id="7" name="TextBox 6">
            <a:extLst>
              <a:ext uri="{FF2B5EF4-FFF2-40B4-BE49-F238E27FC236}">
                <a16:creationId xmlns:a16="http://schemas.microsoft.com/office/drawing/2014/main" id="{A7A00055-7971-45A0-BDF6-053350B13E7A}"/>
              </a:ext>
            </a:extLst>
          </p:cNvPr>
          <p:cNvSpPr txBox="1"/>
          <p:nvPr/>
        </p:nvSpPr>
        <p:spPr>
          <a:xfrm>
            <a:off x="8965768" y="1300219"/>
            <a:ext cx="195704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2"/>
                </a:solidFill>
                <a:effectLst/>
                <a:uLnTx/>
                <a:uFillTx/>
                <a:latin typeface="Montserrat" panose="00000500000000000000" pitchFamily="2" charset="0"/>
                <a:ea typeface="+mn-ea"/>
                <a:cs typeface="+mn-cs"/>
              </a:rPr>
              <a:t>What might happen if we try something different?</a:t>
            </a:r>
          </a:p>
        </p:txBody>
      </p:sp>
      <p:grpSp>
        <p:nvGrpSpPr>
          <p:cNvPr id="8" name="Group 7">
            <a:extLst>
              <a:ext uri="{FF2B5EF4-FFF2-40B4-BE49-F238E27FC236}">
                <a16:creationId xmlns:a16="http://schemas.microsoft.com/office/drawing/2014/main" id="{0224E130-B2CC-4C34-B538-752606F2C97F}"/>
              </a:ext>
            </a:extLst>
          </p:cNvPr>
          <p:cNvGrpSpPr/>
          <p:nvPr/>
        </p:nvGrpSpPr>
        <p:grpSpPr>
          <a:xfrm>
            <a:off x="3272335" y="1137467"/>
            <a:ext cx="7208787" cy="4890018"/>
            <a:chOff x="3464064" y="1579916"/>
            <a:chExt cx="7208787" cy="4890018"/>
          </a:xfrm>
        </p:grpSpPr>
        <p:grpSp>
          <p:nvGrpSpPr>
            <p:cNvPr id="9" name="Group 8">
              <a:extLst>
                <a:ext uri="{FF2B5EF4-FFF2-40B4-BE49-F238E27FC236}">
                  <a16:creationId xmlns:a16="http://schemas.microsoft.com/office/drawing/2014/main" id="{B38B1851-D3CF-4AE3-BAA4-5DEC4839AF2D}"/>
                </a:ext>
              </a:extLst>
            </p:cNvPr>
            <p:cNvGrpSpPr/>
            <p:nvPr/>
          </p:nvGrpSpPr>
          <p:grpSpPr>
            <a:xfrm>
              <a:off x="3464064" y="1579916"/>
              <a:ext cx="5217100" cy="4890018"/>
              <a:chOff x="1522969" y="434917"/>
              <a:chExt cx="6035199" cy="6048325"/>
            </a:xfrm>
          </p:grpSpPr>
          <p:sp>
            <p:nvSpPr>
              <p:cNvPr id="11" name="Partial Circle 10">
                <a:extLst>
                  <a:ext uri="{FF2B5EF4-FFF2-40B4-BE49-F238E27FC236}">
                    <a16:creationId xmlns:a16="http://schemas.microsoft.com/office/drawing/2014/main" id="{EEF5942A-3297-4E5C-8EA1-5D921E42023D}"/>
                  </a:ext>
                </a:extLst>
              </p:cNvPr>
              <p:cNvSpPr/>
              <p:nvPr/>
            </p:nvSpPr>
            <p:spPr>
              <a:xfrm rot="10800000">
                <a:off x="1522969" y="434917"/>
                <a:ext cx="6035199" cy="6048325"/>
              </a:xfrm>
              <a:prstGeom prst="pie">
                <a:avLst>
                  <a:gd name="adj1" fmla="val 10802042"/>
                  <a:gd name="adj2" fmla="val 1620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72792C1-B8D6-48A5-88DA-06DEEAD223AB}"/>
                  </a:ext>
                </a:extLst>
              </p:cNvPr>
              <p:cNvSpPr txBox="1"/>
              <p:nvPr/>
            </p:nvSpPr>
            <p:spPr>
              <a:xfrm>
                <a:off x="4646779" y="3496087"/>
                <a:ext cx="2381250" cy="23411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DO</a:t>
                </a:r>
                <a:endParaRPr kumimoji="0" lang="en-GB"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Carry out plan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Document problems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Look at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data</a:t>
                </a:r>
              </a:p>
            </p:txBody>
          </p:sp>
        </p:grpSp>
        <p:sp>
          <p:nvSpPr>
            <p:cNvPr id="10" name="TextBox 9">
              <a:extLst>
                <a:ext uri="{FF2B5EF4-FFF2-40B4-BE49-F238E27FC236}">
                  <a16:creationId xmlns:a16="http://schemas.microsoft.com/office/drawing/2014/main" id="{9A3947B3-D193-4408-83B6-3F4FB7277EC2}"/>
                </a:ext>
              </a:extLst>
            </p:cNvPr>
            <p:cNvSpPr txBox="1"/>
            <p:nvPr/>
          </p:nvSpPr>
          <p:spPr>
            <a:xfrm>
              <a:off x="8811320" y="5578339"/>
              <a:ext cx="1861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3"/>
                  </a:solidFill>
                  <a:effectLst/>
                  <a:uLnTx/>
                  <a:uFillTx/>
                  <a:latin typeface="Montserrat" panose="00000500000000000000" pitchFamily="2" charset="0"/>
                  <a:ea typeface="+mn-ea"/>
                  <a:cs typeface="+mn-cs"/>
                </a:rPr>
                <a:t>Let’s try it!</a:t>
              </a:r>
            </a:p>
          </p:txBody>
        </p:sp>
      </p:grpSp>
      <p:grpSp>
        <p:nvGrpSpPr>
          <p:cNvPr id="13" name="Group 12">
            <a:extLst>
              <a:ext uri="{FF2B5EF4-FFF2-40B4-BE49-F238E27FC236}">
                <a16:creationId xmlns:a16="http://schemas.microsoft.com/office/drawing/2014/main" id="{1AC89BD6-4C5E-4050-98B1-4148E8984A79}"/>
              </a:ext>
            </a:extLst>
          </p:cNvPr>
          <p:cNvGrpSpPr/>
          <p:nvPr/>
        </p:nvGrpSpPr>
        <p:grpSpPr>
          <a:xfrm>
            <a:off x="1549941" y="1134241"/>
            <a:ext cx="6848358" cy="4890018"/>
            <a:chOff x="1741670" y="1576690"/>
            <a:chExt cx="6848358" cy="4890018"/>
          </a:xfrm>
        </p:grpSpPr>
        <p:grpSp>
          <p:nvGrpSpPr>
            <p:cNvPr id="14" name="Group 13">
              <a:extLst>
                <a:ext uri="{FF2B5EF4-FFF2-40B4-BE49-F238E27FC236}">
                  <a16:creationId xmlns:a16="http://schemas.microsoft.com/office/drawing/2014/main" id="{B754456F-3433-4063-B9B8-EEE64E109FBE}"/>
                </a:ext>
              </a:extLst>
            </p:cNvPr>
            <p:cNvGrpSpPr/>
            <p:nvPr/>
          </p:nvGrpSpPr>
          <p:grpSpPr>
            <a:xfrm>
              <a:off x="3372926" y="1576690"/>
              <a:ext cx="5217102" cy="4890018"/>
              <a:chOff x="1431830" y="431691"/>
              <a:chExt cx="6035201" cy="6048325"/>
            </a:xfrm>
          </p:grpSpPr>
          <p:sp>
            <p:nvSpPr>
              <p:cNvPr id="16" name="Partial Circle 15">
                <a:extLst>
                  <a:ext uri="{FF2B5EF4-FFF2-40B4-BE49-F238E27FC236}">
                    <a16:creationId xmlns:a16="http://schemas.microsoft.com/office/drawing/2014/main" id="{AF318861-8224-45DD-A958-172A32ADA2F6}"/>
                  </a:ext>
                </a:extLst>
              </p:cNvPr>
              <p:cNvSpPr/>
              <p:nvPr/>
            </p:nvSpPr>
            <p:spPr>
              <a:xfrm rot="16200000">
                <a:off x="1425268" y="438253"/>
                <a:ext cx="6048325" cy="6035201"/>
              </a:xfrm>
              <a:prstGeom prst="pie">
                <a:avLst>
                  <a:gd name="adj1" fmla="val 10802042"/>
                  <a:gd name="adj2" fmla="val 162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5FEF119-0132-4F58-9E8F-684F67391C4F}"/>
                  </a:ext>
                </a:extLst>
              </p:cNvPr>
              <p:cNvSpPr txBox="1"/>
              <p:nvPr/>
            </p:nvSpPr>
            <p:spPr>
              <a:xfrm>
                <a:off x="1944425" y="3515795"/>
                <a:ext cx="2381250" cy="237925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STUDY</a:t>
                </a:r>
                <a:endParaRPr kumimoji="0" lang="en-GB"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Complete data analysis</a:t>
                </a:r>
              </a:p>
              <a:p>
                <a:pPr marL="285750" marR="0" lvl="0" indent="-2857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Compare to predictions</a:t>
                </a:r>
              </a:p>
              <a:p>
                <a:pPr marL="285750" marR="0" lvl="0" indent="-2857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Summarise</a:t>
                </a:r>
              </a:p>
            </p:txBody>
          </p:sp>
        </p:grpSp>
        <p:sp>
          <p:nvSpPr>
            <p:cNvPr id="15" name="TextBox 14">
              <a:extLst>
                <a:ext uri="{FF2B5EF4-FFF2-40B4-BE49-F238E27FC236}">
                  <a16:creationId xmlns:a16="http://schemas.microsoft.com/office/drawing/2014/main" id="{5A4C10A2-018D-431A-B8CE-AD35B1C79533}"/>
                </a:ext>
              </a:extLst>
            </p:cNvPr>
            <p:cNvSpPr txBox="1"/>
            <p:nvPr/>
          </p:nvSpPr>
          <p:spPr>
            <a:xfrm>
              <a:off x="1741670" y="5624433"/>
              <a:ext cx="18316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latin typeface="Montserrat" panose="00000500000000000000" pitchFamily="2" charset="0"/>
                  <a:ea typeface="+mn-ea"/>
                  <a:cs typeface="+mn-cs"/>
                </a:rPr>
                <a:t>Did it work?</a:t>
              </a:r>
            </a:p>
          </p:txBody>
        </p:sp>
      </p:grpSp>
      <p:grpSp>
        <p:nvGrpSpPr>
          <p:cNvPr id="18" name="Group 17">
            <a:extLst>
              <a:ext uri="{FF2B5EF4-FFF2-40B4-BE49-F238E27FC236}">
                <a16:creationId xmlns:a16="http://schemas.microsoft.com/office/drawing/2014/main" id="{2B5299F3-D585-4450-BAB8-34A1ED1BEB38}"/>
              </a:ext>
            </a:extLst>
          </p:cNvPr>
          <p:cNvGrpSpPr/>
          <p:nvPr/>
        </p:nvGrpSpPr>
        <p:grpSpPr>
          <a:xfrm>
            <a:off x="1355563" y="1072265"/>
            <a:ext cx="7035990" cy="4890018"/>
            <a:chOff x="1547292" y="1514714"/>
            <a:chExt cx="7035990" cy="4890018"/>
          </a:xfrm>
        </p:grpSpPr>
        <p:grpSp>
          <p:nvGrpSpPr>
            <p:cNvPr id="19" name="Group 18">
              <a:extLst>
                <a:ext uri="{FF2B5EF4-FFF2-40B4-BE49-F238E27FC236}">
                  <a16:creationId xmlns:a16="http://schemas.microsoft.com/office/drawing/2014/main" id="{F83A8BF3-1A69-499C-9ED0-FE727AA73E83}"/>
                </a:ext>
              </a:extLst>
            </p:cNvPr>
            <p:cNvGrpSpPr/>
            <p:nvPr/>
          </p:nvGrpSpPr>
          <p:grpSpPr>
            <a:xfrm>
              <a:off x="3366182" y="1514714"/>
              <a:ext cx="5217100" cy="4890018"/>
              <a:chOff x="1425087" y="369715"/>
              <a:chExt cx="6035199" cy="6048325"/>
            </a:xfrm>
          </p:grpSpPr>
          <p:sp>
            <p:nvSpPr>
              <p:cNvPr id="21" name="Partial Circle 20">
                <a:extLst>
                  <a:ext uri="{FF2B5EF4-FFF2-40B4-BE49-F238E27FC236}">
                    <a16:creationId xmlns:a16="http://schemas.microsoft.com/office/drawing/2014/main" id="{2C4BAFF5-DA19-455F-AC10-E1F00AE93DED}"/>
                  </a:ext>
                </a:extLst>
              </p:cNvPr>
              <p:cNvSpPr/>
              <p:nvPr/>
            </p:nvSpPr>
            <p:spPr>
              <a:xfrm>
                <a:off x="1425087" y="369715"/>
                <a:ext cx="6035199" cy="6048325"/>
              </a:xfrm>
              <a:prstGeom prst="pie">
                <a:avLst>
                  <a:gd name="adj1" fmla="val 10802042"/>
                  <a:gd name="adj2" fmla="val 1620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BF6078EA-1EDF-4796-B7CA-86B335929DB5}"/>
                  </a:ext>
                </a:extLst>
              </p:cNvPr>
              <p:cNvSpPr txBox="1"/>
              <p:nvPr/>
            </p:nvSpPr>
            <p:spPr>
              <a:xfrm>
                <a:off x="1709846" y="640496"/>
                <a:ext cx="2600959" cy="285510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ACT</a:t>
                </a:r>
                <a:endParaRPr kumimoji="0" lang="en-GB" sz="17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Scale up?</a:t>
                </a:r>
              </a:p>
              <a:p>
                <a:pPr marL="285750" marR="0" lvl="0" indent="-2857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Try something else?</a:t>
                </a:r>
              </a:p>
              <a:p>
                <a:pPr marL="285750" marR="0" lvl="0" indent="-2857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Next cycle?</a:t>
                </a:r>
              </a:p>
              <a:p>
                <a:pPr marL="285750" marR="0" lvl="0" indent="-2857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Ready to implement?</a:t>
                </a:r>
              </a:p>
              <a:p>
                <a:pPr marL="285750" marR="0" lvl="0" indent="-2857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grpSp>
        <p:sp>
          <p:nvSpPr>
            <p:cNvPr id="20" name="TextBox 19">
              <a:extLst>
                <a:ext uri="{FF2B5EF4-FFF2-40B4-BE49-F238E27FC236}">
                  <a16:creationId xmlns:a16="http://schemas.microsoft.com/office/drawing/2014/main" id="{68EF6EF5-8044-444D-A15B-A4DD36BB0F02}"/>
                </a:ext>
              </a:extLst>
            </p:cNvPr>
            <p:cNvSpPr txBox="1"/>
            <p:nvPr/>
          </p:nvSpPr>
          <p:spPr>
            <a:xfrm>
              <a:off x="1547292" y="2150495"/>
              <a:ext cx="19759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2"/>
                  </a:solidFill>
                  <a:effectLst/>
                  <a:uLnTx/>
                  <a:uFillTx/>
                  <a:latin typeface="Montserrat" panose="00000500000000000000" pitchFamily="2" charset="0"/>
                  <a:ea typeface="+mn-ea"/>
                  <a:cs typeface="+mn-cs"/>
                </a:rPr>
                <a:t>What’s next?</a:t>
              </a:r>
            </a:p>
          </p:txBody>
        </p:sp>
      </p:grpSp>
      <p:sp>
        <p:nvSpPr>
          <p:cNvPr id="23" name="Arrow: Curved Down 22">
            <a:extLst>
              <a:ext uri="{FF2B5EF4-FFF2-40B4-BE49-F238E27FC236}">
                <a16:creationId xmlns:a16="http://schemas.microsoft.com/office/drawing/2014/main" id="{57A07204-C722-4828-806B-2CED5B321504}"/>
              </a:ext>
            </a:extLst>
          </p:cNvPr>
          <p:cNvSpPr/>
          <p:nvPr/>
        </p:nvSpPr>
        <p:spPr>
          <a:xfrm>
            <a:off x="2749293" y="889239"/>
            <a:ext cx="6446810" cy="2407029"/>
          </a:xfrm>
          <a:prstGeom prst="curvedDownArrow">
            <a:avLst>
              <a:gd name="adj1" fmla="val 11857"/>
              <a:gd name="adj2" fmla="val 28513"/>
              <a:gd name="adj3" fmla="val 23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Arrow: Curved Down 23">
            <a:extLst>
              <a:ext uri="{FF2B5EF4-FFF2-40B4-BE49-F238E27FC236}">
                <a16:creationId xmlns:a16="http://schemas.microsoft.com/office/drawing/2014/main" id="{EDABEBC6-43F9-4AAD-9B79-BEFD11D53C8C}"/>
              </a:ext>
            </a:extLst>
          </p:cNvPr>
          <p:cNvSpPr/>
          <p:nvPr/>
        </p:nvSpPr>
        <p:spPr>
          <a:xfrm rot="10800000">
            <a:off x="2343524" y="3813806"/>
            <a:ext cx="6559832" cy="2407029"/>
          </a:xfrm>
          <a:prstGeom prst="curvedDownArrow">
            <a:avLst>
              <a:gd name="adj1" fmla="val 10632"/>
              <a:gd name="adj2" fmla="val 34527"/>
              <a:gd name="adj3" fmla="val 2499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46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Enjoying work">
      <a:dk1>
        <a:sysClr val="windowText" lastClr="000000"/>
      </a:dk1>
      <a:lt1>
        <a:sysClr val="window" lastClr="FFFFFF"/>
      </a:lt1>
      <a:dk2>
        <a:srgbClr val="44546A"/>
      </a:dk2>
      <a:lt2>
        <a:srgbClr val="E7E6E6"/>
      </a:lt2>
      <a:accent1>
        <a:srgbClr val="066D8E"/>
      </a:accent1>
      <a:accent2>
        <a:srgbClr val="CC1B57"/>
      </a:accent2>
      <a:accent3>
        <a:srgbClr val="2A7160"/>
      </a:accent3>
      <a:accent4>
        <a:srgbClr val="F3936B"/>
      </a:accent4>
      <a:accent5>
        <a:srgbClr val="1A558E"/>
      </a:accent5>
      <a:accent6>
        <a:srgbClr val="85AEA4"/>
      </a:accent6>
      <a:hlink>
        <a:srgbClr val="1B4B40"/>
      </a:hlink>
      <a:folHlink>
        <a:srgbClr val="1B4B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015D1F8647004A92DA652970A6AB7E" ma:contentTypeVersion="15" ma:contentTypeDescription="Create a new document." ma:contentTypeScope="" ma:versionID="81cbc99fd19bad5ce419668a44815ee1">
  <xsd:schema xmlns:xsd="http://www.w3.org/2001/XMLSchema" xmlns:xs="http://www.w3.org/2001/XMLSchema" xmlns:p="http://schemas.microsoft.com/office/2006/metadata/properties" xmlns:ns1="http://schemas.microsoft.com/sharepoint/v3" xmlns:ns2="204c0b9e-ecb8-4366-9dc4-f3fd4f78f1c6" xmlns:ns3="58f7623f-e1ca-4e16-a2a3-0d629b2631e8" targetNamespace="http://schemas.microsoft.com/office/2006/metadata/properties" ma:root="true" ma:fieldsID="c06dc998e5395924a847c03d6444f607" ns1:_="" ns2:_="" ns3:_="">
    <xsd:import namespace="http://schemas.microsoft.com/sharepoint/v3"/>
    <xsd:import namespace="204c0b9e-ecb8-4366-9dc4-f3fd4f78f1c6"/>
    <xsd:import namespace="58f7623f-e1ca-4e16-a2a3-0d629b2631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4c0b9e-ecb8-4366-9dc4-f3fd4f78f1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f7623f-e1ca-4e16-a2a3-0d629b2631e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351DE2B-8748-45F8-99D1-264550E80D6F}">
  <ds:schemaRefs>
    <ds:schemaRef ds:uri="http://schemas.microsoft.com/sharepoint/v3/contenttype/forms"/>
  </ds:schemaRefs>
</ds:datastoreItem>
</file>

<file path=customXml/itemProps2.xml><?xml version="1.0" encoding="utf-8"?>
<ds:datastoreItem xmlns:ds="http://schemas.openxmlformats.org/officeDocument/2006/customXml" ds:itemID="{8E577039-9D3E-42C3-91CB-E592DD110F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04c0b9e-ecb8-4366-9dc4-f3fd4f78f1c6"/>
    <ds:schemaRef ds:uri="58f7623f-e1ca-4e16-a2a3-0d629b2631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90F563-3095-46E1-9CEE-0C9508CC55BD}">
  <ds:schemaRefs>
    <ds:schemaRef ds:uri="http://schemas.microsoft.com/sharepoint/v3"/>
    <ds:schemaRef ds:uri="58f7623f-e1ca-4e16-a2a3-0d629b2631e8"/>
    <ds:schemaRef ds:uri="http://purl.org/dc/terms/"/>
    <ds:schemaRef ds:uri="204c0b9e-ecb8-4366-9dc4-f3fd4f78f1c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972</TotalTime>
  <Words>1214</Words>
  <Application>Microsoft Office PowerPoint</Application>
  <PresentationFormat>Widescreen</PresentationFormat>
  <Paragraphs>231</Paragraphs>
  <Slides>43</Slides>
  <Notes>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Arial</vt:lpstr>
      <vt:lpstr>Calibri</vt:lpstr>
      <vt:lpstr>Calibri Light</vt:lpstr>
      <vt:lpstr>Montserrat</vt:lpstr>
      <vt:lpstr>Montserrat SemiBold</vt:lpstr>
      <vt:lpstr>muli</vt:lpstr>
      <vt:lpstr>Trebuchet MS</vt:lpstr>
      <vt:lpstr>Wingdings</vt:lpstr>
      <vt:lpstr>1_Custom Design</vt:lpstr>
      <vt:lpstr>Custom Design</vt:lpstr>
      <vt:lpstr>Office Theme</vt:lpstr>
      <vt:lpstr>PowerPoint Presentation</vt:lpstr>
      <vt:lpstr>PowerPoint Presentation</vt:lpstr>
      <vt:lpstr>Housekeeping</vt:lpstr>
      <vt:lpstr>Today’s agenda</vt:lpstr>
      <vt:lpstr>Our aim</vt:lpstr>
      <vt:lpstr>Measurement Plan</vt:lpstr>
      <vt:lpstr>People who have enjoyed being at work on a frequent basis</vt:lpstr>
      <vt:lpstr>PowerPoint Presentation</vt:lpstr>
      <vt:lpstr>PowerPoint Presentation</vt:lpstr>
      <vt:lpstr>Mini Z survey results</vt:lpstr>
      <vt:lpstr>Gallup 12 results</vt:lpstr>
      <vt:lpstr>Evidence base and joy in work framework   Dr Amar Shah, National Improvement lead for Mental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Theory of change – moving from ideas to testing QI coaches (NCCMH) </vt:lpstr>
      <vt:lpstr>PowerPoint Presentation</vt:lpstr>
      <vt:lpstr>PowerPoint Presentation</vt:lpstr>
      <vt:lpstr>PowerPoint Presentation</vt:lpstr>
      <vt:lpstr>PowerPoint Presentation</vt:lpstr>
      <vt:lpstr>PowerPoint Presentation</vt:lpstr>
      <vt:lpstr>Breakout – running your project QI coaches (NCCMH) </vt:lpstr>
      <vt:lpstr>PowerPoint Presentation</vt:lpstr>
      <vt:lpstr>Change ideas to test next  Renata Souza, QI Coach (NCCMH) </vt:lpstr>
      <vt:lpstr>Instructions</vt:lpstr>
      <vt:lpstr>Instructions</vt:lpstr>
      <vt:lpstr>Closing – next steps Tom Ayers, Director (NCCMH)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Greenwood</dc:creator>
  <cp:lastModifiedBy>Kate Lorrimer</cp:lastModifiedBy>
  <cp:revision>27</cp:revision>
  <dcterms:created xsi:type="dcterms:W3CDTF">2021-06-09T15:48:40Z</dcterms:created>
  <dcterms:modified xsi:type="dcterms:W3CDTF">2021-09-07T15:28:25Z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238a98-5de3-4afa-b492-e6339810853c_Enabled">
    <vt:lpwstr>True</vt:lpwstr>
  </property>
  <property fmtid="{D5CDD505-2E9C-101B-9397-08002B2CF9AE}" pid="3" name="MSIP_Label_bd238a98-5de3-4afa-b492-e6339810853c_SiteId">
    <vt:lpwstr>75aac48a-29ab-4230-adac-69d3e7ed3e77</vt:lpwstr>
  </property>
  <property fmtid="{D5CDD505-2E9C-101B-9397-08002B2CF9AE}" pid="4" name="MSIP_Label_bd238a98-5de3-4afa-b492-e6339810853c_Owner">
    <vt:lpwstr>Helen.Greenwood@rcpsych.ac.uk</vt:lpwstr>
  </property>
  <property fmtid="{D5CDD505-2E9C-101B-9397-08002B2CF9AE}" pid="5" name="MSIP_Label_bd238a98-5de3-4afa-b492-e6339810853c_SetDate">
    <vt:lpwstr>2021-06-09T16:29:36.0206382Z</vt:lpwstr>
  </property>
  <property fmtid="{D5CDD505-2E9C-101B-9397-08002B2CF9AE}" pid="6" name="MSIP_Label_bd238a98-5de3-4afa-b492-e6339810853c_Name">
    <vt:lpwstr>General</vt:lpwstr>
  </property>
  <property fmtid="{D5CDD505-2E9C-101B-9397-08002B2CF9AE}" pid="7" name="MSIP_Label_bd238a98-5de3-4afa-b492-e6339810853c_Application">
    <vt:lpwstr>Microsoft Azure Information Protection</vt:lpwstr>
  </property>
  <property fmtid="{D5CDD505-2E9C-101B-9397-08002B2CF9AE}" pid="8" name="MSIP_Label_bd238a98-5de3-4afa-b492-e6339810853c_ActionId">
    <vt:lpwstr>429b21ac-2a82-4688-a6df-2fc3b7f0f570</vt:lpwstr>
  </property>
  <property fmtid="{D5CDD505-2E9C-101B-9397-08002B2CF9AE}" pid="9" name="MSIP_Label_bd238a98-5de3-4afa-b492-e6339810853c_Extended_MSFT_Method">
    <vt:lpwstr>Automatic</vt:lpwstr>
  </property>
  <property fmtid="{D5CDD505-2E9C-101B-9397-08002B2CF9AE}" pid="10" name="Sensitivity">
    <vt:lpwstr>General</vt:lpwstr>
  </property>
  <property fmtid="{D5CDD505-2E9C-101B-9397-08002B2CF9AE}" pid="11" name="ContentTypeId">
    <vt:lpwstr>0x010100D6015D1F8647004A92DA652970A6AB7E</vt:lpwstr>
  </property>
</Properties>
</file>