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690"/>
    <a:srgbClr val="FAD5C4"/>
    <a:srgbClr val="6EB6B1"/>
    <a:srgbClr val="0D857C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2400" y="13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4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6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4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5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1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5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B2BA-0594-4DB9-AAE9-C7B05C45A22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11C295-11B3-41FE-A4FA-7C8404A549DD}"/>
              </a:ext>
            </a:extLst>
          </p:cNvPr>
          <p:cNvSpPr txBox="1"/>
          <p:nvPr/>
        </p:nvSpPr>
        <p:spPr>
          <a:xfrm>
            <a:off x="413651" y="13513955"/>
            <a:ext cx="10043582" cy="840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Carers letters on admission </a:t>
            </a:r>
          </a:p>
          <a:p>
            <a:r>
              <a:rPr lang="en-US" sz="3000" dirty="0">
                <a:solidFill>
                  <a:schemeClr val="tx1"/>
                </a:solidFill>
              </a:rPr>
              <a:t>Self care packs on admission </a:t>
            </a:r>
          </a:p>
          <a:p>
            <a:r>
              <a:rPr lang="en-US" sz="3000" dirty="0">
                <a:solidFill>
                  <a:schemeClr val="tx1"/>
                </a:solidFill>
              </a:rPr>
              <a:t>Charlie the positive chicken </a:t>
            </a:r>
          </a:p>
          <a:p>
            <a:r>
              <a:rPr lang="en-US" sz="3000" dirty="0">
                <a:solidFill>
                  <a:schemeClr val="tx1"/>
                </a:solidFill>
              </a:rPr>
              <a:t>Team building </a:t>
            </a:r>
            <a:endParaRPr lang="en-GB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Fund raising </a:t>
            </a:r>
          </a:p>
          <a:p>
            <a:r>
              <a:rPr lang="en-US" sz="3000" dirty="0">
                <a:solidFill>
                  <a:schemeClr val="tx1"/>
                </a:solidFill>
              </a:rPr>
              <a:t>Phone chargers kept with patients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“here to help” lanyards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Extended visiting hours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Meal times changed </a:t>
            </a:r>
          </a:p>
          <a:p>
            <a:r>
              <a:rPr lang="en-US" sz="3000" dirty="0">
                <a:solidFill>
                  <a:schemeClr val="tx1"/>
                </a:solidFill>
              </a:rPr>
              <a:t>Feed back Fridays  (positive messages and thank </a:t>
            </a:r>
            <a:r>
              <a:rPr lang="en-US" sz="3000" dirty="0" err="1">
                <a:solidFill>
                  <a:schemeClr val="tx1"/>
                </a:solidFill>
              </a:rPr>
              <a:t>you’s</a:t>
            </a:r>
            <a:r>
              <a:rPr lang="en-US" sz="3000" dirty="0">
                <a:solidFill>
                  <a:schemeClr val="tx1"/>
                </a:solidFill>
              </a:rPr>
              <a:t> for the week) </a:t>
            </a:r>
          </a:p>
          <a:p>
            <a:r>
              <a:rPr lang="en-US" sz="3000" dirty="0">
                <a:solidFill>
                  <a:schemeClr val="tx1"/>
                </a:solidFill>
              </a:rPr>
              <a:t>Charlie the positive chicken </a:t>
            </a:r>
          </a:p>
          <a:p>
            <a:r>
              <a:rPr lang="en-US" sz="3000" dirty="0">
                <a:solidFill>
                  <a:schemeClr val="tx1"/>
                </a:solidFill>
              </a:rPr>
              <a:t>Going home checklists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Staff meals with patients </a:t>
            </a:r>
          </a:p>
          <a:p>
            <a:r>
              <a:rPr lang="en-US" sz="3000" dirty="0">
                <a:solidFill>
                  <a:schemeClr val="tx1"/>
                </a:solidFill>
              </a:rPr>
              <a:t>Opening office door where possible </a:t>
            </a:r>
          </a:p>
          <a:p>
            <a:r>
              <a:rPr lang="en-US" sz="3000" dirty="0">
                <a:solidFill>
                  <a:schemeClr val="tx1"/>
                </a:solidFill>
              </a:rPr>
              <a:t>Twitter page 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38D20-6F17-4179-8232-0ACDC67B040C}"/>
              </a:ext>
            </a:extLst>
          </p:cNvPr>
          <p:cNvSpPr/>
          <p:nvPr/>
        </p:nvSpPr>
        <p:spPr>
          <a:xfrm>
            <a:off x="413652" y="12837902"/>
            <a:ext cx="10043582" cy="676054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ideas we have tested include: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73666-1D93-4BC3-9AAB-AF201670884A}"/>
              </a:ext>
            </a:extLst>
          </p:cNvPr>
          <p:cNvSpPr txBox="1"/>
          <p:nvPr/>
        </p:nvSpPr>
        <p:spPr>
          <a:xfrm>
            <a:off x="11079802" y="13513954"/>
            <a:ext cx="9945212" cy="11172289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has been a significant change in the culture on the ward, we went from the highest levels of violence, aggression and self harm to one of the lowest rating wards in these categories.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overall had a 70% reduction in rapid Tranquilization usage and also a 50%  reduction in restraint over the last 2 years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did move wards halfway through the project so the ward environment itself has changed for the better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main goal throughout this project was to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improve the quality of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wokring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for my staff as without them the project would not have taken off the ground</a:t>
            </a:r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also had a significant reduction in complaints, carers feel more informed and at ease to speak with staff re their loved one Staff have really taken positively to this change and I have seen huge changes in the language used to describe incidents, the changes are here to stay!</a:t>
            </a:r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123FC-B5B0-4F5E-8E2D-AFD748F506A7}"/>
              </a:ext>
            </a:extLst>
          </p:cNvPr>
          <p:cNvSpPr/>
          <p:nvPr/>
        </p:nvSpPr>
        <p:spPr>
          <a:xfrm>
            <a:off x="11079804" y="12837901"/>
            <a:ext cx="9945212" cy="676054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we have seen on the ward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5E9327-9091-42F2-A78D-2B47EC219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426" y="380784"/>
            <a:ext cx="5566591" cy="16950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A246D56-B18E-400F-A2CD-EE3BE91D9A33}"/>
              </a:ext>
            </a:extLst>
          </p:cNvPr>
          <p:cNvSpPr/>
          <p:nvPr/>
        </p:nvSpPr>
        <p:spPr>
          <a:xfrm>
            <a:off x="413649" y="3891717"/>
            <a:ext cx="20611365" cy="8119542"/>
          </a:xfrm>
          <a:prstGeom prst="rect">
            <a:avLst/>
          </a:prstGeom>
          <a:noFill/>
          <a:ln>
            <a:solidFill>
              <a:srgbClr val="DE76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space for you to add your data/chart or team photo (or both!)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F09061-5436-4E50-835C-A7C6E6E599DC}"/>
              </a:ext>
            </a:extLst>
          </p:cNvPr>
          <p:cNvSpPr/>
          <p:nvPr/>
        </p:nvSpPr>
        <p:spPr>
          <a:xfrm>
            <a:off x="413649" y="408974"/>
            <a:ext cx="3708066" cy="1638638"/>
          </a:xfrm>
          <a:prstGeom prst="rect">
            <a:avLst/>
          </a:prstGeom>
          <a:noFill/>
          <a:ln>
            <a:solidFill>
              <a:srgbClr val="0D857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Logo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346436-AA3E-4D63-9448-670B12FB807D}"/>
              </a:ext>
            </a:extLst>
          </p:cNvPr>
          <p:cNvSpPr/>
          <p:nvPr/>
        </p:nvSpPr>
        <p:spPr>
          <a:xfrm>
            <a:off x="13811249" y="2397497"/>
            <a:ext cx="7213767" cy="913006"/>
          </a:xfrm>
          <a:prstGeom prst="rect">
            <a:avLst/>
          </a:prstGeom>
          <a:solidFill>
            <a:srgbClr val="0D857C"/>
          </a:solidFill>
          <a:ln>
            <a:solidFill>
              <a:srgbClr val="F4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Reflecting on our project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3E75D496-3B1D-49CF-8851-7A2042F5BE90}"/>
              </a:ext>
            </a:extLst>
          </p:cNvPr>
          <p:cNvSpPr/>
          <p:nvPr/>
        </p:nvSpPr>
        <p:spPr>
          <a:xfrm>
            <a:off x="358608" y="2397498"/>
            <a:ext cx="14157492" cy="913006"/>
          </a:xfrm>
          <a:prstGeom prst="homePlate">
            <a:avLst/>
          </a:prstGeom>
          <a:solidFill>
            <a:srgbClr val="0D857C"/>
          </a:solidFill>
          <a:ln>
            <a:solidFill>
              <a:srgbClr val="F4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BBAEC7-D4D1-47DB-91B9-366E6E846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451" r="17657"/>
          <a:stretch/>
        </p:blipFill>
        <p:spPr>
          <a:xfrm>
            <a:off x="594624" y="2513496"/>
            <a:ext cx="13216626" cy="7677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E9551F-6AC1-4666-8E1F-F5F9065ADAC8}"/>
              </a:ext>
            </a:extLst>
          </p:cNvPr>
          <p:cNvSpPr txBox="1"/>
          <p:nvPr/>
        </p:nvSpPr>
        <p:spPr>
          <a:xfrm>
            <a:off x="413649" y="22032206"/>
            <a:ext cx="10043581" cy="7017306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cant honestly say a single negative thing about this project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freedom we were given to implement change ideas was phenomenal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the support that the RRP team gave us over the course of the project was amazing, even the learning days were great, I tried to rotate the staff attending as much as possible to ensure that everyone got a chance to go and learn and come back with fresh ideas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wish it didn’t have to end!</a:t>
            </a:r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F1974-3B8B-4BEE-BC70-7A98F5419321}"/>
              </a:ext>
            </a:extLst>
          </p:cNvPr>
          <p:cNvSpPr/>
          <p:nvPr/>
        </p:nvSpPr>
        <p:spPr>
          <a:xfrm>
            <a:off x="413649" y="21388067"/>
            <a:ext cx="10043582" cy="676053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our patients, staff and carers say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B2EB6-32FC-4394-B06E-FB00A0E368DD}"/>
              </a:ext>
            </a:extLst>
          </p:cNvPr>
          <p:cNvSpPr txBox="1"/>
          <p:nvPr/>
        </p:nvSpPr>
        <p:spPr>
          <a:xfrm>
            <a:off x="11079801" y="22064119"/>
            <a:ext cx="9945213" cy="7017306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we have made are here to stay!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ensured that all change ideas were given enough time to assess if they made an impact, if they made a change we continued, if they didn’t we stopped (we have not had to stop anything yet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staff do not want to go back and really enjoy the changes they have made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think the changes will stop as they are so proud of how far we have come and what a significant impact we have made 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ideas were co produced with staff and patients which is the reason I think it was so successful for us here at lilacs ward 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4D31F2-B8F1-49F9-98A3-0454592AA22A}"/>
              </a:ext>
            </a:extLst>
          </p:cNvPr>
          <p:cNvSpPr/>
          <p:nvPr/>
        </p:nvSpPr>
        <p:spPr>
          <a:xfrm>
            <a:off x="11079802" y="21388066"/>
            <a:ext cx="9945212" cy="676053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to the future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DCD2E-6319-4C7D-92E1-439BFB2925AF}"/>
              </a:ext>
            </a:extLst>
          </p:cNvPr>
          <p:cNvSpPr txBox="1"/>
          <p:nvPr/>
        </p:nvSpPr>
        <p:spPr>
          <a:xfrm>
            <a:off x="7577079" y="536769"/>
            <a:ext cx="5672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D8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Lilacs ward</a:t>
            </a:r>
            <a:endParaRPr lang="en-GB" sz="5400" dirty="0">
              <a:solidFill>
                <a:srgbClr val="0D85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Hannah Jones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28D1BE-B0F0-481E-AB6C-640A7CF34B6B}"/>
              </a:ext>
            </a:extLst>
          </p:cNvPr>
          <p:cNvSpPr/>
          <p:nvPr/>
        </p:nvSpPr>
        <p:spPr>
          <a:xfrm>
            <a:off x="413649" y="29501383"/>
            <a:ext cx="20611365" cy="499483"/>
          </a:xfrm>
          <a:prstGeom prst="rect">
            <a:avLst/>
          </a:prstGeom>
          <a:solidFill>
            <a:srgbClr val="0D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" y="3484733"/>
            <a:ext cx="20969976" cy="4466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5354" y="7039786"/>
            <a:ext cx="4272596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05" y="7951488"/>
            <a:ext cx="8128000" cy="4489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29880" y="7039786"/>
            <a:ext cx="4403850" cy="60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7" y="380784"/>
            <a:ext cx="3972761" cy="169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3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2" ma:contentTypeDescription="Create a new document." ma:contentTypeScope="" ma:versionID="515327100aa397bdb32fde2721566a9d">
  <xsd:schema xmlns:xsd="http://www.w3.org/2001/XMLSchema" xmlns:xs="http://www.w3.org/2001/XMLSchema" xmlns:p="http://schemas.microsoft.com/office/2006/metadata/properties" xmlns:ns2="204c0b9e-ecb8-4366-9dc4-f3fd4f78f1c6" xmlns:ns3="58f7623f-e1ca-4e16-a2a3-0d629b2631e8" targetNamespace="http://schemas.microsoft.com/office/2006/metadata/properties" ma:root="true" ma:fieldsID="eecc220ea07e91141491afc1676b419a" ns2:_="" ns3:_=""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B8F887-443C-4C93-B0DA-E1C7A12C9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c0b9e-ecb8-4366-9dc4-f3fd4f78f1c6"/>
    <ds:schemaRef ds:uri="58f7623f-e1ca-4e16-a2a3-0d629b263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1DE1E-34A7-458C-9D10-9857C2F1E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8CD094-FDA5-4D30-A018-BE2FEE4CD4C1}">
  <ds:schemaRefs>
    <ds:schemaRef ds:uri="http://purl.org/dc/terms/"/>
    <ds:schemaRef ds:uri="204c0b9e-ecb8-4366-9dc4-f3fd4f78f1c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f7623f-e1ca-4e16-a2a3-0d629b2631e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484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Cannon</dc:creator>
  <cp:lastModifiedBy>Matthew Milarski</cp:lastModifiedBy>
  <cp:revision>17</cp:revision>
  <dcterms:created xsi:type="dcterms:W3CDTF">2020-02-07T13:42:40Z</dcterms:created>
  <dcterms:modified xsi:type="dcterms:W3CDTF">2020-04-30T10:05:56Z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Emily.Cannon@rcpsych.ac.uk</vt:lpwstr>
  </property>
  <property fmtid="{D5CDD505-2E9C-101B-9397-08002B2CF9AE}" pid="5" name="MSIP_Label_bd238a98-5de3-4afa-b492-e6339810853c_SetDate">
    <vt:lpwstr>2020-02-07T14:16:27.3183569Z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ce591a9a-f7fe-487a-aded-6b2f039d5a57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0x010100D6015D1F8647004A92DA652970A6AB7E</vt:lpwstr>
  </property>
</Properties>
</file>