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rawing1.xml" ContentType="application/vnd.ms-office.drawingml.diagramDrawing+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2840275" cy="30240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00FFFF"/>
    <a:srgbClr val="5DD3A6"/>
    <a:srgbClr val="FFFF99"/>
    <a:srgbClr val="78FF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09" autoAdjust="0"/>
    <p:restoredTop sz="94249" autoAdjust="0"/>
  </p:normalViewPr>
  <p:slideViewPr>
    <p:cSldViewPr snapToGrid="0" snapToObjects="1">
      <p:cViewPr varScale="1">
        <p:scale>
          <a:sx n="16" d="100"/>
          <a:sy n="16" d="100"/>
        </p:scale>
        <p:origin x="180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12F3BE-2F4E-1E4F-ABB8-3EDF31E6615E}" type="doc">
      <dgm:prSet loTypeId="urn:microsoft.com/office/officeart/2005/8/layout/lProcess1" loCatId="" qsTypeId="urn:microsoft.com/office/officeart/2005/8/quickstyle/simple1" qsCatId="simple" csTypeId="urn:microsoft.com/office/officeart/2005/8/colors/accent5_2" csCatId="accent5" phldr="1"/>
      <dgm:spPr/>
      <dgm:t>
        <a:bodyPr/>
        <a:lstStyle/>
        <a:p>
          <a:endParaRPr lang="en-GB"/>
        </a:p>
      </dgm:t>
    </dgm:pt>
    <dgm:pt modelId="{B15EA049-71E9-0043-BBB7-C0004FD7F35E}">
      <dgm:prSet phldrT="[Text]" custT="1"/>
      <dgm:spPr/>
      <dgm:t>
        <a:bodyPr/>
        <a:lstStyle/>
        <a:p>
          <a:pPr>
            <a:spcBef>
              <a:spcPts val="2400"/>
            </a:spcBef>
            <a:spcAft>
              <a:spcPts val="2400"/>
            </a:spcAft>
          </a:pPr>
          <a:r>
            <a:rPr lang="en-GB" sz="4000" dirty="0"/>
            <a:t>Participants with Neurodegenerative disease and matched controls</a:t>
          </a:r>
        </a:p>
      </dgm:t>
    </dgm:pt>
    <dgm:pt modelId="{04A00D50-6904-8443-8E6D-FF4B0D138892}" type="parTrans" cxnId="{D2EF88D4-03D8-1840-BADE-E596638AD323}">
      <dgm:prSet/>
      <dgm:spPr/>
      <dgm:t>
        <a:bodyPr/>
        <a:lstStyle/>
        <a:p>
          <a:pPr>
            <a:spcBef>
              <a:spcPts val="2400"/>
            </a:spcBef>
            <a:spcAft>
              <a:spcPts val="2400"/>
            </a:spcAft>
          </a:pPr>
          <a:endParaRPr lang="en-GB" sz="4000"/>
        </a:p>
      </dgm:t>
    </dgm:pt>
    <dgm:pt modelId="{D2E0FF47-1B67-BD46-9A1D-692842BD9051}" type="sibTrans" cxnId="{D2EF88D4-03D8-1840-BADE-E596638AD323}">
      <dgm:prSet/>
      <dgm:spPr/>
      <dgm:t>
        <a:bodyPr/>
        <a:lstStyle/>
        <a:p>
          <a:pPr>
            <a:spcBef>
              <a:spcPts val="2400"/>
            </a:spcBef>
            <a:spcAft>
              <a:spcPts val="2400"/>
            </a:spcAft>
          </a:pPr>
          <a:endParaRPr lang="en-GB" sz="4000"/>
        </a:p>
      </dgm:t>
    </dgm:pt>
    <dgm:pt modelId="{DC7B6531-839B-D54D-B34D-E2E6C71923D9}">
      <dgm:prSet phldrT="[Text]" custT="1"/>
      <dgm:spPr>
        <a:solidFill>
          <a:schemeClr val="accent5">
            <a:alpha val="90000"/>
          </a:schemeClr>
        </a:solidFill>
      </dgm:spPr>
      <dgm:t>
        <a:bodyPr/>
        <a:lstStyle/>
        <a:p>
          <a:pPr>
            <a:spcBef>
              <a:spcPts val="2400"/>
            </a:spcBef>
            <a:spcAft>
              <a:spcPts val="2400"/>
            </a:spcAft>
          </a:pPr>
          <a:r>
            <a:rPr lang="en-GB" sz="3600" b="1" u="sng" dirty="0">
              <a:solidFill>
                <a:schemeClr val="bg1"/>
              </a:solidFill>
            </a:rPr>
            <a:t>Single Visit</a:t>
          </a:r>
        </a:p>
        <a:p>
          <a:pPr>
            <a:spcBef>
              <a:spcPts val="2400"/>
            </a:spcBef>
            <a:spcAft>
              <a:spcPts val="2400"/>
            </a:spcAft>
          </a:pPr>
          <a:r>
            <a:rPr lang="en-GB" sz="3600" b="0" u="none" dirty="0">
              <a:solidFill>
                <a:schemeClr val="bg1"/>
              </a:solidFill>
            </a:rPr>
            <a:t>Demographics and clinical information gathered</a:t>
          </a:r>
        </a:p>
        <a:p>
          <a:pPr>
            <a:spcBef>
              <a:spcPts val="2400"/>
            </a:spcBef>
            <a:spcAft>
              <a:spcPts val="2400"/>
            </a:spcAft>
          </a:pPr>
          <a:r>
            <a:rPr lang="en-GB" sz="3600" b="0" u="none" dirty="0">
              <a:solidFill>
                <a:schemeClr val="bg1"/>
              </a:solidFill>
            </a:rPr>
            <a:t>Brief physical examination</a:t>
          </a:r>
        </a:p>
        <a:p>
          <a:pPr>
            <a:spcBef>
              <a:spcPts val="2400"/>
            </a:spcBef>
            <a:spcAft>
              <a:spcPts val="2400"/>
            </a:spcAft>
          </a:pPr>
          <a:r>
            <a:rPr lang="en-GB" sz="3600" dirty="0">
              <a:solidFill>
                <a:schemeClr val="bg1"/>
              </a:solidFill>
            </a:rPr>
            <a:t>Cognitive testing </a:t>
          </a:r>
        </a:p>
        <a:p>
          <a:pPr>
            <a:spcBef>
              <a:spcPts val="2400"/>
            </a:spcBef>
            <a:spcAft>
              <a:spcPts val="2400"/>
            </a:spcAft>
          </a:pPr>
          <a:r>
            <a:rPr lang="en-GB" sz="3600" dirty="0">
              <a:solidFill>
                <a:schemeClr val="bg1"/>
              </a:solidFill>
            </a:rPr>
            <a:t>Blood samples: </a:t>
          </a:r>
          <a:r>
            <a:rPr lang="en-GB" sz="3600" dirty="0" err="1">
              <a:solidFill>
                <a:schemeClr val="bg1"/>
              </a:solidFill>
            </a:rPr>
            <a:t>Paxgene</a:t>
          </a:r>
          <a:r>
            <a:rPr lang="en-GB" sz="3600" dirty="0">
              <a:solidFill>
                <a:schemeClr val="bg1"/>
              </a:solidFill>
            </a:rPr>
            <a:t> and serum</a:t>
          </a:r>
        </a:p>
        <a:p>
          <a:pPr>
            <a:spcBef>
              <a:spcPts val="2400"/>
            </a:spcBef>
            <a:spcAft>
              <a:spcPts val="2400"/>
            </a:spcAft>
          </a:pPr>
          <a:r>
            <a:rPr lang="en-GB" sz="3600" dirty="0">
              <a:solidFill>
                <a:schemeClr val="bg1"/>
              </a:solidFill>
            </a:rPr>
            <a:t>Skin Swap</a:t>
          </a:r>
        </a:p>
        <a:p>
          <a:pPr>
            <a:spcBef>
              <a:spcPts val="2400"/>
            </a:spcBef>
            <a:spcAft>
              <a:spcPts val="2400"/>
            </a:spcAft>
          </a:pPr>
          <a:r>
            <a:rPr lang="en-GB" sz="3600" dirty="0">
              <a:solidFill>
                <a:schemeClr val="bg1"/>
              </a:solidFill>
            </a:rPr>
            <a:t>Saliva Sample</a:t>
          </a:r>
        </a:p>
        <a:p>
          <a:pPr>
            <a:spcBef>
              <a:spcPts val="2400"/>
            </a:spcBef>
            <a:spcAft>
              <a:spcPts val="2400"/>
            </a:spcAft>
          </a:pPr>
          <a:r>
            <a:rPr lang="en-GB" sz="3600" dirty="0">
              <a:solidFill>
                <a:schemeClr val="bg1"/>
              </a:solidFill>
            </a:rPr>
            <a:t>Stool Sample (Participant to collect at home)</a:t>
          </a:r>
        </a:p>
      </dgm:t>
    </dgm:pt>
    <dgm:pt modelId="{49283612-D197-1044-A053-099DD0CC0ABD}" type="parTrans" cxnId="{A4AA166F-EBEC-094B-985B-36EAF10F8AFA}">
      <dgm:prSet/>
      <dgm:spPr/>
      <dgm:t>
        <a:bodyPr/>
        <a:lstStyle/>
        <a:p>
          <a:pPr>
            <a:spcBef>
              <a:spcPts val="2400"/>
            </a:spcBef>
            <a:spcAft>
              <a:spcPts val="2400"/>
            </a:spcAft>
          </a:pPr>
          <a:endParaRPr lang="en-GB" sz="4000"/>
        </a:p>
      </dgm:t>
    </dgm:pt>
    <dgm:pt modelId="{B260346B-FC3D-A842-8186-470130607FBE}" type="sibTrans" cxnId="{A4AA166F-EBEC-094B-985B-36EAF10F8AFA}">
      <dgm:prSet/>
      <dgm:spPr/>
      <dgm:t>
        <a:bodyPr/>
        <a:lstStyle/>
        <a:p>
          <a:pPr>
            <a:spcBef>
              <a:spcPts val="2400"/>
            </a:spcBef>
            <a:spcAft>
              <a:spcPts val="2400"/>
            </a:spcAft>
          </a:pPr>
          <a:endParaRPr lang="en-GB" sz="4000"/>
        </a:p>
      </dgm:t>
    </dgm:pt>
    <dgm:pt modelId="{4FF8BB3B-02A2-E043-93F8-9373C2EE0F2E}" type="pres">
      <dgm:prSet presAssocID="{7A12F3BE-2F4E-1E4F-ABB8-3EDF31E6615E}" presName="Name0" presStyleCnt="0">
        <dgm:presLayoutVars>
          <dgm:dir/>
          <dgm:animLvl val="lvl"/>
          <dgm:resizeHandles val="exact"/>
        </dgm:presLayoutVars>
      </dgm:prSet>
      <dgm:spPr/>
    </dgm:pt>
    <dgm:pt modelId="{CC4CAA51-9AAE-8844-837D-9A4754EA707C}" type="pres">
      <dgm:prSet presAssocID="{B15EA049-71E9-0043-BBB7-C0004FD7F35E}" presName="vertFlow" presStyleCnt="0"/>
      <dgm:spPr/>
    </dgm:pt>
    <dgm:pt modelId="{983F7A74-E876-6247-8349-DD16EA893C29}" type="pres">
      <dgm:prSet presAssocID="{B15EA049-71E9-0043-BBB7-C0004FD7F35E}" presName="header" presStyleLbl="node1" presStyleIdx="0" presStyleCnt="1" custScaleX="22546" custScaleY="16418" custLinFactNeighborX="7617" custLinFactNeighborY="45228"/>
      <dgm:spPr/>
    </dgm:pt>
    <dgm:pt modelId="{0F912FAC-33D3-6B4B-9FEA-479A73275800}" type="pres">
      <dgm:prSet presAssocID="{49283612-D197-1044-A053-099DD0CC0ABD}" presName="parTrans" presStyleLbl="sibTrans2D1" presStyleIdx="0" presStyleCnt="1" custAng="207392" custFlipHor="1" custScaleX="137368" custLinFactNeighborX="4574" custLinFactNeighborY="4046"/>
      <dgm:spPr/>
    </dgm:pt>
    <dgm:pt modelId="{0DC18F09-8FE5-F74B-A1ED-59F23E934663}" type="pres">
      <dgm:prSet presAssocID="{DC7B6531-839B-D54D-B34D-E2E6C71923D9}" presName="child" presStyleLbl="alignAccFollowNode1" presStyleIdx="0" presStyleCnt="1" custScaleX="18787" custScaleY="43424" custLinFactNeighborX="8303" custLinFactNeighborY="-10462">
        <dgm:presLayoutVars>
          <dgm:chMax val="0"/>
          <dgm:bulletEnabled val="1"/>
        </dgm:presLayoutVars>
      </dgm:prSet>
      <dgm:spPr/>
    </dgm:pt>
  </dgm:ptLst>
  <dgm:cxnLst>
    <dgm:cxn modelId="{C8C0BE1A-9A56-E84E-B51C-0B64A73E92B3}" type="presOf" srcId="{49283612-D197-1044-A053-099DD0CC0ABD}" destId="{0F912FAC-33D3-6B4B-9FEA-479A73275800}" srcOrd="0" destOrd="0" presId="urn:microsoft.com/office/officeart/2005/8/layout/lProcess1"/>
    <dgm:cxn modelId="{306A576B-7A34-AC4B-A195-ABC715A50D85}" type="presOf" srcId="{DC7B6531-839B-D54D-B34D-E2E6C71923D9}" destId="{0DC18F09-8FE5-F74B-A1ED-59F23E934663}" srcOrd="0" destOrd="0" presId="urn:microsoft.com/office/officeart/2005/8/layout/lProcess1"/>
    <dgm:cxn modelId="{A4AA166F-EBEC-094B-985B-36EAF10F8AFA}" srcId="{B15EA049-71E9-0043-BBB7-C0004FD7F35E}" destId="{DC7B6531-839B-D54D-B34D-E2E6C71923D9}" srcOrd="0" destOrd="0" parTransId="{49283612-D197-1044-A053-099DD0CC0ABD}" sibTransId="{B260346B-FC3D-A842-8186-470130607FBE}"/>
    <dgm:cxn modelId="{1AA53877-A34D-2049-805E-0ED55D69A255}" type="presOf" srcId="{B15EA049-71E9-0043-BBB7-C0004FD7F35E}" destId="{983F7A74-E876-6247-8349-DD16EA893C29}" srcOrd="0" destOrd="0" presId="urn:microsoft.com/office/officeart/2005/8/layout/lProcess1"/>
    <dgm:cxn modelId="{23373ECF-44EF-E549-ADC4-1BF9A4B97E8D}" type="presOf" srcId="{7A12F3BE-2F4E-1E4F-ABB8-3EDF31E6615E}" destId="{4FF8BB3B-02A2-E043-93F8-9373C2EE0F2E}" srcOrd="0" destOrd="0" presId="urn:microsoft.com/office/officeart/2005/8/layout/lProcess1"/>
    <dgm:cxn modelId="{D2EF88D4-03D8-1840-BADE-E596638AD323}" srcId="{7A12F3BE-2F4E-1E4F-ABB8-3EDF31E6615E}" destId="{B15EA049-71E9-0043-BBB7-C0004FD7F35E}" srcOrd="0" destOrd="0" parTransId="{04A00D50-6904-8443-8E6D-FF4B0D138892}" sibTransId="{D2E0FF47-1B67-BD46-9A1D-692842BD9051}"/>
    <dgm:cxn modelId="{D260D371-9574-B940-927D-0765D3459882}" type="presParOf" srcId="{4FF8BB3B-02A2-E043-93F8-9373C2EE0F2E}" destId="{CC4CAA51-9AAE-8844-837D-9A4754EA707C}" srcOrd="0" destOrd="0" presId="urn:microsoft.com/office/officeart/2005/8/layout/lProcess1"/>
    <dgm:cxn modelId="{422CDB9D-D861-0841-89CB-733D3ADCF57C}" type="presParOf" srcId="{CC4CAA51-9AAE-8844-837D-9A4754EA707C}" destId="{983F7A74-E876-6247-8349-DD16EA893C29}" srcOrd="0" destOrd="0" presId="urn:microsoft.com/office/officeart/2005/8/layout/lProcess1"/>
    <dgm:cxn modelId="{8DACFFC7-478C-7C43-ADAB-DDC3C862D0D5}" type="presParOf" srcId="{CC4CAA51-9AAE-8844-837D-9A4754EA707C}" destId="{0F912FAC-33D3-6B4B-9FEA-479A73275800}" srcOrd="1" destOrd="0" presId="urn:microsoft.com/office/officeart/2005/8/layout/lProcess1"/>
    <dgm:cxn modelId="{928AE0A0-9818-C243-901A-A29ECB65CF87}" type="presParOf" srcId="{CC4CAA51-9AAE-8844-837D-9A4754EA707C}" destId="{0DC18F09-8FE5-F74B-A1ED-59F23E934663}" srcOrd="2" destOrd="0" presId="urn:microsoft.com/office/officeart/2005/8/layout/lProcess1"/>
  </dgm:cxnLst>
  <dgm:bg>
    <a:noFill/>
  </dgm:bg>
  <dgm:whole>
    <a:ln w="28575">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4B53B6-F869-D842-9EF8-8A07D55B5809}" type="doc">
      <dgm:prSet loTypeId="urn:microsoft.com/office/officeart/2005/8/layout/hProcess6" loCatId="" qsTypeId="urn:microsoft.com/office/officeart/2005/8/quickstyle/simple1" qsCatId="simple" csTypeId="urn:microsoft.com/office/officeart/2005/8/colors/colorful4" csCatId="colorful" phldr="1"/>
      <dgm:spPr/>
      <dgm:t>
        <a:bodyPr/>
        <a:lstStyle/>
        <a:p>
          <a:endParaRPr lang="en-GB"/>
        </a:p>
      </dgm:t>
    </dgm:pt>
    <dgm:pt modelId="{CBD69BB0-3C14-9B4B-9086-E7A7A0384A7D}">
      <dgm:prSet phldrT="[Text]" custT="1"/>
      <dgm:spPr/>
      <dgm:t>
        <a:bodyPr/>
        <a:lstStyle/>
        <a:p>
          <a:r>
            <a:rPr lang="en-GB" sz="3200" b="1">
              <a:solidFill>
                <a:schemeClr val="tx1"/>
              </a:solidFill>
            </a:rPr>
            <a:t>Set up</a:t>
          </a:r>
        </a:p>
        <a:p>
          <a:r>
            <a:rPr lang="en-GB" sz="2800">
              <a:solidFill>
                <a:schemeClr val="tx1"/>
              </a:solidFill>
            </a:rPr>
            <a:t>September- November 2021</a:t>
          </a:r>
          <a:endParaRPr lang="en-GB" sz="2800" dirty="0">
            <a:solidFill>
              <a:schemeClr val="tx1"/>
            </a:solidFill>
          </a:endParaRPr>
        </a:p>
      </dgm:t>
    </dgm:pt>
    <dgm:pt modelId="{A42BB85A-AE63-DA4A-836F-1FB681A4D5D4}" type="parTrans" cxnId="{E09A10BA-602D-1442-B88B-548B42475A76}">
      <dgm:prSet/>
      <dgm:spPr/>
      <dgm:t>
        <a:bodyPr/>
        <a:lstStyle/>
        <a:p>
          <a:endParaRPr lang="en-GB">
            <a:solidFill>
              <a:schemeClr val="tx1"/>
            </a:solidFill>
          </a:endParaRPr>
        </a:p>
      </dgm:t>
    </dgm:pt>
    <dgm:pt modelId="{1ECAA5ED-3C99-344A-91E8-2AB3EE42534C}" type="sibTrans" cxnId="{E09A10BA-602D-1442-B88B-548B42475A76}">
      <dgm:prSet/>
      <dgm:spPr/>
      <dgm:t>
        <a:bodyPr/>
        <a:lstStyle/>
        <a:p>
          <a:endParaRPr lang="en-GB">
            <a:solidFill>
              <a:schemeClr val="tx1"/>
            </a:solidFill>
          </a:endParaRPr>
        </a:p>
      </dgm:t>
    </dgm:pt>
    <dgm:pt modelId="{36AE4EEF-6C27-384E-852F-C05528903845}">
      <dgm:prSet phldrT="[Text]"/>
      <dgm:spPr/>
      <dgm:t>
        <a:bodyPr/>
        <a:lstStyle/>
        <a:p>
          <a:r>
            <a:rPr lang="en-GB">
              <a:solidFill>
                <a:schemeClr val="tx1"/>
              </a:solidFill>
            </a:rPr>
            <a:t>Ethics approvals and protocol development</a:t>
          </a:r>
          <a:endParaRPr lang="en-GB" dirty="0">
            <a:solidFill>
              <a:schemeClr val="tx1"/>
            </a:solidFill>
          </a:endParaRPr>
        </a:p>
      </dgm:t>
    </dgm:pt>
    <dgm:pt modelId="{90CDAEF8-02B0-2C4D-98F2-00FBC7B3AC88}" type="parTrans" cxnId="{A1CDDE40-0A5B-2B46-AB58-16F645BA28DB}">
      <dgm:prSet/>
      <dgm:spPr/>
      <dgm:t>
        <a:bodyPr/>
        <a:lstStyle/>
        <a:p>
          <a:endParaRPr lang="en-GB">
            <a:solidFill>
              <a:schemeClr val="tx1"/>
            </a:solidFill>
          </a:endParaRPr>
        </a:p>
      </dgm:t>
    </dgm:pt>
    <dgm:pt modelId="{342C38C2-D949-5B44-BE52-1F52B4C76C20}" type="sibTrans" cxnId="{A1CDDE40-0A5B-2B46-AB58-16F645BA28DB}">
      <dgm:prSet/>
      <dgm:spPr/>
      <dgm:t>
        <a:bodyPr/>
        <a:lstStyle/>
        <a:p>
          <a:endParaRPr lang="en-GB">
            <a:solidFill>
              <a:schemeClr val="tx1"/>
            </a:solidFill>
          </a:endParaRPr>
        </a:p>
      </dgm:t>
    </dgm:pt>
    <dgm:pt modelId="{7B459386-0CDD-A149-9BA9-C7B5A1CF6E23}">
      <dgm:prSet phldrT="[Text]"/>
      <dgm:spPr>
        <a:solidFill>
          <a:schemeClr val="accent4">
            <a:tint val="40000"/>
            <a:hueOff val="2715481"/>
            <a:satOff val="-12811"/>
            <a:lumOff val="-463"/>
          </a:schemeClr>
        </a:solidFill>
        <a:ln w="92075">
          <a:solidFill>
            <a:schemeClr val="accent6">
              <a:lumMod val="60000"/>
              <a:lumOff val="40000"/>
            </a:schemeClr>
          </a:solidFill>
        </a:ln>
      </dgm:spPr>
      <dgm:t>
        <a:bodyPr/>
        <a:lstStyle/>
        <a:p>
          <a:r>
            <a:rPr lang="en-GB" b="0">
              <a:solidFill>
                <a:schemeClr val="tx1"/>
              </a:solidFill>
            </a:rPr>
            <a:t>Telephone recruitment</a:t>
          </a:r>
          <a:endParaRPr lang="en-GB" b="0" dirty="0">
            <a:solidFill>
              <a:schemeClr val="tx1"/>
            </a:solidFill>
          </a:endParaRPr>
        </a:p>
      </dgm:t>
    </dgm:pt>
    <dgm:pt modelId="{EAE7FF05-266E-A64E-B2E1-05BA3971EE70}" type="parTrans" cxnId="{43ADDDC1-9725-DF47-B950-FB322C11111A}">
      <dgm:prSet/>
      <dgm:spPr/>
      <dgm:t>
        <a:bodyPr/>
        <a:lstStyle/>
        <a:p>
          <a:endParaRPr lang="en-GB">
            <a:solidFill>
              <a:schemeClr val="tx1"/>
            </a:solidFill>
          </a:endParaRPr>
        </a:p>
      </dgm:t>
    </dgm:pt>
    <dgm:pt modelId="{D9777440-E606-0443-AA1C-24CC6668316E}" type="sibTrans" cxnId="{43ADDDC1-9725-DF47-B950-FB322C11111A}">
      <dgm:prSet/>
      <dgm:spPr/>
      <dgm:t>
        <a:bodyPr/>
        <a:lstStyle/>
        <a:p>
          <a:endParaRPr lang="en-GB">
            <a:solidFill>
              <a:schemeClr val="tx1"/>
            </a:solidFill>
          </a:endParaRPr>
        </a:p>
      </dgm:t>
    </dgm:pt>
    <dgm:pt modelId="{F1A5464E-5595-3C42-ACC2-690ACF9B93A9}">
      <dgm:prSet phldrT="[Text]" custT="1"/>
      <dgm:spPr/>
      <dgm:t>
        <a:bodyPr/>
        <a:lstStyle/>
        <a:p>
          <a:r>
            <a:rPr lang="en-GB" sz="3200" b="1">
              <a:solidFill>
                <a:schemeClr val="tx1"/>
              </a:solidFill>
            </a:rPr>
            <a:t>Visits</a:t>
          </a:r>
        </a:p>
        <a:p>
          <a:r>
            <a:rPr lang="en-GB" sz="2800">
              <a:solidFill>
                <a:schemeClr val="tx1"/>
              </a:solidFill>
            </a:rPr>
            <a:t>December-May 2022</a:t>
          </a:r>
          <a:endParaRPr lang="en-GB" sz="2800" dirty="0">
            <a:solidFill>
              <a:schemeClr val="tx1"/>
            </a:solidFill>
          </a:endParaRPr>
        </a:p>
      </dgm:t>
    </dgm:pt>
    <dgm:pt modelId="{2C7A5F1A-8504-C040-A807-87208F4017AA}" type="parTrans" cxnId="{DF851EA5-9346-AE42-880C-439B4A0EC4C9}">
      <dgm:prSet/>
      <dgm:spPr/>
      <dgm:t>
        <a:bodyPr/>
        <a:lstStyle/>
        <a:p>
          <a:endParaRPr lang="en-GB">
            <a:solidFill>
              <a:schemeClr val="tx1"/>
            </a:solidFill>
          </a:endParaRPr>
        </a:p>
      </dgm:t>
    </dgm:pt>
    <dgm:pt modelId="{9437C0C4-B589-5F43-B8C8-D9F172DF3700}" type="sibTrans" cxnId="{DF851EA5-9346-AE42-880C-439B4A0EC4C9}">
      <dgm:prSet/>
      <dgm:spPr/>
      <dgm:t>
        <a:bodyPr/>
        <a:lstStyle/>
        <a:p>
          <a:endParaRPr lang="en-GB">
            <a:solidFill>
              <a:schemeClr val="tx1"/>
            </a:solidFill>
          </a:endParaRPr>
        </a:p>
      </dgm:t>
    </dgm:pt>
    <dgm:pt modelId="{23E34EAA-186E-6C41-A6DB-8EBDAE43D53E}">
      <dgm:prSet phldrT="[Text]"/>
      <dgm:spPr/>
      <dgm:t>
        <a:bodyPr/>
        <a:lstStyle/>
        <a:p>
          <a:r>
            <a:rPr lang="en-GB" dirty="0">
              <a:solidFill>
                <a:schemeClr val="tx1"/>
              </a:solidFill>
            </a:rPr>
            <a:t>Single study visit to collect biosamples from participants with AD, PD, DLB and controls</a:t>
          </a:r>
        </a:p>
      </dgm:t>
    </dgm:pt>
    <dgm:pt modelId="{3528AC26-EB58-8E42-9719-B43B920D7929}" type="parTrans" cxnId="{90BD4A25-2E84-644B-9C55-D7C04A2198C6}">
      <dgm:prSet/>
      <dgm:spPr/>
      <dgm:t>
        <a:bodyPr/>
        <a:lstStyle/>
        <a:p>
          <a:endParaRPr lang="en-GB">
            <a:solidFill>
              <a:schemeClr val="tx1"/>
            </a:solidFill>
          </a:endParaRPr>
        </a:p>
      </dgm:t>
    </dgm:pt>
    <dgm:pt modelId="{A493E528-EF51-6643-AA88-5EB35A0B77F0}" type="sibTrans" cxnId="{90BD4A25-2E84-644B-9C55-D7C04A2198C6}">
      <dgm:prSet/>
      <dgm:spPr/>
      <dgm:t>
        <a:bodyPr/>
        <a:lstStyle/>
        <a:p>
          <a:endParaRPr lang="en-GB">
            <a:solidFill>
              <a:schemeClr val="tx1"/>
            </a:solidFill>
          </a:endParaRPr>
        </a:p>
      </dgm:t>
    </dgm:pt>
    <dgm:pt modelId="{04321743-A827-314C-B595-E5AB7C258127}">
      <dgm:prSet custT="1"/>
      <dgm:spPr/>
      <dgm:t>
        <a:bodyPr/>
        <a:lstStyle/>
        <a:p>
          <a:r>
            <a:rPr lang="en-GB" sz="3200" b="1">
              <a:solidFill>
                <a:schemeClr val="tx1"/>
              </a:solidFill>
            </a:rPr>
            <a:t>Analysis</a:t>
          </a:r>
        </a:p>
        <a:p>
          <a:r>
            <a:rPr lang="en-GB" sz="2800">
              <a:solidFill>
                <a:schemeClr val="tx1"/>
              </a:solidFill>
            </a:rPr>
            <a:t>May 2022- July 2022</a:t>
          </a:r>
          <a:endParaRPr lang="en-GB" sz="2800" dirty="0">
            <a:solidFill>
              <a:schemeClr val="tx1"/>
            </a:solidFill>
          </a:endParaRPr>
        </a:p>
      </dgm:t>
    </dgm:pt>
    <dgm:pt modelId="{238FA24F-5617-5943-8968-DE418BBD0317}" type="parTrans" cxnId="{3DEF6128-3E1C-9A44-90E7-10788B4A25C2}">
      <dgm:prSet/>
      <dgm:spPr/>
      <dgm:t>
        <a:bodyPr/>
        <a:lstStyle/>
        <a:p>
          <a:endParaRPr lang="en-GB">
            <a:solidFill>
              <a:schemeClr val="tx1"/>
            </a:solidFill>
          </a:endParaRPr>
        </a:p>
      </dgm:t>
    </dgm:pt>
    <dgm:pt modelId="{DBBEB8F6-BD21-624F-A166-9233CEB08216}" type="sibTrans" cxnId="{3DEF6128-3E1C-9A44-90E7-10788B4A25C2}">
      <dgm:prSet/>
      <dgm:spPr/>
      <dgm:t>
        <a:bodyPr/>
        <a:lstStyle/>
        <a:p>
          <a:endParaRPr lang="en-GB">
            <a:solidFill>
              <a:schemeClr val="tx1"/>
            </a:solidFill>
          </a:endParaRPr>
        </a:p>
      </dgm:t>
    </dgm:pt>
    <dgm:pt modelId="{A53C36B1-6F27-9C4B-B303-654045BF390F}">
      <dgm:prSet/>
      <dgm:spPr/>
      <dgm:t>
        <a:bodyPr/>
        <a:lstStyle/>
        <a:p>
          <a:r>
            <a:rPr lang="en-GB">
              <a:solidFill>
                <a:schemeClr val="tx1"/>
              </a:solidFill>
            </a:rPr>
            <a:t>Laboratory processing of bloods, saliva, skin and stool</a:t>
          </a:r>
          <a:endParaRPr lang="en-GB" dirty="0">
            <a:solidFill>
              <a:schemeClr val="tx1"/>
            </a:solidFill>
          </a:endParaRPr>
        </a:p>
      </dgm:t>
    </dgm:pt>
    <dgm:pt modelId="{96AA0E40-360F-FD40-A4C5-7D03CA96507E}" type="parTrans" cxnId="{9691C5F5-78CE-BF41-A631-0838FE848057}">
      <dgm:prSet/>
      <dgm:spPr/>
      <dgm:t>
        <a:bodyPr/>
        <a:lstStyle/>
        <a:p>
          <a:endParaRPr lang="en-GB">
            <a:solidFill>
              <a:schemeClr val="tx1"/>
            </a:solidFill>
          </a:endParaRPr>
        </a:p>
      </dgm:t>
    </dgm:pt>
    <dgm:pt modelId="{6976C84F-2B3A-EB40-9FF1-E7C9A1028E2D}" type="sibTrans" cxnId="{9691C5F5-78CE-BF41-A631-0838FE848057}">
      <dgm:prSet/>
      <dgm:spPr/>
      <dgm:t>
        <a:bodyPr/>
        <a:lstStyle/>
        <a:p>
          <a:endParaRPr lang="en-GB">
            <a:solidFill>
              <a:schemeClr val="tx1"/>
            </a:solidFill>
          </a:endParaRPr>
        </a:p>
      </dgm:t>
    </dgm:pt>
    <dgm:pt modelId="{652E8E3B-D046-CC4E-A3F6-F2246DA819B8}">
      <dgm:prSet/>
      <dgm:spPr/>
      <dgm:t>
        <a:bodyPr/>
        <a:lstStyle/>
        <a:p>
          <a:r>
            <a:rPr lang="en-GB" dirty="0">
              <a:solidFill>
                <a:schemeClr val="tx1"/>
              </a:solidFill>
            </a:rPr>
            <a:t>Statistical analysis of results</a:t>
          </a:r>
        </a:p>
      </dgm:t>
    </dgm:pt>
    <dgm:pt modelId="{EAE3876C-DB9D-154A-BA3E-3DDB874154BF}" type="parTrans" cxnId="{E5671D03-F555-1547-A5C5-AE155CE05D00}">
      <dgm:prSet/>
      <dgm:spPr/>
      <dgm:t>
        <a:bodyPr/>
        <a:lstStyle/>
        <a:p>
          <a:endParaRPr lang="en-GB">
            <a:solidFill>
              <a:schemeClr val="tx1"/>
            </a:solidFill>
          </a:endParaRPr>
        </a:p>
      </dgm:t>
    </dgm:pt>
    <dgm:pt modelId="{5B7FAD3F-C1B8-1E44-B255-87C89B6DAD23}" type="sibTrans" cxnId="{E5671D03-F555-1547-A5C5-AE155CE05D00}">
      <dgm:prSet/>
      <dgm:spPr/>
      <dgm:t>
        <a:bodyPr/>
        <a:lstStyle/>
        <a:p>
          <a:endParaRPr lang="en-GB">
            <a:solidFill>
              <a:schemeClr val="tx1"/>
            </a:solidFill>
          </a:endParaRPr>
        </a:p>
      </dgm:t>
    </dgm:pt>
    <dgm:pt modelId="{AB51227E-C104-AB4B-AF06-77E48CBC4693}">
      <dgm:prSet phldrT="[Text]"/>
      <dgm:spPr>
        <a:solidFill>
          <a:schemeClr val="accent4">
            <a:tint val="40000"/>
            <a:hueOff val="2715481"/>
            <a:satOff val="-12811"/>
            <a:lumOff val="-463"/>
          </a:schemeClr>
        </a:solidFill>
        <a:ln w="92075">
          <a:solidFill>
            <a:schemeClr val="accent6">
              <a:lumMod val="60000"/>
              <a:lumOff val="40000"/>
            </a:schemeClr>
          </a:solidFill>
        </a:ln>
      </dgm:spPr>
      <dgm:t>
        <a:bodyPr/>
        <a:lstStyle/>
        <a:p>
          <a:r>
            <a:rPr lang="en-GB" b="0" dirty="0">
              <a:solidFill>
                <a:schemeClr val="tx1"/>
              </a:solidFill>
            </a:rPr>
            <a:t>Sending patient information sheets and arranging visits</a:t>
          </a:r>
        </a:p>
      </dgm:t>
    </dgm:pt>
    <dgm:pt modelId="{5B991C68-CD75-634C-8FD6-05426104E6CA}" type="parTrans" cxnId="{1196930E-17B5-124B-A6E2-2EBD28CC06B7}">
      <dgm:prSet/>
      <dgm:spPr/>
      <dgm:t>
        <a:bodyPr/>
        <a:lstStyle/>
        <a:p>
          <a:endParaRPr lang="en-GB">
            <a:solidFill>
              <a:schemeClr val="tx1"/>
            </a:solidFill>
          </a:endParaRPr>
        </a:p>
      </dgm:t>
    </dgm:pt>
    <dgm:pt modelId="{4D1B4D37-4933-D249-8871-E5CE9DE5A081}" type="sibTrans" cxnId="{1196930E-17B5-124B-A6E2-2EBD28CC06B7}">
      <dgm:prSet/>
      <dgm:spPr/>
      <dgm:t>
        <a:bodyPr/>
        <a:lstStyle/>
        <a:p>
          <a:endParaRPr lang="en-GB">
            <a:solidFill>
              <a:schemeClr val="tx1"/>
            </a:solidFill>
          </a:endParaRPr>
        </a:p>
      </dgm:t>
    </dgm:pt>
    <dgm:pt modelId="{70C02EA0-F335-0A42-BA18-1D782E304860}">
      <dgm:prSet phldrT="[Text]" custT="1"/>
      <dgm:spPr>
        <a:solidFill>
          <a:schemeClr val="accent4">
            <a:hueOff val="2450223"/>
            <a:satOff val="-10194"/>
            <a:lumOff val="2402"/>
          </a:schemeClr>
        </a:solidFill>
        <a:ln w="92075">
          <a:solidFill>
            <a:schemeClr val="accent6"/>
          </a:solidFill>
        </a:ln>
      </dgm:spPr>
      <dgm:t>
        <a:bodyPr/>
        <a:lstStyle/>
        <a:p>
          <a:r>
            <a:rPr lang="en-GB" sz="3200" b="1" dirty="0">
              <a:solidFill>
                <a:schemeClr val="tx1"/>
              </a:solidFill>
            </a:rPr>
            <a:t>Recruitment</a:t>
          </a:r>
        </a:p>
        <a:p>
          <a:r>
            <a:rPr lang="en-GB" sz="2800" dirty="0">
              <a:solidFill>
                <a:schemeClr val="tx1"/>
              </a:solidFill>
            </a:rPr>
            <a:t>November -December 2021</a:t>
          </a:r>
        </a:p>
      </dgm:t>
    </dgm:pt>
    <dgm:pt modelId="{338D3D09-DE08-E443-B042-CEC070A208C7}" type="sibTrans" cxnId="{26274E57-55D9-6843-B444-C27F33B70E49}">
      <dgm:prSet/>
      <dgm:spPr/>
      <dgm:t>
        <a:bodyPr/>
        <a:lstStyle/>
        <a:p>
          <a:endParaRPr lang="en-GB">
            <a:solidFill>
              <a:schemeClr val="tx1"/>
            </a:solidFill>
          </a:endParaRPr>
        </a:p>
      </dgm:t>
    </dgm:pt>
    <dgm:pt modelId="{3C86F1AD-B00B-BA4B-9842-A829443AA0A3}" type="parTrans" cxnId="{26274E57-55D9-6843-B444-C27F33B70E49}">
      <dgm:prSet/>
      <dgm:spPr/>
      <dgm:t>
        <a:bodyPr/>
        <a:lstStyle/>
        <a:p>
          <a:endParaRPr lang="en-GB">
            <a:solidFill>
              <a:schemeClr val="tx1"/>
            </a:solidFill>
          </a:endParaRPr>
        </a:p>
      </dgm:t>
    </dgm:pt>
    <dgm:pt modelId="{B9D4BD41-23C7-1E4F-8D9C-1F2BAFACA7C7}" type="pres">
      <dgm:prSet presAssocID="{884B53B6-F869-D842-9EF8-8A07D55B5809}" presName="theList" presStyleCnt="0">
        <dgm:presLayoutVars>
          <dgm:dir/>
          <dgm:animLvl val="lvl"/>
          <dgm:resizeHandles val="exact"/>
        </dgm:presLayoutVars>
      </dgm:prSet>
      <dgm:spPr/>
    </dgm:pt>
    <dgm:pt modelId="{FCD45E9F-0F24-A64E-B2F6-FC8B7E63E29B}" type="pres">
      <dgm:prSet presAssocID="{CBD69BB0-3C14-9B4B-9086-E7A7A0384A7D}" presName="compNode" presStyleCnt="0"/>
      <dgm:spPr/>
    </dgm:pt>
    <dgm:pt modelId="{C6A9A034-3350-A547-96F2-5DAE813D8E4A}" type="pres">
      <dgm:prSet presAssocID="{CBD69BB0-3C14-9B4B-9086-E7A7A0384A7D}" presName="noGeometry" presStyleCnt="0"/>
      <dgm:spPr/>
    </dgm:pt>
    <dgm:pt modelId="{C12215C2-3FDA-574A-81B6-F34A263A2FC8}" type="pres">
      <dgm:prSet presAssocID="{CBD69BB0-3C14-9B4B-9086-E7A7A0384A7D}" presName="childTextVisible" presStyleLbl="bgAccFollowNode1" presStyleIdx="0" presStyleCnt="4">
        <dgm:presLayoutVars>
          <dgm:bulletEnabled val="1"/>
        </dgm:presLayoutVars>
      </dgm:prSet>
      <dgm:spPr/>
    </dgm:pt>
    <dgm:pt modelId="{A4C3BB17-3ADC-214D-856A-2E1941A6FE78}" type="pres">
      <dgm:prSet presAssocID="{CBD69BB0-3C14-9B4B-9086-E7A7A0384A7D}" presName="childTextHidden" presStyleLbl="bgAccFollowNode1" presStyleIdx="0" presStyleCnt="4"/>
      <dgm:spPr/>
    </dgm:pt>
    <dgm:pt modelId="{15AF35F4-D8C0-6C4A-A406-CEDB4CB16DBD}" type="pres">
      <dgm:prSet presAssocID="{CBD69BB0-3C14-9B4B-9086-E7A7A0384A7D}" presName="parentText" presStyleLbl="node1" presStyleIdx="0" presStyleCnt="4" custLinFactNeighborX="0">
        <dgm:presLayoutVars>
          <dgm:chMax val="1"/>
          <dgm:bulletEnabled val="1"/>
        </dgm:presLayoutVars>
      </dgm:prSet>
      <dgm:spPr/>
    </dgm:pt>
    <dgm:pt modelId="{A927D1DF-F4B7-E444-9338-BC31E06C6F44}" type="pres">
      <dgm:prSet presAssocID="{CBD69BB0-3C14-9B4B-9086-E7A7A0384A7D}" presName="aSpace" presStyleCnt="0"/>
      <dgm:spPr/>
    </dgm:pt>
    <dgm:pt modelId="{F145B4ED-9022-3842-84AE-A9A7E7E9F8D3}" type="pres">
      <dgm:prSet presAssocID="{70C02EA0-F335-0A42-BA18-1D782E304860}" presName="compNode" presStyleCnt="0"/>
      <dgm:spPr/>
    </dgm:pt>
    <dgm:pt modelId="{3A15FFF8-B587-0642-828B-FFCA083C7AEA}" type="pres">
      <dgm:prSet presAssocID="{70C02EA0-F335-0A42-BA18-1D782E304860}" presName="noGeometry" presStyleCnt="0"/>
      <dgm:spPr/>
    </dgm:pt>
    <dgm:pt modelId="{C2B4DC17-9762-9E49-823D-242E508B4146}" type="pres">
      <dgm:prSet presAssocID="{70C02EA0-F335-0A42-BA18-1D782E304860}" presName="childTextVisible" presStyleLbl="bgAccFollowNode1" presStyleIdx="1" presStyleCnt="4">
        <dgm:presLayoutVars>
          <dgm:bulletEnabled val="1"/>
        </dgm:presLayoutVars>
      </dgm:prSet>
      <dgm:spPr/>
    </dgm:pt>
    <dgm:pt modelId="{43C2D7B9-39A9-1D46-BC2C-8E72F2340CB2}" type="pres">
      <dgm:prSet presAssocID="{70C02EA0-F335-0A42-BA18-1D782E304860}" presName="childTextHidden" presStyleLbl="bgAccFollowNode1" presStyleIdx="1" presStyleCnt="4"/>
      <dgm:spPr/>
    </dgm:pt>
    <dgm:pt modelId="{7372AAD6-FA7E-5A4A-911C-47615CD9C98B}" type="pres">
      <dgm:prSet presAssocID="{70C02EA0-F335-0A42-BA18-1D782E304860}" presName="parentText" presStyleLbl="node1" presStyleIdx="1" presStyleCnt="4">
        <dgm:presLayoutVars>
          <dgm:chMax val="1"/>
          <dgm:bulletEnabled val="1"/>
        </dgm:presLayoutVars>
      </dgm:prSet>
      <dgm:spPr/>
    </dgm:pt>
    <dgm:pt modelId="{A621DB69-7FB8-C544-AC7E-8E4C0F1B8860}" type="pres">
      <dgm:prSet presAssocID="{70C02EA0-F335-0A42-BA18-1D782E304860}" presName="aSpace" presStyleCnt="0"/>
      <dgm:spPr/>
    </dgm:pt>
    <dgm:pt modelId="{F5D918A6-C4F8-FC48-82E6-1B6DFEA7BDD1}" type="pres">
      <dgm:prSet presAssocID="{F1A5464E-5595-3C42-ACC2-690ACF9B93A9}" presName="compNode" presStyleCnt="0"/>
      <dgm:spPr/>
    </dgm:pt>
    <dgm:pt modelId="{22827C4E-6063-5740-A2D6-4F57A06982ED}" type="pres">
      <dgm:prSet presAssocID="{F1A5464E-5595-3C42-ACC2-690ACF9B93A9}" presName="noGeometry" presStyleCnt="0"/>
      <dgm:spPr/>
    </dgm:pt>
    <dgm:pt modelId="{B474F9F3-1575-2747-B0DE-DFB1B2FE6E15}" type="pres">
      <dgm:prSet presAssocID="{F1A5464E-5595-3C42-ACC2-690ACF9B93A9}" presName="childTextVisible" presStyleLbl="bgAccFollowNode1" presStyleIdx="2" presStyleCnt="4">
        <dgm:presLayoutVars>
          <dgm:bulletEnabled val="1"/>
        </dgm:presLayoutVars>
      </dgm:prSet>
      <dgm:spPr/>
    </dgm:pt>
    <dgm:pt modelId="{AA628CF0-4791-B743-8BFE-6BF843425DE0}" type="pres">
      <dgm:prSet presAssocID="{F1A5464E-5595-3C42-ACC2-690ACF9B93A9}" presName="childTextHidden" presStyleLbl="bgAccFollowNode1" presStyleIdx="2" presStyleCnt="4"/>
      <dgm:spPr/>
    </dgm:pt>
    <dgm:pt modelId="{8F5A15B4-ED6C-2A4E-A1F2-46CD7809DD9C}" type="pres">
      <dgm:prSet presAssocID="{F1A5464E-5595-3C42-ACC2-690ACF9B93A9}" presName="parentText" presStyleLbl="node1" presStyleIdx="2" presStyleCnt="4">
        <dgm:presLayoutVars>
          <dgm:chMax val="1"/>
          <dgm:bulletEnabled val="1"/>
        </dgm:presLayoutVars>
      </dgm:prSet>
      <dgm:spPr/>
    </dgm:pt>
    <dgm:pt modelId="{70BC8C3C-7BFC-F64D-964C-5460A9971D84}" type="pres">
      <dgm:prSet presAssocID="{F1A5464E-5595-3C42-ACC2-690ACF9B93A9}" presName="aSpace" presStyleCnt="0"/>
      <dgm:spPr/>
    </dgm:pt>
    <dgm:pt modelId="{FD7F3D83-FF4D-D542-AD86-37051DC469E8}" type="pres">
      <dgm:prSet presAssocID="{04321743-A827-314C-B595-E5AB7C258127}" presName="compNode" presStyleCnt="0"/>
      <dgm:spPr/>
    </dgm:pt>
    <dgm:pt modelId="{E8D0AA88-F893-ED4D-A1A2-17A4FC80FA4C}" type="pres">
      <dgm:prSet presAssocID="{04321743-A827-314C-B595-E5AB7C258127}" presName="noGeometry" presStyleCnt="0"/>
      <dgm:spPr/>
    </dgm:pt>
    <dgm:pt modelId="{3238FF80-1E39-3948-973B-D697212FB1BB}" type="pres">
      <dgm:prSet presAssocID="{04321743-A827-314C-B595-E5AB7C258127}" presName="childTextVisible" presStyleLbl="bgAccFollowNode1" presStyleIdx="3" presStyleCnt="4">
        <dgm:presLayoutVars>
          <dgm:bulletEnabled val="1"/>
        </dgm:presLayoutVars>
      </dgm:prSet>
      <dgm:spPr/>
    </dgm:pt>
    <dgm:pt modelId="{93CEEF24-A09E-3748-AA5C-FFAD796C4190}" type="pres">
      <dgm:prSet presAssocID="{04321743-A827-314C-B595-E5AB7C258127}" presName="childTextHidden" presStyleLbl="bgAccFollowNode1" presStyleIdx="3" presStyleCnt="4"/>
      <dgm:spPr/>
    </dgm:pt>
    <dgm:pt modelId="{C56191DB-4196-8B46-B1A0-406851A4A156}" type="pres">
      <dgm:prSet presAssocID="{04321743-A827-314C-B595-E5AB7C258127}" presName="parentText" presStyleLbl="node1" presStyleIdx="3" presStyleCnt="4">
        <dgm:presLayoutVars>
          <dgm:chMax val="1"/>
          <dgm:bulletEnabled val="1"/>
        </dgm:presLayoutVars>
      </dgm:prSet>
      <dgm:spPr/>
    </dgm:pt>
  </dgm:ptLst>
  <dgm:cxnLst>
    <dgm:cxn modelId="{E5671D03-F555-1547-A5C5-AE155CE05D00}" srcId="{04321743-A827-314C-B595-E5AB7C258127}" destId="{652E8E3B-D046-CC4E-A3F6-F2246DA819B8}" srcOrd="1" destOrd="0" parTransId="{EAE3876C-DB9D-154A-BA3E-3DDB874154BF}" sibTransId="{5B7FAD3F-C1B8-1E44-B255-87C89B6DAD23}"/>
    <dgm:cxn modelId="{1196930E-17B5-124B-A6E2-2EBD28CC06B7}" srcId="{70C02EA0-F335-0A42-BA18-1D782E304860}" destId="{AB51227E-C104-AB4B-AF06-77E48CBC4693}" srcOrd="1" destOrd="0" parTransId="{5B991C68-CD75-634C-8FD6-05426104E6CA}" sibTransId="{4D1B4D37-4933-D249-8871-E5CE9DE5A081}"/>
    <dgm:cxn modelId="{90BD4A25-2E84-644B-9C55-D7C04A2198C6}" srcId="{F1A5464E-5595-3C42-ACC2-690ACF9B93A9}" destId="{23E34EAA-186E-6C41-A6DB-8EBDAE43D53E}" srcOrd="0" destOrd="0" parTransId="{3528AC26-EB58-8E42-9719-B43B920D7929}" sibTransId="{A493E528-EF51-6643-AA88-5EB35A0B77F0}"/>
    <dgm:cxn modelId="{3DEF6128-3E1C-9A44-90E7-10788B4A25C2}" srcId="{884B53B6-F869-D842-9EF8-8A07D55B5809}" destId="{04321743-A827-314C-B595-E5AB7C258127}" srcOrd="3" destOrd="0" parTransId="{238FA24F-5617-5943-8968-DE418BBD0317}" sibTransId="{DBBEB8F6-BD21-624F-A166-9233CEB08216}"/>
    <dgm:cxn modelId="{70D2AC3A-AF0F-414C-86B6-C1B0A61378A7}" type="presOf" srcId="{AB51227E-C104-AB4B-AF06-77E48CBC4693}" destId="{43C2D7B9-39A9-1D46-BC2C-8E72F2340CB2}" srcOrd="1" destOrd="1" presId="urn:microsoft.com/office/officeart/2005/8/layout/hProcess6"/>
    <dgm:cxn modelId="{8C26023D-2C82-1A41-9E63-B6C26949907D}" type="presOf" srcId="{652E8E3B-D046-CC4E-A3F6-F2246DA819B8}" destId="{3238FF80-1E39-3948-973B-D697212FB1BB}" srcOrd="0" destOrd="1" presId="urn:microsoft.com/office/officeart/2005/8/layout/hProcess6"/>
    <dgm:cxn modelId="{A1CDDE40-0A5B-2B46-AB58-16F645BA28DB}" srcId="{CBD69BB0-3C14-9B4B-9086-E7A7A0384A7D}" destId="{36AE4EEF-6C27-384E-852F-C05528903845}" srcOrd="0" destOrd="0" parTransId="{90CDAEF8-02B0-2C4D-98F2-00FBC7B3AC88}" sibTransId="{342C38C2-D949-5B44-BE52-1F52B4C76C20}"/>
    <dgm:cxn modelId="{5C04BA65-ABD8-ED4E-9405-6F89C9916175}" type="presOf" srcId="{23E34EAA-186E-6C41-A6DB-8EBDAE43D53E}" destId="{AA628CF0-4791-B743-8BFE-6BF843425DE0}" srcOrd="1" destOrd="0" presId="urn:microsoft.com/office/officeart/2005/8/layout/hProcess6"/>
    <dgm:cxn modelId="{5A872447-AACD-A745-B5F0-1A365A3352BE}" type="presOf" srcId="{7B459386-0CDD-A149-9BA9-C7B5A1CF6E23}" destId="{C2B4DC17-9762-9E49-823D-242E508B4146}" srcOrd="0" destOrd="0" presId="urn:microsoft.com/office/officeart/2005/8/layout/hProcess6"/>
    <dgm:cxn modelId="{B136F548-4CBC-174F-8015-B0ED4AD94D85}" type="presOf" srcId="{A53C36B1-6F27-9C4B-B303-654045BF390F}" destId="{93CEEF24-A09E-3748-AA5C-FFAD796C4190}" srcOrd="1" destOrd="0" presId="urn:microsoft.com/office/officeart/2005/8/layout/hProcess6"/>
    <dgm:cxn modelId="{8C2CE876-3089-064F-80ED-8910724FA6D5}" type="presOf" srcId="{AB51227E-C104-AB4B-AF06-77E48CBC4693}" destId="{C2B4DC17-9762-9E49-823D-242E508B4146}" srcOrd="0" destOrd="1" presId="urn:microsoft.com/office/officeart/2005/8/layout/hProcess6"/>
    <dgm:cxn modelId="{26274E57-55D9-6843-B444-C27F33B70E49}" srcId="{884B53B6-F869-D842-9EF8-8A07D55B5809}" destId="{70C02EA0-F335-0A42-BA18-1D782E304860}" srcOrd="1" destOrd="0" parTransId="{3C86F1AD-B00B-BA4B-9842-A829443AA0A3}" sibTransId="{338D3D09-DE08-E443-B042-CEC070A208C7}"/>
    <dgm:cxn modelId="{E488B278-7A2A-2A40-B562-423EE850142D}" type="presOf" srcId="{04321743-A827-314C-B595-E5AB7C258127}" destId="{C56191DB-4196-8B46-B1A0-406851A4A156}" srcOrd="0" destOrd="0" presId="urn:microsoft.com/office/officeart/2005/8/layout/hProcess6"/>
    <dgm:cxn modelId="{58E8B159-F9F7-9143-AFE7-39EA412F817C}" type="presOf" srcId="{36AE4EEF-6C27-384E-852F-C05528903845}" destId="{C12215C2-3FDA-574A-81B6-F34A263A2FC8}" srcOrd="0" destOrd="0" presId="urn:microsoft.com/office/officeart/2005/8/layout/hProcess6"/>
    <dgm:cxn modelId="{DBD87E81-7827-2E47-AD95-8D24452A3FBA}" type="presOf" srcId="{884B53B6-F869-D842-9EF8-8A07D55B5809}" destId="{B9D4BD41-23C7-1E4F-8D9C-1F2BAFACA7C7}" srcOrd="0" destOrd="0" presId="urn:microsoft.com/office/officeart/2005/8/layout/hProcess6"/>
    <dgm:cxn modelId="{5483C59D-9A1F-4B45-9B97-90361457CA0B}" type="presOf" srcId="{70C02EA0-F335-0A42-BA18-1D782E304860}" destId="{7372AAD6-FA7E-5A4A-911C-47615CD9C98B}" srcOrd="0" destOrd="0" presId="urn:microsoft.com/office/officeart/2005/8/layout/hProcess6"/>
    <dgm:cxn modelId="{DF851EA5-9346-AE42-880C-439B4A0EC4C9}" srcId="{884B53B6-F869-D842-9EF8-8A07D55B5809}" destId="{F1A5464E-5595-3C42-ACC2-690ACF9B93A9}" srcOrd="2" destOrd="0" parTransId="{2C7A5F1A-8504-C040-A807-87208F4017AA}" sibTransId="{9437C0C4-B589-5F43-B8C8-D9F172DF3700}"/>
    <dgm:cxn modelId="{B55067AF-0A5A-EE47-8AB7-5265682E0CC5}" type="presOf" srcId="{36AE4EEF-6C27-384E-852F-C05528903845}" destId="{A4C3BB17-3ADC-214D-856A-2E1941A6FE78}" srcOrd="1" destOrd="0" presId="urn:microsoft.com/office/officeart/2005/8/layout/hProcess6"/>
    <dgm:cxn modelId="{F3A014B8-A2D3-E946-A23A-7D2654293D08}" type="presOf" srcId="{CBD69BB0-3C14-9B4B-9086-E7A7A0384A7D}" destId="{15AF35F4-D8C0-6C4A-A406-CEDB4CB16DBD}" srcOrd="0" destOrd="0" presId="urn:microsoft.com/office/officeart/2005/8/layout/hProcess6"/>
    <dgm:cxn modelId="{E09A10BA-602D-1442-B88B-548B42475A76}" srcId="{884B53B6-F869-D842-9EF8-8A07D55B5809}" destId="{CBD69BB0-3C14-9B4B-9086-E7A7A0384A7D}" srcOrd="0" destOrd="0" parTransId="{A42BB85A-AE63-DA4A-836F-1FB681A4D5D4}" sibTransId="{1ECAA5ED-3C99-344A-91E8-2AB3EE42534C}"/>
    <dgm:cxn modelId="{43ADDDC1-9725-DF47-B950-FB322C11111A}" srcId="{70C02EA0-F335-0A42-BA18-1D782E304860}" destId="{7B459386-0CDD-A149-9BA9-C7B5A1CF6E23}" srcOrd="0" destOrd="0" parTransId="{EAE7FF05-266E-A64E-B2E1-05BA3971EE70}" sibTransId="{D9777440-E606-0443-AA1C-24CC6668316E}"/>
    <dgm:cxn modelId="{1A18EAC3-8CFD-1B42-8D03-94C390A37357}" type="presOf" srcId="{A53C36B1-6F27-9C4B-B303-654045BF390F}" destId="{3238FF80-1E39-3948-973B-D697212FB1BB}" srcOrd="0" destOrd="0" presId="urn:microsoft.com/office/officeart/2005/8/layout/hProcess6"/>
    <dgm:cxn modelId="{DC348CD4-7155-CD46-B7FD-17B905931752}" type="presOf" srcId="{652E8E3B-D046-CC4E-A3F6-F2246DA819B8}" destId="{93CEEF24-A09E-3748-AA5C-FFAD796C4190}" srcOrd="1" destOrd="1" presId="urn:microsoft.com/office/officeart/2005/8/layout/hProcess6"/>
    <dgm:cxn modelId="{AED61BDE-B2B3-7948-BA30-2AD33EBFD533}" type="presOf" srcId="{7B459386-0CDD-A149-9BA9-C7B5A1CF6E23}" destId="{43C2D7B9-39A9-1D46-BC2C-8E72F2340CB2}" srcOrd="1" destOrd="0" presId="urn:microsoft.com/office/officeart/2005/8/layout/hProcess6"/>
    <dgm:cxn modelId="{A6078AEB-ABDD-7541-9332-5232E8887AF4}" type="presOf" srcId="{23E34EAA-186E-6C41-A6DB-8EBDAE43D53E}" destId="{B474F9F3-1575-2747-B0DE-DFB1B2FE6E15}" srcOrd="0" destOrd="0" presId="urn:microsoft.com/office/officeart/2005/8/layout/hProcess6"/>
    <dgm:cxn modelId="{9691C5F5-78CE-BF41-A631-0838FE848057}" srcId="{04321743-A827-314C-B595-E5AB7C258127}" destId="{A53C36B1-6F27-9C4B-B303-654045BF390F}" srcOrd="0" destOrd="0" parTransId="{96AA0E40-360F-FD40-A4C5-7D03CA96507E}" sibTransId="{6976C84F-2B3A-EB40-9FF1-E7C9A1028E2D}"/>
    <dgm:cxn modelId="{68C5E2FE-3911-B048-9DD4-A29816B84253}" type="presOf" srcId="{F1A5464E-5595-3C42-ACC2-690ACF9B93A9}" destId="{8F5A15B4-ED6C-2A4E-A1F2-46CD7809DD9C}" srcOrd="0" destOrd="0" presId="urn:microsoft.com/office/officeart/2005/8/layout/hProcess6"/>
    <dgm:cxn modelId="{14D2C693-19C5-3B48-B9D6-409AA8557A36}" type="presParOf" srcId="{B9D4BD41-23C7-1E4F-8D9C-1F2BAFACA7C7}" destId="{FCD45E9F-0F24-A64E-B2F6-FC8B7E63E29B}" srcOrd="0" destOrd="0" presId="urn:microsoft.com/office/officeart/2005/8/layout/hProcess6"/>
    <dgm:cxn modelId="{E1D39042-F848-9749-9455-D84B60A9E8A9}" type="presParOf" srcId="{FCD45E9F-0F24-A64E-B2F6-FC8B7E63E29B}" destId="{C6A9A034-3350-A547-96F2-5DAE813D8E4A}" srcOrd="0" destOrd="0" presId="urn:microsoft.com/office/officeart/2005/8/layout/hProcess6"/>
    <dgm:cxn modelId="{851B870C-1D23-D748-BC70-CBB2FD345819}" type="presParOf" srcId="{FCD45E9F-0F24-A64E-B2F6-FC8B7E63E29B}" destId="{C12215C2-3FDA-574A-81B6-F34A263A2FC8}" srcOrd="1" destOrd="0" presId="urn:microsoft.com/office/officeart/2005/8/layout/hProcess6"/>
    <dgm:cxn modelId="{CD490DB1-5C9D-1A46-ADDB-9238FA104843}" type="presParOf" srcId="{FCD45E9F-0F24-A64E-B2F6-FC8B7E63E29B}" destId="{A4C3BB17-3ADC-214D-856A-2E1941A6FE78}" srcOrd="2" destOrd="0" presId="urn:microsoft.com/office/officeart/2005/8/layout/hProcess6"/>
    <dgm:cxn modelId="{DF318706-D353-1A41-8E1A-E0E9544D4AE1}" type="presParOf" srcId="{FCD45E9F-0F24-A64E-B2F6-FC8B7E63E29B}" destId="{15AF35F4-D8C0-6C4A-A406-CEDB4CB16DBD}" srcOrd="3" destOrd="0" presId="urn:microsoft.com/office/officeart/2005/8/layout/hProcess6"/>
    <dgm:cxn modelId="{35712FC0-5F20-1944-B35A-B84AD9AB2FA4}" type="presParOf" srcId="{B9D4BD41-23C7-1E4F-8D9C-1F2BAFACA7C7}" destId="{A927D1DF-F4B7-E444-9338-BC31E06C6F44}" srcOrd="1" destOrd="0" presId="urn:microsoft.com/office/officeart/2005/8/layout/hProcess6"/>
    <dgm:cxn modelId="{716CCD47-3AE2-C245-B558-4053A29706FD}" type="presParOf" srcId="{B9D4BD41-23C7-1E4F-8D9C-1F2BAFACA7C7}" destId="{F145B4ED-9022-3842-84AE-A9A7E7E9F8D3}" srcOrd="2" destOrd="0" presId="urn:microsoft.com/office/officeart/2005/8/layout/hProcess6"/>
    <dgm:cxn modelId="{E4BFE524-AF18-A144-8F3B-5B54E0D4856E}" type="presParOf" srcId="{F145B4ED-9022-3842-84AE-A9A7E7E9F8D3}" destId="{3A15FFF8-B587-0642-828B-FFCA083C7AEA}" srcOrd="0" destOrd="0" presId="urn:microsoft.com/office/officeart/2005/8/layout/hProcess6"/>
    <dgm:cxn modelId="{117670B6-1715-D64B-961D-391897D4584E}" type="presParOf" srcId="{F145B4ED-9022-3842-84AE-A9A7E7E9F8D3}" destId="{C2B4DC17-9762-9E49-823D-242E508B4146}" srcOrd="1" destOrd="0" presId="urn:microsoft.com/office/officeart/2005/8/layout/hProcess6"/>
    <dgm:cxn modelId="{2FE3F908-3E6A-F745-99B9-7D5ED3156B76}" type="presParOf" srcId="{F145B4ED-9022-3842-84AE-A9A7E7E9F8D3}" destId="{43C2D7B9-39A9-1D46-BC2C-8E72F2340CB2}" srcOrd="2" destOrd="0" presId="urn:microsoft.com/office/officeart/2005/8/layout/hProcess6"/>
    <dgm:cxn modelId="{4A717221-526D-5046-BC5D-2E5B26353DA6}" type="presParOf" srcId="{F145B4ED-9022-3842-84AE-A9A7E7E9F8D3}" destId="{7372AAD6-FA7E-5A4A-911C-47615CD9C98B}" srcOrd="3" destOrd="0" presId="urn:microsoft.com/office/officeart/2005/8/layout/hProcess6"/>
    <dgm:cxn modelId="{67B122A4-3BFF-794D-953B-EB8C25D6A781}" type="presParOf" srcId="{B9D4BD41-23C7-1E4F-8D9C-1F2BAFACA7C7}" destId="{A621DB69-7FB8-C544-AC7E-8E4C0F1B8860}" srcOrd="3" destOrd="0" presId="urn:microsoft.com/office/officeart/2005/8/layout/hProcess6"/>
    <dgm:cxn modelId="{A23E381F-37CA-9343-88E3-9788EFDEFD93}" type="presParOf" srcId="{B9D4BD41-23C7-1E4F-8D9C-1F2BAFACA7C7}" destId="{F5D918A6-C4F8-FC48-82E6-1B6DFEA7BDD1}" srcOrd="4" destOrd="0" presId="urn:microsoft.com/office/officeart/2005/8/layout/hProcess6"/>
    <dgm:cxn modelId="{B4C7D408-3F5E-6548-9E20-5C812BC834AC}" type="presParOf" srcId="{F5D918A6-C4F8-FC48-82E6-1B6DFEA7BDD1}" destId="{22827C4E-6063-5740-A2D6-4F57A06982ED}" srcOrd="0" destOrd="0" presId="urn:microsoft.com/office/officeart/2005/8/layout/hProcess6"/>
    <dgm:cxn modelId="{518411A9-00BF-074E-8584-15CE5F01E3BF}" type="presParOf" srcId="{F5D918A6-C4F8-FC48-82E6-1B6DFEA7BDD1}" destId="{B474F9F3-1575-2747-B0DE-DFB1B2FE6E15}" srcOrd="1" destOrd="0" presId="urn:microsoft.com/office/officeart/2005/8/layout/hProcess6"/>
    <dgm:cxn modelId="{1C675BE8-9853-5844-8E4F-58FE78831B61}" type="presParOf" srcId="{F5D918A6-C4F8-FC48-82E6-1B6DFEA7BDD1}" destId="{AA628CF0-4791-B743-8BFE-6BF843425DE0}" srcOrd="2" destOrd="0" presId="urn:microsoft.com/office/officeart/2005/8/layout/hProcess6"/>
    <dgm:cxn modelId="{8A4B2E83-F45A-F746-83E8-CC9B870E3FC5}" type="presParOf" srcId="{F5D918A6-C4F8-FC48-82E6-1B6DFEA7BDD1}" destId="{8F5A15B4-ED6C-2A4E-A1F2-46CD7809DD9C}" srcOrd="3" destOrd="0" presId="urn:microsoft.com/office/officeart/2005/8/layout/hProcess6"/>
    <dgm:cxn modelId="{9BE79024-2129-5849-86D6-1032716F4FC5}" type="presParOf" srcId="{B9D4BD41-23C7-1E4F-8D9C-1F2BAFACA7C7}" destId="{70BC8C3C-7BFC-F64D-964C-5460A9971D84}" srcOrd="5" destOrd="0" presId="urn:microsoft.com/office/officeart/2005/8/layout/hProcess6"/>
    <dgm:cxn modelId="{02F03BFD-A307-0744-8A3E-AAA3D5C8532D}" type="presParOf" srcId="{B9D4BD41-23C7-1E4F-8D9C-1F2BAFACA7C7}" destId="{FD7F3D83-FF4D-D542-AD86-37051DC469E8}" srcOrd="6" destOrd="0" presId="urn:microsoft.com/office/officeart/2005/8/layout/hProcess6"/>
    <dgm:cxn modelId="{135408B2-6CE3-4743-A6D1-7E43DABB763C}" type="presParOf" srcId="{FD7F3D83-FF4D-D542-AD86-37051DC469E8}" destId="{E8D0AA88-F893-ED4D-A1A2-17A4FC80FA4C}" srcOrd="0" destOrd="0" presId="urn:microsoft.com/office/officeart/2005/8/layout/hProcess6"/>
    <dgm:cxn modelId="{DE473CB7-B92A-2244-9AFC-FF1D142A39B3}" type="presParOf" srcId="{FD7F3D83-FF4D-D542-AD86-37051DC469E8}" destId="{3238FF80-1E39-3948-973B-D697212FB1BB}" srcOrd="1" destOrd="0" presId="urn:microsoft.com/office/officeart/2005/8/layout/hProcess6"/>
    <dgm:cxn modelId="{CFC906B3-6CFE-B948-8405-359CE5EDFB75}" type="presParOf" srcId="{FD7F3D83-FF4D-D542-AD86-37051DC469E8}" destId="{93CEEF24-A09E-3748-AA5C-FFAD796C4190}" srcOrd="2" destOrd="0" presId="urn:microsoft.com/office/officeart/2005/8/layout/hProcess6"/>
    <dgm:cxn modelId="{8E56A22F-6B20-DF46-BD5C-B6EF4F1B8C6D}" type="presParOf" srcId="{FD7F3D83-FF4D-D542-AD86-37051DC469E8}" destId="{C56191DB-4196-8B46-B1A0-406851A4A156}" srcOrd="3" destOrd="0" presId="urn:microsoft.com/office/officeart/2005/8/layout/hProcess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F7A74-E876-6247-8349-DD16EA893C29}">
      <dsp:nvSpPr>
        <dsp:cNvPr id="0" name=""/>
        <dsp:cNvSpPr/>
      </dsp:nvSpPr>
      <dsp:spPr>
        <a:xfrm>
          <a:off x="10649143" y="2781367"/>
          <a:ext cx="13589728" cy="24740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ts val="2400"/>
            </a:spcAft>
            <a:buNone/>
          </a:pPr>
          <a:r>
            <a:rPr lang="en-GB" sz="4000" kern="1200" dirty="0"/>
            <a:t>Participants with Neurodegenerative disease and matched controls</a:t>
          </a:r>
        </a:p>
      </dsp:txBody>
      <dsp:txXfrm>
        <a:off x="10721604" y="2853828"/>
        <a:ext cx="13444806" cy="2329088"/>
      </dsp:txXfrm>
    </dsp:sp>
    <dsp:sp modelId="{0F912FAC-33D3-6B4B-9FEA-479A73275800}">
      <dsp:nvSpPr>
        <dsp:cNvPr id="0" name=""/>
        <dsp:cNvSpPr/>
      </dsp:nvSpPr>
      <dsp:spPr>
        <a:xfrm rot="16200000" flipH="1">
          <a:off x="16838825" y="5212024"/>
          <a:ext cx="1608042" cy="2637055"/>
        </a:xfrm>
        <a:prstGeom prst="rightArrow">
          <a:avLst>
            <a:gd name="adj1" fmla="val 667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C18F09-8FE5-F74B-A1ED-59F23E934663}">
      <dsp:nvSpPr>
        <dsp:cNvPr id="0" name=""/>
        <dsp:cNvSpPr/>
      </dsp:nvSpPr>
      <dsp:spPr>
        <a:xfrm>
          <a:off x="12195513" y="7592336"/>
          <a:ext cx="11323970" cy="6543515"/>
        </a:xfrm>
        <a:prstGeom prst="roundRect">
          <a:avLst>
            <a:gd name="adj" fmla="val 10000"/>
          </a:avLst>
        </a:prstGeom>
        <a:solidFill>
          <a:schemeClr val="accent5">
            <a:alpha val="9000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ts val="2400"/>
            </a:spcAft>
            <a:buNone/>
          </a:pPr>
          <a:r>
            <a:rPr lang="en-GB" sz="3600" b="1" u="sng" kern="1200" dirty="0">
              <a:solidFill>
                <a:schemeClr val="bg1"/>
              </a:solidFill>
            </a:rPr>
            <a:t>Single Visit</a:t>
          </a:r>
        </a:p>
        <a:p>
          <a:pPr marL="0" lvl="0" indent="0" algn="ctr" defTabSz="1600200">
            <a:lnSpc>
              <a:spcPct val="90000"/>
            </a:lnSpc>
            <a:spcBef>
              <a:spcPct val="0"/>
            </a:spcBef>
            <a:spcAft>
              <a:spcPts val="2400"/>
            </a:spcAft>
            <a:buNone/>
          </a:pPr>
          <a:r>
            <a:rPr lang="en-GB" sz="3600" b="0" u="none" kern="1200" dirty="0">
              <a:solidFill>
                <a:schemeClr val="bg1"/>
              </a:solidFill>
            </a:rPr>
            <a:t>Demographics and clinical information gathered</a:t>
          </a:r>
        </a:p>
        <a:p>
          <a:pPr marL="0" lvl="0" indent="0" algn="ctr" defTabSz="1600200">
            <a:lnSpc>
              <a:spcPct val="90000"/>
            </a:lnSpc>
            <a:spcBef>
              <a:spcPct val="0"/>
            </a:spcBef>
            <a:spcAft>
              <a:spcPts val="2400"/>
            </a:spcAft>
            <a:buNone/>
          </a:pPr>
          <a:r>
            <a:rPr lang="en-GB" sz="3600" b="0" u="none" kern="1200" dirty="0">
              <a:solidFill>
                <a:schemeClr val="bg1"/>
              </a:solidFill>
            </a:rPr>
            <a:t>Brief physical examination</a:t>
          </a:r>
        </a:p>
        <a:p>
          <a:pPr marL="0" lvl="0" indent="0" algn="ctr" defTabSz="1600200">
            <a:lnSpc>
              <a:spcPct val="90000"/>
            </a:lnSpc>
            <a:spcBef>
              <a:spcPct val="0"/>
            </a:spcBef>
            <a:spcAft>
              <a:spcPts val="2400"/>
            </a:spcAft>
            <a:buNone/>
          </a:pPr>
          <a:r>
            <a:rPr lang="en-GB" sz="3600" kern="1200" dirty="0">
              <a:solidFill>
                <a:schemeClr val="bg1"/>
              </a:solidFill>
            </a:rPr>
            <a:t>Cognitive testing </a:t>
          </a:r>
        </a:p>
        <a:p>
          <a:pPr marL="0" lvl="0" indent="0" algn="ctr" defTabSz="1600200">
            <a:lnSpc>
              <a:spcPct val="90000"/>
            </a:lnSpc>
            <a:spcBef>
              <a:spcPct val="0"/>
            </a:spcBef>
            <a:spcAft>
              <a:spcPts val="2400"/>
            </a:spcAft>
            <a:buNone/>
          </a:pPr>
          <a:r>
            <a:rPr lang="en-GB" sz="3600" kern="1200" dirty="0">
              <a:solidFill>
                <a:schemeClr val="bg1"/>
              </a:solidFill>
            </a:rPr>
            <a:t>Blood samples: </a:t>
          </a:r>
          <a:r>
            <a:rPr lang="en-GB" sz="3600" kern="1200" dirty="0" err="1">
              <a:solidFill>
                <a:schemeClr val="bg1"/>
              </a:solidFill>
            </a:rPr>
            <a:t>Paxgene</a:t>
          </a:r>
          <a:r>
            <a:rPr lang="en-GB" sz="3600" kern="1200" dirty="0">
              <a:solidFill>
                <a:schemeClr val="bg1"/>
              </a:solidFill>
            </a:rPr>
            <a:t> and serum</a:t>
          </a:r>
        </a:p>
        <a:p>
          <a:pPr marL="0" lvl="0" indent="0" algn="ctr" defTabSz="1600200">
            <a:lnSpc>
              <a:spcPct val="90000"/>
            </a:lnSpc>
            <a:spcBef>
              <a:spcPct val="0"/>
            </a:spcBef>
            <a:spcAft>
              <a:spcPts val="2400"/>
            </a:spcAft>
            <a:buNone/>
          </a:pPr>
          <a:r>
            <a:rPr lang="en-GB" sz="3600" kern="1200" dirty="0">
              <a:solidFill>
                <a:schemeClr val="bg1"/>
              </a:solidFill>
            </a:rPr>
            <a:t>Skin Swap</a:t>
          </a:r>
        </a:p>
        <a:p>
          <a:pPr marL="0" lvl="0" indent="0" algn="ctr" defTabSz="1600200">
            <a:lnSpc>
              <a:spcPct val="90000"/>
            </a:lnSpc>
            <a:spcBef>
              <a:spcPct val="0"/>
            </a:spcBef>
            <a:spcAft>
              <a:spcPts val="2400"/>
            </a:spcAft>
            <a:buNone/>
          </a:pPr>
          <a:r>
            <a:rPr lang="en-GB" sz="3600" kern="1200" dirty="0">
              <a:solidFill>
                <a:schemeClr val="bg1"/>
              </a:solidFill>
            </a:rPr>
            <a:t>Saliva Sample</a:t>
          </a:r>
        </a:p>
        <a:p>
          <a:pPr marL="0" lvl="0" indent="0" algn="ctr" defTabSz="1600200">
            <a:lnSpc>
              <a:spcPct val="90000"/>
            </a:lnSpc>
            <a:spcBef>
              <a:spcPct val="0"/>
            </a:spcBef>
            <a:spcAft>
              <a:spcPts val="2400"/>
            </a:spcAft>
            <a:buNone/>
          </a:pPr>
          <a:r>
            <a:rPr lang="en-GB" sz="3600" kern="1200" dirty="0">
              <a:solidFill>
                <a:schemeClr val="bg1"/>
              </a:solidFill>
            </a:rPr>
            <a:t>Stool Sample (Participant to collect at home)</a:t>
          </a:r>
        </a:p>
      </dsp:txBody>
      <dsp:txXfrm>
        <a:off x="12387166" y="7783989"/>
        <a:ext cx="10940664" cy="61602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215C2-3FDA-574A-81B6-F34A263A2FC8}">
      <dsp:nvSpPr>
        <dsp:cNvPr id="0" name=""/>
        <dsp:cNvSpPr/>
      </dsp:nvSpPr>
      <dsp:spPr>
        <a:xfrm>
          <a:off x="6699830" y="0"/>
          <a:ext cx="6107940" cy="5339109"/>
        </a:xfrm>
        <a:prstGeom prst="rightArrow">
          <a:avLst>
            <a:gd name="adj1" fmla="val 70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20955" rIns="41910" bIns="20955" numCol="1" spcCol="1270" anchor="ctr" anchorCtr="0">
          <a:noAutofit/>
        </a:bodyPr>
        <a:lstStyle/>
        <a:p>
          <a:pPr marL="0" lvl="0" indent="0" algn="ctr" defTabSz="1466850">
            <a:lnSpc>
              <a:spcPct val="90000"/>
            </a:lnSpc>
            <a:spcBef>
              <a:spcPct val="0"/>
            </a:spcBef>
            <a:spcAft>
              <a:spcPct val="35000"/>
            </a:spcAft>
            <a:buNone/>
          </a:pPr>
          <a:r>
            <a:rPr lang="en-GB" sz="3300" kern="1200">
              <a:solidFill>
                <a:schemeClr val="tx1"/>
              </a:solidFill>
            </a:rPr>
            <a:t>Ethics approvals and protocol development</a:t>
          </a:r>
          <a:endParaRPr lang="en-GB" sz="3300" kern="1200" dirty="0">
            <a:solidFill>
              <a:schemeClr val="tx1"/>
            </a:solidFill>
          </a:endParaRPr>
        </a:p>
      </dsp:txBody>
      <dsp:txXfrm>
        <a:off x="8226815" y="800866"/>
        <a:ext cx="2977621" cy="3737377"/>
      </dsp:txXfrm>
    </dsp:sp>
    <dsp:sp modelId="{15AF35F4-D8C0-6C4A-A406-CEDB4CB16DBD}">
      <dsp:nvSpPr>
        <dsp:cNvPr id="0" name=""/>
        <dsp:cNvSpPr/>
      </dsp:nvSpPr>
      <dsp:spPr>
        <a:xfrm>
          <a:off x="5172845" y="1142569"/>
          <a:ext cx="3053970" cy="30539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chemeClr val="tx1"/>
              </a:solidFill>
            </a:rPr>
            <a:t>Set up</a:t>
          </a:r>
        </a:p>
        <a:p>
          <a:pPr marL="0" lvl="0" indent="0" algn="ctr" defTabSz="1422400">
            <a:lnSpc>
              <a:spcPct val="90000"/>
            </a:lnSpc>
            <a:spcBef>
              <a:spcPct val="0"/>
            </a:spcBef>
            <a:spcAft>
              <a:spcPct val="35000"/>
            </a:spcAft>
            <a:buNone/>
          </a:pPr>
          <a:r>
            <a:rPr lang="en-GB" sz="2800" kern="1200">
              <a:solidFill>
                <a:schemeClr val="tx1"/>
              </a:solidFill>
            </a:rPr>
            <a:t>September- November 2021</a:t>
          </a:r>
          <a:endParaRPr lang="en-GB" sz="2800" kern="1200" dirty="0">
            <a:solidFill>
              <a:schemeClr val="tx1"/>
            </a:solidFill>
          </a:endParaRPr>
        </a:p>
      </dsp:txBody>
      <dsp:txXfrm>
        <a:off x="5620089" y="1589813"/>
        <a:ext cx="2159482" cy="2159482"/>
      </dsp:txXfrm>
    </dsp:sp>
    <dsp:sp modelId="{C2B4DC17-9762-9E49-823D-242E508B4146}">
      <dsp:nvSpPr>
        <dsp:cNvPr id="0" name=""/>
        <dsp:cNvSpPr/>
      </dsp:nvSpPr>
      <dsp:spPr>
        <a:xfrm>
          <a:off x="14845292" y="0"/>
          <a:ext cx="6107940" cy="5339109"/>
        </a:xfrm>
        <a:prstGeom prst="rightArrow">
          <a:avLst>
            <a:gd name="adj1" fmla="val 70000"/>
            <a:gd name="adj2" fmla="val 50000"/>
          </a:avLst>
        </a:prstGeom>
        <a:solidFill>
          <a:schemeClr val="accent4">
            <a:tint val="40000"/>
            <a:hueOff val="2715481"/>
            <a:satOff val="-12811"/>
            <a:lumOff val="-463"/>
          </a:schemeClr>
        </a:solidFill>
        <a:ln w="92075"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20955" rIns="41910" bIns="20955" numCol="1" spcCol="1270" anchor="ctr" anchorCtr="0">
          <a:noAutofit/>
        </a:bodyPr>
        <a:lstStyle/>
        <a:p>
          <a:pPr marL="285750" lvl="1" indent="-285750" algn="l" defTabSz="1466850">
            <a:lnSpc>
              <a:spcPct val="90000"/>
            </a:lnSpc>
            <a:spcBef>
              <a:spcPct val="0"/>
            </a:spcBef>
            <a:spcAft>
              <a:spcPct val="15000"/>
            </a:spcAft>
            <a:buChar char="•"/>
          </a:pPr>
          <a:r>
            <a:rPr lang="en-GB" sz="3300" b="0" kern="1200">
              <a:solidFill>
                <a:schemeClr val="tx1"/>
              </a:solidFill>
            </a:rPr>
            <a:t>Telephone recruitment</a:t>
          </a:r>
          <a:endParaRPr lang="en-GB" sz="3300" b="0" kern="1200" dirty="0">
            <a:solidFill>
              <a:schemeClr val="tx1"/>
            </a:solidFill>
          </a:endParaRPr>
        </a:p>
        <a:p>
          <a:pPr marL="285750" lvl="1" indent="-285750" algn="l" defTabSz="1466850">
            <a:lnSpc>
              <a:spcPct val="90000"/>
            </a:lnSpc>
            <a:spcBef>
              <a:spcPct val="0"/>
            </a:spcBef>
            <a:spcAft>
              <a:spcPct val="15000"/>
            </a:spcAft>
            <a:buChar char="•"/>
          </a:pPr>
          <a:r>
            <a:rPr lang="en-GB" sz="3300" b="0" kern="1200" dirty="0">
              <a:solidFill>
                <a:schemeClr val="tx1"/>
              </a:solidFill>
            </a:rPr>
            <a:t>Sending patient information sheets and arranging visits</a:t>
          </a:r>
        </a:p>
      </dsp:txBody>
      <dsp:txXfrm>
        <a:off x="16372278" y="800866"/>
        <a:ext cx="2977621" cy="3737377"/>
      </dsp:txXfrm>
    </dsp:sp>
    <dsp:sp modelId="{7372AAD6-FA7E-5A4A-911C-47615CD9C98B}">
      <dsp:nvSpPr>
        <dsp:cNvPr id="0" name=""/>
        <dsp:cNvSpPr/>
      </dsp:nvSpPr>
      <dsp:spPr>
        <a:xfrm>
          <a:off x="13318307" y="1142569"/>
          <a:ext cx="3053970" cy="3053970"/>
        </a:xfrm>
        <a:prstGeom prst="ellipse">
          <a:avLst/>
        </a:prstGeom>
        <a:solidFill>
          <a:schemeClr val="accent4">
            <a:hueOff val="2450223"/>
            <a:satOff val="-10194"/>
            <a:lumOff val="2402"/>
          </a:schemeClr>
        </a:solidFill>
        <a:ln w="92075" cap="flat" cmpd="sng" algn="ctr">
          <a:solidFill>
            <a:schemeClr val="accent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dirty="0">
              <a:solidFill>
                <a:schemeClr val="tx1"/>
              </a:solidFill>
            </a:rPr>
            <a:t>Recruitment</a:t>
          </a:r>
        </a:p>
        <a:p>
          <a:pPr marL="0" lvl="0" indent="0" algn="ctr" defTabSz="1422400">
            <a:lnSpc>
              <a:spcPct val="90000"/>
            </a:lnSpc>
            <a:spcBef>
              <a:spcPct val="0"/>
            </a:spcBef>
            <a:spcAft>
              <a:spcPct val="35000"/>
            </a:spcAft>
            <a:buNone/>
          </a:pPr>
          <a:r>
            <a:rPr lang="en-GB" sz="2800" kern="1200" dirty="0">
              <a:solidFill>
                <a:schemeClr val="tx1"/>
              </a:solidFill>
            </a:rPr>
            <a:t>November -December 2021</a:t>
          </a:r>
        </a:p>
      </dsp:txBody>
      <dsp:txXfrm>
        <a:off x="13765551" y="1589813"/>
        <a:ext cx="2159482" cy="2159482"/>
      </dsp:txXfrm>
    </dsp:sp>
    <dsp:sp modelId="{B474F9F3-1575-2747-B0DE-DFB1B2FE6E15}">
      <dsp:nvSpPr>
        <dsp:cNvPr id="0" name=""/>
        <dsp:cNvSpPr/>
      </dsp:nvSpPr>
      <dsp:spPr>
        <a:xfrm>
          <a:off x="22990755" y="0"/>
          <a:ext cx="6107940" cy="5339109"/>
        </a:xfrm>
        <a:prstGeom prst="rightArrow">
          <a:avLst>
            <a:gd name="adj1" fmla="val 70000"/>
            <a:gd name="adj2" fmla="val 50000"/>
          </a:avLst>
        </a:prstGeom>
        <a:solidFill>
          <a:schemeClr val="accent4">
            <a:tint val="40000"/>
            <a:alpha val="90000"/>
            <a:hueOff val="7241284"/>
            <a:satOff val="-34163"/>
            <a:lumOff val="-1234"/>
            <a:alphaOff val="0"/>
          </a:schemeClr>
        </a:solidFill>
        <a:ln w="12700" cap="flat" cmpd="sng" algn="ctr">
          <a:solidFill>
            <a:schemeClr val="accent4">
              <a:tint val="40000"/>
              <a:alpha val="90000"/>
              <a:hueOff val="7241284"/>
              <a:satOff val="-34163"/>
              <a:lumOff val="-123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20955" rIns="41910" bIns="20955" numCol="1" spcCol="1270" anchor="ctr" anchorCtr="0">
          <a:noAutofit/>
        </a:bodyPr>
        <a:lstStyle/>
        <a:p>
          <a:pPr marL="0" lvl="0" indent="0" algn="ctr" defTabSz="1466850">
            <a:lnSpc>
              <a:spcPct val="90000"/>
            </a:lnSpc>
            <a:spcBef>
              <a:spcPct val="0"/>
            </a:spcBef>
            <a:spcAft>
              <a:spcPct val="35000"/>
            </a:spcAft>
            <a:buNone/>
          </a:pPr>
          <a:r>
            <a:rPr lang="en-GB" sz="3300" kern="1200" dirty="0">
              <a:solidFill>
                <a:schemeClr val="tx1"/>
              </a:solidFill>
            </a:rPr>
            <a:t>Single study visit to collect biosamples from participants with AD, PD, DLB and controls</a:t>
          </a:r>
        </a:p>
      </dsp:txBody>
      <dsp:txXfrm>
        <a:off x="24517740" y="800866"/>
        <a:ext cx="2977621" cy="3737377"/>
      </dsp:txXfrm>
    </dsp:sp>
    <dsp:sp modelId="{8F5A15B4-ED6C-2A4E-A1F2-46CD7809DD9C}">
      <dsp:nvSpPr>
        <dsp:cNvPr id="0" name=""/>
        <dsp:cNvSpPr/>
      </dsp:nvSpPr>
      <dsp:spPr>
        <a:xfrm>
          <a:off x="21463770" y="1142569"/>
          <a:ext cx="3053970" cy="3053970"/>
        </a:xfrm>
        <a:prstGeom prst="ellipse">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chemeClr val="tx1"/>
              </a:solidFill>
            </a:rPr>
            <a:t>Visits</a:t>
          </a:r>
        </a:p>
        <a:p>
          <a:pPr marL="0" lvl="0" indent="0" algn="ctr" defTabSz="1422400">
            <a:lnSpc>
              <a:spcPct val="90000"/>
            </a:lnSpc>
            <a:spcBef>
              <a:spcPct val="0"/>
            </a:spcBef>
            <a:spcAft>
              <a:spcPct val="35000"/>
            </a:spcAft>
            <a:buNone/>
          </a:pPr>
          <a:r>
            <a:rPr lang="en-GB" sz="2800" kern="1200">
              <a:solidFill>
                <a:schemeClr val="tx1"/>
              </a:solidFill>
            </a:rPr>
            <a:t>December-May 2022</a:t>
          </a:r>
          <a:endParaRPr lang="en-GB" sz="2800" kern="1200" dirty="0">
            <a:solidFill>
              <a:schemeClr val="tx1"/>
            </a:solidFill>
          </a:endParaRPr>
        </a:p>
      </dsp:txBody>
      <dsp:txXfrm>
        <a:off x="21911014" y="1589813"/>
        <a:ext cx="2159482" cy="2159482"/>
      </dsp:txXfrm>
    </dsp:sp>
    <dsp:sp modelId="{3238FF80-1E39-3948-973B-D697212FB1BB}">
      <dsp:nvSpPr>
        <dsp:cNvPr id="0" name=""/>
        <dsp:cNvSpPr/>
      </dsp:nvSpPr>
      <dsp:spPr>
        <a:xfrm>
          <a:off x="31136218" y="0"/>
          <a:ext cx="6107940" cy="5339109"/>
        </a:xfrm>
        <a:prstGeom prst="rightArrow">
          <a:avLst>
            <a:gd name="adj1" fmla="val 70000"/>
            <a:gd name="adj2" fmla="val 50000"/>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20955" rIns="41910" bIns="20955" numCol="1" spcCol="1270" anchor="ctr" anchorCtr="0">
          <a:noAutofit/>
        </a:bodyPr>
        <a:lstStyle/>
        <a:p>
          <a:pPr marL="285750" lvl="1" indent="-285750" algn="l" defTabSz="1466850">
            <a:lnSpc>
              <a:spcPct val="90000"/>
            </a:lnSpc>
            <a:spcBef>
              <a:spcPct val="0"/>
            </a:spcBef>
            <a:spcAft>
              <a:spcPct val="15000"/>
            </a:spcAft>
            <a:buChar char="•"/>
          </a:pPr>
          <a:r>
            <a:rPr lang="en-GB" sz="3300" kern="1200">
              <a:solidFill>
                <a:schemeClr val="tx1"/>
              </a:solidFill>
            </a:rPr>
            <a:t>Laboratory processing of bloods, saliva, skin and stool</a:t>
          </a:r>
          <a:endParaRPr lang="en-GB" sz="3300" kern="1200" dirty="0">
            <a:solidFill>
              <a:schemeClr val="tx1"/>
            </a:solidFill>
          </a:endParaRPr>
        </a:p>
        <a:p>
          <a:pPr marL="285750" lvl="1" indent="-285750" algn="l" defTabSz="1466850">
            <a:lnSpc>
              <a:spcPct val="90000"/>
            </a:lnSpc>
            <a:spcBef>
              <a:spcPct val="0"/>
            </a:spcBef>
            <a:spcAft>
              <a:spcPct val="15000"/>
            </a:spcAft>
            <a:buChar char="•"/>
          </a:pPr>
          <a:r>
            <a:rPr lang="en-GB" sz="3300" kern="1200" dirty="0">
              <a:solidFill>
                <a:schemeClr val="tx1"/>
              </a:solidFill>
            </a:rPr>
            <a:t>Statistical analysis of results</a:t>
          </a:r>
        </a:p>
      </dsp:txBody>
      <dsp:txXfrm>
        <a:off x="32663203" y="800866"/>
        <a:ext cx="2977621" cy="3737377"/>
      </dsp:txXfrm>
    </dsp:sp>
    <dsp:sp modelId="{C56191DB-4196-8B46-B1A0-406851A4A156}">
      <dsp:nvSpPr>
        <dsp:cNvPr id="0" name=""/>
        <dsp:cNvSpPr/>
      </dsp:nvSpPr>
      <dsp:spPr>
        <a:xfrm>
          <a:off x="29609232" y="1142569"/>
          <a:ext cx="3053970" cy="3053970"/>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b="1" kern="1200">
              <a:solidFill>
                <a:schemeClr val="tx1"/>
              </a:solidFill>
            </a:rPr>
            <a:t>Analysis</a:t>
          </a:r>
        </a:p>
        <a:p>
          <a:pPr marL="0" lvl="0" indent="0" algn="ctr" defTabSz="1422400">
            <a:lnSpc>
              <a:spcPct val="90000"/>
            </a:lnSpc>
            <a:spcBef>
              <a:spcPct val="0"/>
            </a:spcBef>
            <a:spcAft>
              <a:spcPct val="35000"/>
            </a:spcAft>
            <a:buNone/>
          </a:pPr>
          <a:r>
            <a:rPr lang="en-GB" sz="2800" kern="1200">
              <a:solidFill>
                <a:schemeClr val="tx1"/>
              </a:solidFill>
            </a:rPr>
            <a:t>May 2022- July 2022</a:t>
          </a:r>
          <a:endParaRPr lang="en-GB" sz="2800" kern="1200" dirty="0">
            <a:solidFill>
              <a:schemeClr val="tx1"/>
            </a:solidFill>
          </a:endParaRPr>
        </a:p>
      </dsp:txBody>
      <dsp:txXfrm>
        <a:off x="30056476" y="1589813"/>
        <a:ext cx="2159482" cy="215948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022829-B66C-1E4D-A9A2-4AF61669D43F}" type="datetimeFigureOut">
              <a:rPr lang="en-US" smtClean="0"/>
              <a:t>10/6/2021</a:t>
            </a:fld>
            <a:endParaRPr lang="en-US"/>
          </a:p>
        </p:txBody>
      </p:sp>
      <p:sp>
        <p:nvSpPr>
          <p:cNvPr id="4" name="Slide Image Placeholder 3"/>
          <p:cNvSpPr>
            <a:spLocks noGrp="1" noRot="1" noChangeAspect="1"/>
          </p:cNvSpPr>
          <p:nvPr>
            <p:ph type="sldImg" idx="2"/>
          </p:nvPr>
        </p:nvSpPr>
        <p:spPr>
          <a:xfrm>
            <a:off x="1243013" y="1143000"/>
            <a:ext cx="43719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5CCCC-24D8-9446-B917-62576945D1D3}" type="slidenum">
              <a:rPr lang="en-US" smtClean="0"/>
              <a:t>‹#›</a:t>
            </a:fld>
            <a:endParaRPr lang="en-US"/>
          </a:p>
        </p:txBody>
      </p:sp>
    </p:spTree>
    <p:extLst>
      <p:ext uri="{BB962C8B-B14F-4D97-AF65-F5344CB8AC3E}">
        <p14:creationId xmlns:p14="http://schemas.microsoft.com/office/powerpoint/2010/main" val="762680174"/>
      </p:ext>
    </p:extLst>
  </p:cSld>
  <p:clrMap bg1="lt1" tx1="dk1" bg2="lt2" tx2="dk2" accent1="accent1" accent2="accent2" accent3="accent3" accent4="accent4" accent5="accent5" accent6="accent6" hlink="hlink" folHlink="folHlink"/>
  <p:notesStyle>
    <a:lvl1pPr marL="0" algn="l" defTabSz="3507821" rtl="0" eaLnBrk="1" latinLnBrk="0" hangingPunct="1">
      <a:defRPr sz="4603" kern="1200">
        <a:solidFill>
          <a:schemeClr val="tx1"/>
        </a:solidFill>
        <a:latin typeface="+mn-lt"/>
        <a:ea typeface="+mn-ea"/>
        <a:cs typeface="+mn-cs"/>
      </a:defRPr>
    </a:lvl1pPr>
    <a:lvl2pPr marL="1753911" algn="l" defTabSz="3507821" rtl="0" eaLnBrk="1" latinLnBrk="0" hangingPunct="1">
      <a:defRPr sz="4603" kern="1200">
        <a:solidFill>
          <a:schemeClr val="tx1"/>
        </a:solidFill>
        <a:latin typeface="+mn-lt"/>
        <a:ea typeface="+mn-ea"/>
        <a:cs typeface="+mn-cs"/>
      </a:defRPr>
    </a:lvl2pPr>
    <a:lvl3pPr marL="3507821" algn="l" defTabSz="3507821" rtl="0" eaLnBrk="1" latinLnBrk="0" hangingPunct="1">
      <a:defRPr sz="4603" kern="1200">
        <a:solidFill>
          <a:schemeClr val="tx1"/>
        </a:solidFill>
        <a:latin typeface="+mn-lt"/>
        <a:ea typeface="+mn-ea"/>
        <a:cs typeface="+mn-cs"/>
      </a:defRPr>
    </a:lvl3pPr>
    <a:lvl4pPr marL="5261732" algn="l" defTabSz="3507821" rtl="0" eaLnBrk="1" latinLnBrk="0" hangingPunct="1">
      <a:defRPr sz="4603" kern="1200">
        <a:solidFill>
          <a:schemeClr val="tx1"/>
        </a:solidFill>
        <a:latin typeface="+mn-lt"/>
        <a:ea typeface="+mn-ea"/>
        <a:cs typeface="+mn-cs"/>
      </a:defRPr>
    </a:lvl4pPr>
    <a:lvl5pPr marL="7015643" algn="l" defTabSz="3507821" rtl="0" eaLnBrk="1" latinLnBrk="0" hangingPunct="1">
      <a:defRPr sz="4603" kern="1200">
        <a:solidFill>
          <a:schemeClr val="tx1"/>
        </a:solidFill>
        <a:latin typeface="+mn-lt"/>
        <a:ea typeface="+mn-ea"/>
        <a:cs typeface="+mn-cs"/>
      </a:defRPr>
    </a:lvl5pPr>
    <a:lvl6pPr marL="8769553" algn="l" defTabSz="3507821" rtl="0" eaLnBrk="1" latinLnBrk="0" hangingPunct="1">
      <a:defRPr sz="4603" kern="1200">
        <a:solidFill>
          <a:schemeClr val="tx1"/>
        </a:solidFill>
        <a:latin typeface="+mn-lt"/>
        <a:ea typeface="+mn-ea"/>
        <a:cs typeface="+mn-cs"/>
      </a:defRPr>
    </a:lvl6pPr>
    <a:lvl7pPr marL="10523464" algn="l" defTabSz="3507821" rtl="0" eaLnBrk="1" latinLnBrk="0" hangingPunct="1">
      <a:defRPr sz="4603" kern="1200">
        <a:solidFill>
          <a:schemeClr val="tx1"/>
        </a:solidFill>
        <a:latin typeface="+mn-lt"/>
        <a:ea typeface="+mn-ea"/>
        <a:cs typeface="+mn-cs"/>
      </a:defRPr>
    </a:lvl7pPr>
    <a:lvl8pPr marL="12277374" algn="l" defTabSz="3507821" rtl="0" eaLnBrk="1" latinLnBrk="0" hangingPunct="1">
      <a:defRPr sz="4603" kern="1200">
        <a:solidFill>
          <a:schemeClr val="tx1"/>
        </a:solidFill>
        <a:latin typeface="+mn-lt"/>
        <a:ea typeface="+mn-ea"/>
        <a:cs typeface="+mn-cs"/>
      </a:defRPr>
    </a:lvl8pPr>
    <a:lvl9pPr marL="14031285" algn="l" defTabSz="3507821"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4603" kern="1200" dirty="0">
              <a:solidFill>
                <a:schemeClr val="tx1"/>
              </a:solidFill>
              <a:effectLst/>
              <a:latin typeface="+mn-lt"/>
              <a:ea typeface="+mn-ea"/>
              <a:cs typeface="+mn-cs"/>
            </a:endParaRPr>
          </a:p>
          <a:p>
            <a:endParaRPr lang="en-GB" sz="4603" kern="1200" dirty="0">
              <a:solidFill>
                <a:schemeClr val="tx1"/>
              </a:solidFill>
              <a:effectLst/>
              <a:latin typeface="+mn-lt"/>
              <a:ea typeface="+mn-ea"/>
              <a:cs typeface="+mn-cs"/>
            </a:endParaRPr>
          </a:p>
          <a:p>
            <a:endParaRPr lang="en-GB" sz="4603" kern="1200" dirty="0">
              <a:solidFill>
                <a:schemeClr val="tx1"/>
              </a:solidFill>
              <a:effectLst/>
              <a:latin typeface="+mn-lt"/>
              <a:ea typeface="+mn-ea"/>
              <a:cs typeface="+mn-cs"/>
            </a:endParaRPr>
          </a:p>
          <a:p>
            <a:endParaRPr lang="en-GB" sz="4603" kern="1200" dirty="0">
              <a:solidFill>
                <a:schemeClr val="tx1"/>
              </a:solidFill>
              <a:effectLst/>
              <a:latin typeface="+mn-lt"/>
              <a:ea typeface="+mn-ea"/>
              <a:cs typeface="+mn-cs"/>
            </a:endParaRPr>
          </a:p>
          <a:p>
            <a:endParaRPr lang="en-GB" sz="4603" kern="1200" dirty="0">
              <a:solidFill>
                <a:schemeClr val="tx1"/>
              </a:solidFill>
              <a:effectLst/>
              <a:latin typeface="+mn-lt"/>
              <a:ea typeface="+mn-ea"/>
              <a:cs typeface="+mn-cs"/>
            </a:endParaRPr>
          </a:p>
          <a:p>
            <a:r>
              <a:rPr lang="en-GB" sz="4603" kern="1200" dirty="0">
                <a:solidFill>
                  <a:schemeClr val="tx1"/>
                </a:solidFill>
                <a:effectLst/>
                <a:latin typeface="+mn-lt"/>
                <a:ea typeface="+mn-ea"/>
                <a:cs typeface="+mn-cs"/>
              </a:rPr>
              <a:t>15 participants with Alzheimer’s Disease (AD) and 15 cognitively normal control participants.</a:t>
            </a:r>
          </a:p>
          <a:p>
            <a:r>
              <a:rPr lang="en-GB" sz="4603" u="sng" kern="1200" dirty="0">
                <a:solidFill>
                  <a:schemeClr val="tx1"/>
                </a:solidFill>
                <a:effectLst/>
                <a:latin typeface="+mn-lt"/>
                <a:ea typeface="+mn-ea"/>
                <a:cs typeface="+mn-cs"/>
              </a:rPr>
              <a:t>Inclusion criteria:</a:t>
            </a:r>
            <a:endParaRPr lang="en-GB" sz="4603" kern="1200" dirty="0">
              <a:solidFill>
                <a:schemeClr val="tx1"/>
              </a:solidFill>
              <a:effectLst/>
              <a:latin typeface="+mn-lt"/>
              <a:ea typeface="+mn-ea"/>
              <a:cs typeface="+mn-cs"/>
            </a:endParaRPr>
          </a:p>
          <a:p>
            <a:pPr lvl="0"/>
            <a:r>
              <a:rPr lang="en-GB" sz="4603" kern="1200" dirty="0">
                <a:solidFill>
                  <a:schemeClr val="tx1"/>
                </a:solidFill>
                <a:effectLst/>
                <a:latin typeface="+mn-lt"/>
                <a:ea typeface="+mn-ea"/>
                <a:cs typeface="+mn-cs"/>
              </a:rPr>
              <a:t>Male or female &gt;50 years old</a:t>
            </a:r>
          </a:p>
          <a:p>
            <a:pPr lvl="0"/>
            <a:r>
              <a:rPr lang="en-GB" sz="4603" kern="1200" dirty="0">
                <a:solidFill>
                  <a:schemeClr val="tx1"/>
                </a:solidFill>
                <a:effectLst/>
                <a:latin typeface="+mn-lt"/>
                <a:ea typeface="+mn-ea"/>
                <a:cs typeface="+mn-cs"/>
              </a:rPr>
              <a:t>Able and willing to give informed consent for participation in the study</a:t>
            </a:r>
          </a:p>
          <a:p>
            <a:pPr lvl="0"/>
            <a:r>
              <a:rPr lang="en-GB" sz="4603" kern="1200" dirty="0">
                <a:solidFill>
                  <a:schemeClr val="tx1"/>
                </a:solidFill>
                <a:effectLst/>
                <a:latin typeface="+mn-lt"/>
                <a:ea typeface="+mn-ea"/>
                <a:cs typeface="+mn-cs"/>
              </a:rPr>
              <a:t>Be able to hear, read, write and perform study neuropsychological tests in English</a:t>
            </a:r>
          </a:p>
          <a:p>
            <a:pPr lvl="0"/>
            <a:r>
              <a:rPr lang="en-GB" sz="4603" kern="1200" dirty="0">
                <a:solidFill>
                  <a:schemeClr val="tx1"/>
                </a:solidFill>
                <a:effectLst/>
                <a:latin typeface="+mn-lt"/>
                <a:ea typeface="+mn-ea"/>
                <a:cs typeface="+mn-cs"/>
              </a:rPr>
              <a:t>eGFR &gt;40 </a:t>
            </a:r>
          </a:p>
          <a:p>
            <a:pPr lvl="0"/>
            <a:r>
              <a:rPr lang="en-GB" sz="4603" kern="1200" dirty="0">
                <a:solidFill>
                  <a:schemeClr val="tx1"/>
                </a:solidFill>
                <a:effectLst/>
                <a:latin typeface="+mn-lt"/>
                <a:ea typeface="+mn-ea"/>
                <a:cs typeface="+mn-cs"/>
              </a:rPr>
              <a:t>AD participants: meet the NINCDS-ADRDA criteria for probable AD and a MoCA score less than or equal to 27 at baseline</a:t>
            </a:r>
          </a:p>
          <a:p>
            <a:r>
              <a:rPr lang="en-GB" sz="4603" kern="1200" dirty="0">
                <a:solidFill>
                  <a:schemeClr val="tx1"/>
                </a:solidFill>
                <a:effectLst/>
                <a:latin typeface="+mn-lt"/>
                <a:ea typeface="+mn-ea"/>
                <a:cs typeface="+mn-cs"/>
              </a:rPr>
              <a:t>or</a:t>
            </a:r>
          </a:p>
          <a:p>
            <a:r>
              <a:rPr lang="en-GB" sz="4603" kern="1200" dirty="0">
                <a:solidFill>
                  <a:schemeClr val="tx1"/>
                </a:solidFill>
                <a:effectLst/>
                <a:latin typeface="+mn-lt"/>
                <a:ea typeface="+mn-ea"/>
                <a:cs typeface="+mn-cs"/>
              </a:rPr>
              <a:t>Control participants: no cognitive impairment and a MoCA score greater than 27 at baseline</a:t>
            </a:r>
          </a:p>
          <a:p>
            <a:r>
              <a:rPr lang="en-GB" sz="4603" u="sng" kern="1200" dirty="0">
                <a:solidFill>
                  <a:schemeClr val="tx1"/>
                </a:solidFill>
                <a:effectLst/>
                <a:latin typeface="+mn-lt"/>
                <a:ea typeface="+mn-ea"/>
                <a:cs typeface="+mn-cs"/>
              </a:rPr>
              <a:t>Exclusion criteria:</a:t>
            </a:r>
            <a:endParaRPr lang="en-GB" sz="4603" kern="1200" dirty="0">
              <a:solidFill>
                <a:schemeClr val="tx1"/>
              </a:solidFill>
              <a:effectLst/>
              <a:latin typeface="+mn-lt"/>
              <a:ea typeface="+mn-ea"/>
              <a:cs typeface="+mn-cs"/>
            </a:endParaRPr>
          </a:p>
          <a:p>
            <a:pPr lvl="0"/>
            <a:r>
              <a:rPr lang="en-GB" sz="4603" kern="1200" dirty="0">
                <a:solidFill>
                  <a:schemeClr val="tx1"/>
                </a:solidFill>
                <a:effectLst/>
                <a:latin typeface="+mn-lt"/>
                <a:ea typeface="+mn-ea"/>
                <a:cs typeface="+mn-cs"/>
              </a:rPr>
              <a:t>Lack capacity to provide informed consent, unlikely to co-operate in the study, not able to follow study instructions or decline to provide informed consent</a:t>
            </a:r>
          </a:p>
          <a:p>
            <a:pPr lvl="0"/>
            <a:r>
              <a:rPr lang="en-GB" sz="4603" kern="1200" dirty="0">
                <a:solidFill>
                  <a:schemeClr val="tx1"/>
                </a:solidFill>
                <a:effectLst/>
                <a:latin typeface="+mn-lt"/>
                <a:ea typeface="+mn-ea"/>
                <a:cs typeface="+mn-cs"/>
              </a:rPr>
              <a:t>Absence of a reliable study partner (AD participants only)</a:t>
            </a:r>
          </a:p>
          <a:p>
            <a:pPr lvl="0"/>
            <a:r>
              <a:rPr lang="en-GB" sz="4603" kern="1200" dirty="0">
                <a:solidFill>
                  <a:schemeClr val="tx1"/>
                </a:solidFill>
                <a:effectLst/>
                <a:latin typeface="+mn-lt"/>
                <a:ea typeface="+mn-ea"/>
                <a:cs typeface="+mn-cs"/>
              </a:rPr>
              <a:t>Participation in another research study with administration of any investigational drug at time of enrolment</a:t>
            </a:r>
          </a:p>
          <a:p>
            <a:pPr lvl="0"/>
            <a:r>
              <a:rPr lang="en-GB" sz="4603" kern="1200" dirty="0">
                <a:solidFill>
                  <a:schemeClr val="tx1"/>
                </a:solidFill>
                <a:effectLst/>
                <a:latin typeface="+mn-lt"/>
                <a:ea typeface="+mn-ea"/>
                <a:cs typeface="+mn-cs"/>
              </a:rPr>
              <a:t>Diagnosis of mixed dementia or another central nervous system disease (such as multiple sclerosis)</a:t>
            </a:r>
          </a:p>
          <a:p>
            <a:pPr lvl="0"/>
            <a:r>
              <a:rPr lang="en-GB" sz="4603" kern="1200" dirty="0">
                <a:solidFill>
                  <a:schemeClr val="tx1"/>
                </a:solidFill>
                <a:effectLst/>
                <a:latin typeface="+mn-lt"/>
                <a:ea typeface="+mn-ea"/>
                <a:cs typeface="+mn-cs"/>
              </a:rPr>
              <a:t>Previous brain imaging shows confluent white matter changes reflective of gross cerebrovascular disease</a:t>
            </a:r>
          </a:p>
          <a:p>
            <a:pPr lvl="0"/>
            <a:r>
              <a:rPr lang="en-GB" sz="4603" kern="1200" dirty="0">
                <a:solidFill>
                  <a:schemeClr val="tx1"/>
                </a:solidFill>
                <a:effectLst/>
                <a:latin typeface="+mn-lt"/>
                <a:ea typeface="+mn-ea"/>
                <a:cs typeface="+mn-cs"/>
              </a:rPr>
              <a:t>Diagnosis of any inflammatory disorder, such as rheumatoid arthritis, periodontitis or chronic/recurrent gingivitis</a:t>
            </a:r>
          </a:p>
          <a:p>
            <a:pPr lvl="0"/>
            <a:r>
              <a:rPr lang="en-GB" sz="4603" kern="1200" dirty="0">
                <a:solidFill>
                  <a:schemeClr val="tx1"/>
                </a:solidFill>
                <a:effectLst/>
                <a:latin typeface="+mn-lt"/>
                <a:ea typeface="+mn-ea"/>
                <a:cs typeface="+mn-cs"/>
              </a:rPr>
              <a:t>History of major psychiatric disorder, or history of alcohol/substance misuse within the last two years</a:t>
            </a:r>
          </a:p>
          <a:p>
            <a:pPr lvl="0"/>
            <a:r>
              <a:rPr lang="en-GB" sz="4603" kern="1200" dirty="0">
                <a:solidFill>
                  <a:schemeClr val="tx1"/>
                </a:solidFill>
                <a:effectLst/>
                <a:latin typeface="+mn-lt"/>
                <a:ea typeface="+mn-ea"/>
                <a:cs typeface="+mn-cs"/>
              </a:rPr>
              <a:t>Use of non-topical steroids or cytokine modulators</a:t>
            </a:r>
          </a:p>
          <a:p>
            <a:pPr lvl="0"/>
            <a:r>
              <a:rPr lang="en-GB" sz="4603" kern="1200" dirty="0">
                <a:solidFill>
                  <a:schemeClr val="tx1"/>
                </a:solidFill>
                <a:effectLst/>
                <a:latin typeface="+mn-lt"/>
                <a:ea typeface="+mn-ea"/>
                <a:cs typeface="+mn-cs"/>
              </a:rPr>
              <a:t>Impaired renal function that absolutely contraindicates contrast-enhanced MRI (eGFR &lt;40). If the renal function is between eGFR 40-60, this warrants discussion with the Chief Investigator.</a:t>
            </a:r>
          </a:p>
          <a:p>
            <a:pPr lvl="0"/>
            <a:r>
              <a:rPr lang="en-GB" sz="4603" kern="1200" dirty="0">
                <a:solidFill>
                  <a:schemeClr val="tx1"/>
                </a:solidFill>
                <a:effectLst/>
                <a:latin typeface="+mn-lt"/>
                <a:ea typeface="+mn-ea"/>
                <a:cs typeface="+mn-cs"/>
              </a:rPr>
              <a:t>Intercurrent acute kidney injury (with rising creatinine), infection or delirium</a:t>
            </a:r>
          </a:p>
          <a:p>
            <a:pPr lvl="0"/>
            <a:r>
              <a:rPr lang="en-GB" sz="4603" kern="1200" dirty="0">
                <a:solidFill>
                  <a:schemeClr val="tx1"/>
                </a:solidFill>
                <a:effectLst/>
                <a:latin typeface="+mn-lt"/>
                <a:ea typeface="+mn-ea"/>
                <a:cs typeface="+mn-cs"/>
              </a:rPr>
              <a:t>Claustrophobia or any contra-indication for MRI (e.g. implanted MR-unsafe metalwork, known hypersensitivity to contrast agent)</a:t>
            </a:r>
          </a:p>
          <a:p>
            <a:pPr lvl="0"/>
            <a:endParaRPr lang="en-GB" sz="4603" kern="1200" dirty="0">
              <a:solidFill>
                <a:schemeClr val="tx1"/>
              </a:solidFill>
              <a:effectLst/>
              <a:latin typeface="+mn-lt"/>
              <a:ea typeface="+mn-ea"/>
              <a:cs typeface="+mn-cs"/>
            </a:endParaRPr>
          </a:p>
          <a:p>
            <a:pPr lvl="0"/>
            <a:endParaRPr lang="en-GB" sz="4603"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985CCCC-24D8-9446-B917-62576945D1D3}" type="slidenum">
              <a:rPr lang="en-US" smtClean="0"/>
              <a:t>1</a:t>
            </a:fld>
            <a:endParaRPr lang="en-US"/>
          </a:p>
        </p:txBody>
      </p:sp>
    </p:spTree>
    <p:extLst>
      <p:ext uri="{BB962C8B-B14F-4D97-AF65-F5344CB8AC3E}">
        <p14:creationId xmlns:p14="http://schemas.microsoft.com/office/powerpoint/2010/main" val="275644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3021" y="4949049"/>
            <a:ext cx="36414234" cy="10528100"/>
          </a:xfrm>
        </p:spPr>
        <p:txBody>
          <a:bodyPr anchor="b"/>
          <a:lstStyle>
            <a:lvl1pPr algn="ctr">
              <a:defRPr sz="26457"/>
            </a:lvl1pPr>
          </a:lstStyle>
          <a:p>
            <a:r>
              <a:rPr lang="en-GB"/>
              <a:t>Click to edit Master title style</a:t>
            </a:r>
            <a:endParaRPr lang="en-US" dirty="0"/>
          </a:p>
        </p:txBody>
      </p:sp>
      <p:sp>
        <p:nvSpPr>
          <p:cNvPr id="3" name="Subtitle 2"/>
          <p:cNvSpPr>
            <a:spLocks noGrp="1"/>
          </p:cNvSpPr>
          <p:nvPr>
            <p:ph type="subTitle" idx="1"/>
          </p:nvPr>
        </p:nvSpPr>
        <p:spPr>
          <a:xfrm>
            <a:off x="5355035" y="15883154"/>
            <a:ext cx="32130206" cy="7301067"/>
          </a:xfrm>
        </p:spPr>
        <p:txBody>
          <a:bodyPr/>
          <a:lstStyle>
            <a:lvl1pPr marL="0" indent="0" algn="ctr">
              <a:buNone/>
              <a:defRPr sz="10583"/>
            </a:lvl1pPr>
            <a:lvl2pPr marL="2016023" indent="0" algn="ctr">
              <a:buNone/>
              <a:defRPr sz="8819"/>
            </a:lvl2pPr>
            <a:lvl3pPr marL="4032047" indent="0" algn="ctr">
              <a:buNone/>
              <a:defRPr sz="7937"/>
            </a:lvl3pPr>
            <a:lvl4pPr marL="6048070" indent="0" algn="ctr">
              <a:buNone/>
              <a:defRPr sz="7055"/>
            </a:lvl4pPr>
            <a:lvl5pPr marL="8064094" indent="0" algn="ctr">
              <a:buNone/>
              <a:defRPr sz="7055"/>
            </a:lvl5pPr>
            <a:lvl6pPr marL="10080117" indent="0" algn="ctr">
              <a:buNone/>
              <a:defRPr sz="7055"/>
            </a:lvl6pPr>
            <a:lvl7pPr marL="12096140" indent="0" algn="ctr">
              <a:buNone/>
              <a:defRPr sz="7055"/>
            </a:lvl7pPr>
            <a:lvl8pPr marL="14112164" indent="0" algn="ctr">
              <a:buNone/>
              <a:defRPr sz="7055"/>
            </a:lvl8pPr>
            <a:lvl9pPr marL="16128187" indent="0" algn="ctr">
              <a:buNone/>
              <a:defRPr sz="7055"/>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0250643-E03C-B14D-AC5E-468030F734D6}"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190348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0250643-E03C-B14D-AC5E-468030F734D6}"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66833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57574" y="1610015"/>
            <a:ext cx="9237434" cy="25627246"/>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945271" y="1610015"/>
            <a:ext cx="27176799" cy="2562724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0250643-E03C-B14D-AC5E-468030F734D6}"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425649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0250643-E03C-B14D-AC5E-468030F734D6}"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329679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2959" y="7539080"/>
            <a:ext cx="36949737" cy="12579118"/>
          </a:xfrm>
        </p:spPr>
        <p:txBody>
          <a:bodyPr anchor="b"/>
          <a:lstStyle>
            <a:lvl1pPr>
              <a:defRPr sz="26457"/>
            </a:lvl1pPr>
          </a:lstStyle>
          <a:p>
            <a:r>
              <a:rPr lang="en-GB"/>
              <a:t>Click to edit Master title style</a:t>
            </a:r>
            <a:endParaRPr lang="en-US" dirty="0"/>
          </a:p>
        </p:txBody>
      </p:sp>
      <p:sp>
        <p:nvSpPr>
          <p:cNvPr id="3" name="Text Placeholder 2"/>
          <p:cNvSpPr>
            <a:spLocks noGrp="1"/>
          </p:cNvSpPr>
          <p:nvPr>
            <p:ph type="body" idx="1"/>
          </p:nvPr>
        </p:nvSpPr>
        <p:spPr>
          <a:xfrm>
            <a:off x="2922959" y="20237201"/>
            <a:ext cx="36949737" cy="6615061"/>
          </a:xfrm>
        </p:spPr>
        <p:txBody>
          <a:bodyPr/>
          <a:lstStyle>
            <a:lvl1pPr marL="0" indent="0">
              <a:buNone/>
              <a:defRPr sz="10583">
                <a:solidFill>
                  <a:schemeClr val="tx1"/>
                </a:solidFill>
              </a:defRPr>
            </a:lvl1pPr>
            <a:lvl2pPr marL="2016023" indent="0">
              <a:buNone/>
              <a:defRPr sz="8819">
                <a:solidFill>
                  <a:schemeClr val="tx1">
                    <a:tint val="75000"/>
                  </a:schemeClr>
                </a:solidFill>
              </a:defRPr>
            </a:lvl2pPr>
            <a:lvl3pPr marL="4032047" indent="0">
              <a:buNone/>
              <a:defRPr sz="7937">
                <a:solidFill>
                  <a:schemeClr val="tx1">
                    <a:tint val="75000"/>
                  </a:schemeClr>
                </a:solidFill>
              </a:defRPr>
            </a:lvl3pPr>
            <a:lvl4pPr marL="6048070" indent="0">
              <a:buNone/>
              <a:defRPr sz="7055">
                <a:solidFill>
                  <a:schemeClr val="tx1">
                    <a:tint val="75000"/>
                  </a:schemeClr>
                </a:solidFill>
              </a:defRPr>
            </a:lvl4pPr>
            <a:lvl5pPr marL="8064094" indent="0">
              <a:buNone/>
              <a:defRPr sz="7055">
                <a:solidFill>
                  <a:schemeClr val="tx1">
                    <a:tint val="75000"/>
                  </a:schemeClr>
                </a:solidFill>
              </a:defRPr>
            </a:lvl5pPr>
            <a:lvl6pPr marL="10080117" indent="0">
              <a:buNone/>
              <a:defRPr sz="7055">
                <a:solidFill>
                  <a:schemeClr val="tx1">
                    <a:tint val="75000"/>
                  </a:schemeClr>
                </a:solidFill>
              </a:defRPr>
            </a:lvl6pPr>
            <a:lvl7pPr marL="12096140" indent="0">
              <a:buNone/>
              <a:defRPr sz="7055">
                <a:solidFill>
                  <a:schemeClr val="tx1">
                    <a:tint val="75000"/>
                  </a:schemeClr>
                </a:solidFill>
              </a:defRPr>
            </a:lvl7pPr>
            <a:lvl8pPr marL="14112164" indent="0">
              <a:buNone/>
              <a:defRPr sz="7055">
                <a:solidFill>
                  <a:schemeClr val="tx1">
                    <a:tint val="75000"/>
                  </a:schemeClr>
                </a:solidFill>
              </a:defRPr>
            </a:lvl8pPr>
            <a:lvl9pPr marL="16128187" indent="0">
              <a:buNone/>
              <a:defRPr sz="7055">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0250643-E03C-B14D-AC5E-468030F734D6}"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405132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945269" y="8050077"/>
            <a:ext cx="18207117" cy="1918718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21687889" y="8050077"/>
            <a:ext cx="18207117" cy="1918718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0250643-E03C-B14D-AC5E-468030F734D6}"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204816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50849" y="1610022"/>
            <a:ext cx="36949737" cy="584505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950853" y="7413073"/>
            <a:ext cx="18123442" cy="3633032"/>
          </a:xfrm>
        </p:spPr>
        <p:txBody>
          <a:bodyPr anchor="b"/>
          <a:lstStyle>
            <a:lvl1pPr marL="0" indent="0">
              <a:buNone/>
              <a:defRPr sz="10583" b="1"/>
            </a:lvl1pPr>
            <a:lvl2pPr marL="2016023" indent="0">
              <a:buNone/>
              <a:defRPr sz="8819" b="1"/>
            </a:lvl2pPr>
            <a:lvl3pPr marL="4032047" indent="0">
              <a:buNone/>
              <a:defRPr sz="7937" b="1"/>
            </a:lvl3pPr>
            <a:lvl4pPr marL="6048070" indent="0">
              <a:buNone/>
              <a:defRPr sz="7055" b="1"/>
            </a:lvl4pPr>
            <a:lvl5pPr marL="8064094" indent="0">
              <a:buNone/>
              <a:defRPr sz="7055" b="1"/>
            </a:lvl5pPr>
            <a:lvl6pPr marL="10080117" indent="0">
              <a:buNone/>
              <a:defRPr sz="7055" b="1"/>
            </a:lvl6pPr>
            <a:lvl7pPr marL="12096140" indent="0">
              <a:buNone/>
              <a:defRPr sz="7055" b="1"/>
            </a:lvl7pPr>
            <a:lvl8pPr marL="14112164" indent="0">
              <a:buNone/>
              <a:defRPr sz="7055" b="1"/>
            </a:lvl8pPr>
            <a:lvl9pPr marL="16128187" indent="0">
              <a:buNone/>
              <a:defRPr sz="7055" b="1"/>
            </a:lvl9pPr>
          </a:lstStyle>
          <a:p>
            <a:pPr lvl="0"/>
            <a:r>
              <a:rPr lang="en-GB"/>
              <a:t>Click to edit Master text styles</a:t>
            </a:r>
          </a:p>
        </p:txBody>
      </p:sp>
      <p:sp>
        <p:nvSpPr>
          <p:cNvPr id="4" name="Content Placeholder 3"/>
          <p:cNvSpPr>
            <a:spLocks noGrp="1"/>
          </p:cNvSpPr>
          <p:nvPr>
            <p:ph sz="half" idx="2"/>
          </p:nvPr>
        </p:nvSpPr>
        <p:spPr>
          <a:xfrm>
            <a:off x="2950853" y="11046105"/>
            <a:ext cx="18123442" cy="162471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21687891" y="7413073"/>
            <a:ext cx="18212697" cy="3633032"/>
          </a:xfrm>
        </p:spPr>
        <p:txBody>
          <a:bodyPr anchor="b"/>
          <a:lstStyle>
            <a:lvl1pPr marL="0" indent="0">
              <a:buNone/>
              <a:defRPr sz="10583" b="1"/>
            </a:lvl1pPr>
            <a:lvl2pPr marL="2016023" indent="0">
              <a:buNone/>
              <a:defRPr sz="8819" b="1"/>
            </a:lvl2pPr>
            <a:lvl3pPr marL="4032047" indent="0">
              <a:buNone/>
              <a:defRPr sz="7937" b="1"/>
            </a:lvl3pPr>
            <a:lvl4pPr marL="6048070" indent="0">
              <a:buNone/>
              <a:defRPr sz="7055" b="1"/>
            </a:lvl4pPr>
            <a:lvl5pPr marL="8064094" indent="0">
              <a:buNone/>
              <a:defRPr sz="7055" b="1"/>
            </a:lvl5pPr>
            <a:lvl6pPr marL="10080117" indent="0">
              <a:buNone/>
              <a:defRPr sz="7055" b="1"/>
            </a:lvl6pPr>
            <a:lvl7pPr marL="12096140" indent="0">
              <a:buNone/>
              <a:defRPr sz="7055" b="1"/>
            </a:lvl7pPr>
            <a:lvl8pPr marL="14112164" indent="0">
              <a:buNone/>
              <a:defRPr sz="7055" b="1"/>
            </a:lvl8pPr>
            <a:lvl9pPr marL="16128187" indent="0">
              <a:buNone/>
              <a:defRPr sz="7055" b="1"/>
            </a:lvl9pPr>
          </a:lstStyle>
          <a:p>
            <a:pPr lvl="0"/>
            <a:r>
              <a:rPr lang="en-GB"/>
              <a:t>Click to edit Master text styles</a:t>
            </a:r>
          </a:p>
        </p:txBody>
      </p:sp>
      <p:sp>
        <p:nvSpPr>
          <p:cNvPr id="6" name="Content Placeholder 5"/>
          <p:cNvSpPr>
            <a:spLocks noGrp="1"/>
          </p:cNvSpPr>
          <p:nvPr>
            <p:ph sz="quarter" idx="4"/>
          </p:nvPr>
        </p:nvSpPr>
        <p:spPr>
          <a:xfrm>
            <a:off x="21687891" y="11046105"/>
            <a:ext cx="18212697" cy="162471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0250643-E03C-B14D-AC5E-468030F734D6}" type="datetimeFigureOut">
              <a:rPr lang="en-US" smtClean="0"/>
              <a:t>10/6/2021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271989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0250643-E03C-B14D-AC5E-468030F734D6}" type="datetimeFigureOut">
              <a:rPr lang="en-US" smtClean="0"/>
              <a:t>10/6/2021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21343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50643-E03C-B14D-AC5E-468030F734D6}" type="datetimeFigureOut">
              <a:rPr lang="en-US" smtClean="0"/>
              <a:t>10/6/2021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2405455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50849" y="2016019"/>
            <a:ext cx="13817104" cy="7056067"/>
          </a:xfrm>
        </p:spPr>
        <p:txBody>
          <a:bodyPr anchor="b"/>
          <a:lstStyle>
            <a:lvl1pPr>
              <a:defRPr sz="14110"/>
            </a:lvl1pPr>
          </a:lstStyle>
          <a:p>
            <a:r>
              <a:rPr lang="en-GB"/>
              <a:t>Click to edit Master title style</a:t>
            </a:r>
            <a:endParaRPr lang="en-US" dirty="0"/>
          </a:p>
        </p:txBody>
      </p:sp>
      <p:sp>
        <p:nvSpPr>
          <p:cNvPr id="3" name="Content Placeholder 2"/>
          <p:cNvSpPr>
            <a:spLocks noGrp="1"/>
          </p:cNvSpPr>
          <p:nvPr>
            <p:ph idx="1"/>
          </p:nvPr>
        </p:nvSpPr>
        <p:spPr>
          <a:xfrm>
            <a:off x="18212697" y="4354048"/>
            <a:ext cx="21687889" cy="21490205"/>
          </a:xfrm>
        </p:spPr>
        <p:txBody>
          <a:bodyPr/>
          <a:lstStyle>
            <a:lvl1pPr>
              <a:defRPr sz="14110"/>
            </a:lvl1pPr>
            <a:lvl2pPr>
              <a:defRPr sz="12347"/>
            </a:lvl2pPr>
            <a:lvl3pPr>
              <a:defRPr sz="10583"/>
            </a:lvl3pPr>
            <a:lvl4pPr>
              <a:defRPr sz="8819"/>
            </a:lvl4pPr>
            <a:lvl5pPr>
              <a:defRPr sz="8819"/>
            </a:lvl5pPr>
            <a:lvl6pPr>
              <a:defRPr sz="8819"/>
            </a:lvl6pPr>
            <a:lvl7pPr>
              <a:defRPr sz="8819"/>
            </a:lvl7pPr>
            <a:lvl8pPr>
              <a:defRPr sz="8819"/>
            </a:lvl8pPr>
            <a:lvl9pPr>
              <a:defRPr sz="881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950849" y="9072087"/>
            <a:ext cx="13817104" cy="16807162"/>
          </a:xfrm>
        </p:spPr>
        <p:txBody>
          <a:bodyPr/>
          <a:lstStyle>
            <a:lvl1pPr marL="0" indent="0">
              <a:buNone/>
              <a:defRPr sz="7055"/>
            </a:lvl1pPr>
            <a:lvl2pPr marL="2016023" indent="0">
              <a:buNone/>
              <a:defRPr sz="6173"/>
            </a:lvl2pPr>
            <a:lvl3pPr marL="4032047" indent="0">
              <a:buNone/>
              <a:defRPr sz="5291"/>
            </a:lvl3pPr>
            <a:lvl4pPr marL="6048070" indent="0">
              <a:buNone/>
              <a:defRPr sz="4410"/>
            </a:lvl4pPr>
            <a:lvl5pPr marL="8064094" indent="0">
              <a:buNone/>
              <a:defRPr sz="4410"/>
            </a:lvl5pPr>
            <a:lvl6pPr marL="10080117" indent="0">
              <a:buNone/>
              <a:defRPr sz="4410"/>
            </a:lvl6pPr>
            <a:lvl7pPr marL="12096140" indent="0">
              <a:buNone/>
              <a:defRPr sz="4410"/>
            </a:lvl7pPr>
            <a:lvl8pPr marL="14112164" indent="0">
              <a:buNone/>
              <a:defRPr sz="4410"/>
            </a:lvl8pPr>
            <a:lvl9pPr marL="16128187" indent="0">
              <a:buNone/>
              <a:defRPr sz="4410"/>
            </a:lvl9pPr>
          </a:lstStyle>
          <a:p>
            <a:pPr lvl="0"/>
            <a:r>
              <a:rPr lang="en-GB"/>
              <a:t>Click to edit Master text styles</a:t>
            </a:r>
          </a:p>
        </p:txBody>
      </p:sp>
      <p:sp>
        <p:nvSpPr>
          <p:cNvPr id="5" name="Date Placeholder 4"/>
          <p:cNvSpPr>
            <a:spLocks noGrp="1"/>
          </p:cNvSpPr>
          <p:nvPr>
            <p:ph type="dt" sz="half" idx="10"/>
          </p:nvPr>
        </p:nvSpPr>
        <p:spPr/>
        <p:txBody>
          <a:bodyPr/>
          <a:lstStyle/>
          <a:p>
            <a:fld id="{20250643-E03C-B14D-AC5E-468030F734D6}"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415693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50849" y="2016019"/>
            <a:ext cx="13817104" cy="7056067"/>
          </a:xfrm>
        </p:spPr>
        <p:txBody>
          <a:bodyPr anchor="b"/>
          <a:lstStyle>
            <a:lvl1pPr>
              <a:defRPr sz="14110"/>
            </a:lvl1pPr>
          </a:lstStyle>
          <a:p>
            <a:r>
              <a:rPr lang="en-GB"/>
              <a:t>Click to edit Master title style</a:t>
            </a:r>
            <a:endParaRPr lang="en-US" dirty="0"/>
          </a:p>
        </p:txBody>
      </p:sp>
      <p:sp>
        <p:nvSpPr>
          <p:cNvPr id="3" name="Picture Placeholder 2"/>
          <p:cNvSpPr>
            <a:spLocks noGrp="1" noChangeAspect="1"/>
          </p:cNvSpPr>
          <p:nvPr>
            <p:ph type="pic" idx="1"/>
          </p:nvPr>
        </p:nvSpPr>
        <p:spPr>
          <a:xfrm>
            <a:off x="18212697" y="4354048"/>
            <a:ext cx="21687889" cy="21490205"/>
          </a:xfrm>
        </p:spPr>
        <p:txBody>
          <a:bodyPr anchor="t"/>
          <a:lstStyle>
            <a:lvl1pPr marL="0" indent="0">
              <a:buNone/>
              <a:defRPr sz="14110"/>
            </a:lvl1pPr>
            <a:lvl2pPr marL="2016023" indent="0">
              <a:buNone/>
              <a:defRPr sz="12347"/>
            </a:lvl2pPr>
            <a:lvl3pPr marL="4032047" indent="0">
              <a:buNone/>
              <a:defRPr sz="10583"/>
            </a:lvl3pPr>
            <a:lvl4pPr marL="6048070" indent="0">
              <a:buNone/>
              <a:defRPr sz="8819"/>
            </a:lvl4pPr>
            <a:lvl5pPr marL="8064094" indent="0">
              <a:buNone/>
              <a:defRPr sz="8819"/>
            </a:lvl5pPr>
            <a:lvl6pPr marL="10080117" indent="0">
              <a:buNone/>
              <a:defRPr sz="8819"/>
            </a:lvl6pPr>
            <a:lvl7pPr marL="12096140" indent="0">
              <a:buNone/>
              <a:defRPr sz="8819"/>
            </a:lvl7pPr>
            <a:lvl8pPr marL="14112164" indent="0">
              <a:buNone/>
              <a:defRPr sz="8819"/>
            </a:lvl8pPr>
            <a:lvl9pPr marL="16128187" indent="0">
              <a:buNone/>
              <a:defRPr sz="8819"/>
            </a:lvl9pPr>
          </a:lstStyle>
          <a:p>
            <a:r>
              <a:rPr lang="en-GB"/>
              <a:t>Click icon to add picture</a:t>
            </a:r>
            <a:endParaRPr lang="en-US" dirty="0"/>
          </a:p>
        </p:txBody>
      </p:sp>
      <p:sp>
        <p:nvSpPr>
          <p:cNvPr id="4" name="Text Placeholder 3"/>
          <p:cNvSpPr>
            <a:spLocks noGrp="1"/>
          </p:cNvSpPr>
          <p:nvPr>
            <p:ph type="body" sz="half" idx="2"/>
          </p:nvPr>
        </p:nvSpPr>
        <p:spPr>
          <a:xfrm>
            <a:off x="2950849" y="9072087"/>
            <a:ext cx="13817104" cy="16807162"/>
          </a:xfrm>
        </p:spPr>
        <p:txBody>
          <a:bodyPr/>
          <a:lstStyle>
            <a:lvl1pPr marL="0" indent="0">
              <a:buNone/>
              <a:defRPr sz="7055"/>
            </a:lvl1pPr>
            <a:lvl2pPr marL="2016023" indent="0">
              <a:buNone/>
              <a:defRPr sz="6173"/>
            </a:lvl2pPr>
            <a:lvl3pPr marL="4032047" indent="0">
              <a:buNone/>
              <a:defRPr sz="5291"/>
            </a:lvl3pPr>
            <a:lvl4pPr marL="6048070" indent="0">
              <a:buNone/>
              <a:defRPr sz="4410"/>
            </a:lvl4pPr>
            <a:lvl5pPr marL="8064094" indent="0">
              <a:buNone/>
              <a:defRPr sz="4410"/>
            </a:lvl5pPr>
            <a:lvl6pPr marL="10080117" indent="0">
              <a:buNone/>
              <a:defRPr sz="4410"/>
            </a:lvl6pPr>
            <a:lvl7pPr marL="12096140" indent="0">
              <a:buNone/>
              <a:defRPr sz="4410"/>
            </a:lvl7pPr>
            <a:lvl8pPr marL="14112164" indent="0">
              <a:buNone/>
              <a:defRPr sz="4410"/>
            </a:lvl8pPr>
            <a:lvl9pPr marL="16128187" indent="0">
              <a:buNone/>
              <a:defRPr sz="4410"/>
            </a:lvl9pPr>
          </a:lstStyle>
          <a:p>
            <a:pPr lvl="0"/>
            <a:r>
              <a:rPr lang="en-GB"/>
              <a:t>Click to edit Master text styles</a:t>
            </a:r>
          </a:p>
        </p:txBody>
      </p:sp>
      <p:sp>
        <p:nvSpPr>
          <p:cNvPr id="5" name="Date Placeholder 4"/>
          <p:cNvSpPr>
            <a:spLocks noGrp="1"/>
          </p:cNvSpPr>
          <p:nvPr>
            <p:ph type="dt" sz="half" idx="10"/>
          </p:nvPr>
        </p:nvSpPr>
        <p:spPr/>
        <p:txBody>
          <a:bodyPr/>
          <a:lstStyle/>
          <a:p>
            <a:fld id="{20250643-E03C-B14D-AC5E-468030F734D6}"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774D8-EF2B-FE42-A75E-50DED27DAB92}" type="slidenum">
              <a:rPr lang="en-US" smtClean="0"/>
              <a:t>‹#›</a:t>
            </a:fld>
            <a:endParaRPr lang="en-US"/>
          </a:p>
        </p:txBody>
      </p:sp>
    </p:spTree>
    <p:extLst>
      <p:ext uri="{BB962C8B-B14F-4D97-AF65-F5344CB8AC3E}">
        <p14:creationId xmlns:p14="http://schemas.microsoft.com/office/powerpoint/2010/main" val="349287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5269" y="1610022"/>
            <a:ext cx="36949737" cy="584505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945269" y="8050077"/>
            <a:ext cx="36949737" cy="1918718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945269" y="28028274"/>
            <a:ext cx="9639062" cy="1610015"/>
          </a:xfrm>
          <a:prstGeom prst="rect">
            <a:avLst/>
          </a:prstGeom>
        </p:spPr>
        <p:txBody>
          <a:bodyPr vert="horz" lIns="91440" tIns="45720" rIns="91440" bIns="45720" rtlCol="0" anchor="ctr"/>
          <a:lstStyle>
            <a:lvl1pPr algn="l">
              <a:defRPr sz="5291">
                <a:solidFill>
                  <a:schemeClr val="tx1">
                    <a:tint val="75000"/>
                  </a:schemeClr>
                </a:solidFill>
              </a:defRPr>
            </a:lvl1pPr>
          </a:lstStyle>
          <a:p>
            <a:fld id="{20250643-E03C-B14D-AC5E-468030F734D6}" type="datetimeFigureOut">
              <a:rPr lang="en-US" smtClean="0"/>
              <a:t>10/6/2021</a:t>
            </a:fld>
            <a:endParaRPr lang="en-US"/>
          </a:p>
        </p:txBody>
      </p:sp>
      <p:sp>
        <p:nvSpPr>
          <p:cNvPr id="5" name="Footer Placeholder 4"/>
          <p:cNvSpPr>
            <a:spLocks noGrp="1"/>
          </p:cNvSpPr>
          <p:nvPr>
            <p:ph type="ftr" sz="quarter" idx="3"/>
          </p:nvPr>
        </p:nvSpPr>
        <p:spPr>
          <a:xfrm>
            <a:off x="14190841" y="28028274"/>
            <a:ext cx="14458593" cy="1610015"/>
          </a:xfrm>
          <a:prstGeom prst="rect">
            <a:avLst/>
          </a:prstGeom>
        </p:spPr>
        <p:txBody>
          <a:bodyPr vert="horz" lIns="91440" tIns="45720" rIns="91440" bIns="45720" rtlCol="0" anchor="ctr"/>
          <a:lstStyle>
            <a:lvl1pPr algn="ctr">
              <a:defRPr sz="529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55944" y="28028274"/>
            <a:ext cx="9639062" cy="1610015"/>
          </a:xfrm>
          <a:prstGeom prst="rect">
            <a:avLst/>
          </a:prstGeom>
        </p:spPr>
        <p:txBody>
          <a:bodyPr vert="horz" lIns="91440" tIns="45720" rIns="91440" bIns="45720" rtlCol="0" anchor="ctr"/>
          <a:lstStyle>
            <a:lvl1pPr algn="r">
              <a:defRPr sz="5291">
                <a:solidFill>
                  <a:schemeClr val="tx1">
                    <a:tint val="75000"/>
                  </a:schemeClr>
                </a:solidFill>
              </a:defRPr>
            </a:lvl1pPr>
          </a:lstStyle>
          <a:p>
            <a:fld id="{8C6774D8-EF2B-FE42-A75E-50DED27DAB92}" type="slidenum">
              <a:rPr lang="en-US" smtClean="0"/>
              <a:t>‹#›</a:t>
            </a:fld>
            <a:endParaRPr lang="en-US"/>
          </a:p>
        </p:txBody>
      </p:sp>
    </p:spTree>
    <p:extLst>
      <p:ext uri="{BB962C8B-B14F-4D97-AF65-F5344CB8AC3E}">
        <p14:creationId xmlns:p14="http://schemas.microsoft.com/office/powerpoint/2010/main" val="19338925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2047" rtl="0" eaLnBrk="1" latinLnBrk="0" hangingPunct="1">
        <a:lnSpc>
          <a:spcPct val="90000"/>
        </a:lnSpc>
        <a:spcBef>
          <a:spcPct val="0"/>
        </a:spcBef>
        <a:buNone/>
        <a:defRPr sz="19402" kern="1200">
          <a:solidFill>
            <a:schemeClr val="tx1"/>
          </a:solidFill>
          <a:latin typeface="+mj-lt"/>
          <a:ea typeface="+mj-ea"/>
          <a:cs typeface="+mj-cs"/>
        </a:defRPr>
      </a:lvl1pPr>
    </p:titleStyle>
    <p:bodyStyle>
      <a:lvl1pPr marL="1008012" indent="-1008012" algn="l" defTabSz="4032047" rtl="0" eaLnBrk="1" latinLnBrk="0" hangingPunct="1">
        <a:lnSpc>
          <a:spcPct val="90000"/>
        </a:lnSpc>
        <a:spcBef>
          <a:spcPts val="4410"/>
        </a:spcBef>
        <a:buFont typeface="Arial" panose="020B0604020202020204" pitchFamily="34" charset="0"/>
        <a:buChar char="•"/>
        <a:defRPr sz="12347" kern="1200">
          <a:solidFill>
            <a:schemeClr val="tx1"/>
          </a:solidFill>
          <a:latin typeface="+mn-lt"/>
          <a:ea typeface="+mn-ea"/>
          <a:cs typeface="+mn-cs"/>
        </a:defRPr>
      </a:lvl1pPr>
      <a:lvl2pPr marL="3024035" indent="-1008012" algn="l" defTabSz="4032047" rtl="0" eaLnBrk="1" latinLnBrk="0" hangingPunct="1">
        <a:lnSpc>
          <a:spcPct val="90000"/>
        </a:lnSpc>
        <a:spcBef>
          <a:spcPts val="2205"/>
        </a:spcBef>
        <a:buFont typeface="Arial" panose="020B0604020202020204" pitchFamily="34" charset="0"/>
        <a:buChar char="•"/>
        <a:defRPr sz="10583" kern="1200">
          <a:solidFill>
            <a:schemeClr val="tx1"/>
          </a:solidFill>
          <a:latin typeface="+mn-lt"/>
          <a:ea typeface="+mn-ea"/>
          <a:cs typeface="+mn-cs"/>
        </a:defRPr>
      </a:lvl2pPr>
      <a:lvl3pPr marL="5040059" indent="-1008012" algn="l" defTabSz="4032047" rtl="0" eaLnBrk="1" latinLnBrk="0" hangingPunct="1">
        <a:lnSpc>
          <a:spcPct val="90000"/>
        </a:lnSpc>
        <a:spcBef>
          <a:spcPts val="2205"/>
        </a:spcBef>
        <a:buFont typeface="Arial" panose="020B0604020202020204" pitchFamily="34" charset="0"/>
        <a:buChar char="•"/>
        <a:defRPr sz="8819" kern="1200">
          <a:solidFill>
            <a:schemeClr val="tx1"/>
          </a:solidFill>
          <a:latin typeface="+mn-lt"/>
          <a:ea typeface="+mn-ea"/>
          <a:cs typeface="+mn-cs"/>
        </a:defRPr>
      </a:lvl3pPr>
      <a:lvl4pPr marL="7056082"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4pPr>
      <a:lvl5pPr marL="9072105"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5pPr>
      <a:lvl6pPr marL="11088129"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6pPr>
      <a:lvl7pPr marL="13104152"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7pPr>
      <a:lvl8pPr marL="15120176"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8pPr>
      <a:lvl9pPr marL="17136199" indent="-1008012" algn="l" defTabSz="4032047" rtl="0" eaLnBrk="1" latinLnBrk="0" hangingPunct="1">
        <a:lnSpc>
          <a:spcPct val="90000"/>
        </a:lnSpc>
        <a:spcBef>
          <a:spcPts val="2205"/>
        </a:spcBef>
        <a:buFont typeface="Arial" panose="020B0604020202020204" pitchFamily="34" charset="0"/>
        <a:buChar char="•"/>
        <a:defRPr sz="7937" kern="1200">
          <a:solidFill>
            <a:schemeClr val="tx1"/>
          </a:solidFill>
          <a:latin typeface="+mn-lt"/>
          <a:ea typeface="+mn-ea"/>
          <a:cs typeface="+mn-cs"/>
        </a:defRPr>
      </a:lvl9pPr>
    </p:bodyStyle>
    <p:otherStyle>
      <a:defPPr>
        <a:defRPr lang="en-US"/>
      </a:defPPr>
      <a:lvl1pPr marL="0" algn="l" defTabSz="4032047" rtl="0" eaLnBrk="1" latinLnBrk="0" hangingPunct="1">
        <a:defRPr sz="7937" kern="1200">
          <a:solidFill>
            <a:schemeClr val="tx1"/>
          </a:solidFill>
          <a:latin typeface="+mn-lt"/>
          <a:ea typeface="+mn-ea"/>
          <a:cs typeface="+mn-cs"/>
        </a:defRPr>
      </a:lvl1pPr>
      <a:lvl2pPr marL="2016023" algn="l" defTabSz="4032047" rtl="0" eaLnBrk="1" latinLnBrk="0" hangingPunct="1">
        <a:defRPr sz="7937" kern="1200">
          <a:solidFill>
            <a:schemeClr val="tx1"/>
          </a:solidFill>
          <a:latin typeface="+mn-lt"/>
          <a:ea typeface="+mn-ea"/>
          <a:cs typeface="+mn-cs"/>
        </a:defRPr>
      </a:lvl2pPr>
      <a:lvl3pPr marL="4032047" algn="l" defTabSz="4032047" rtl="0" eaLnBrk="1" latinLnBrk="0" hangingPunct="1">
        <a:defRPr sz="7937" kern="1200">
          <a:solidFill>
            <a:schemeClr val="tx1"/>
          </a:solidFill>
          <a:latin typeface="+mn-lt"/>
          <a:ea typeface="+mn-ea"/>
          <a:cs typeface="+mn-cs"/>
        </a:defRPr>
      </a:lvl3pPr>
      <a:lvl4pPr marL="6048070" algn="l" defTabSz="4032047" rtl="0" eaLnBrk="1" latinLnBrk="0" hangingPunct="1">
        <a:defRPr sz="7937" kern="1200">
          <a:solidFill>
            <a:schemeClr val="tx1"/>
          </a:solidFill>
          <a:latin typeface="+mn-lt"/>
          <a:ea typeface="+mn-ea"/>
          <a:cs typeface="+mn-cs"/>
        </a:defRPr>
      </a:lvl4pPr>
      <a:lvl5pPr marL="8064094" algn="l" defTabSz="4032047" rtl="0" eaLnBrk="1" latinLnBrk="0" hangingPunct="1">
        <a:defRPr sz="7937" kern="1200">
          <a:solidFill>
            <a:schemeClr val="tx1"/>
          </a:solidFill>
          <a:latin typeface="+mn-lt"/>
          <a:ea typeface="+mn-ea"/>
          <a:cs typeface="+mn-cs"/>
        </a:defRPr>
      </a:lvl5pPr>
      <a:lvl6pPr marL="10080117" algn="l" defTabSz="4032047" rtl="0" eaLnBrk="1" latinLnBrk="0" hangingPunct="1">
        <a:defRPr sz="7937" kern="1200">
          <a:solidFill>
            <a:schemeClr val="tx1"/>
          </a:solidFill>
          <a:latin typeface="+mn-lt"/>
          <a:ea typeface="+mn-ea"/>
          <a:cs typeface="+mn-cs"/>
        </a:defRPr>
      </a:lvl6pPr>
      <a:lvl7pPr marL="12096140" algn="l" defTabSz="4032047" rtl="0" eaLnBrk="1" latinLnBrk="0" hangingPunct="1">
        <a:defRPr sz="7937" kern="1200">
          <a:solidFill>
            <a:schemeClr val="tx1"/>
          </a:solidFill>
          <a:latin typeface="+mn-lt"/>
          <a:ea typeface="+mn-ea"/>
          <a:cs typeface="+mn-cs"/>
        </a:defRPr>
      </a:lvl7pPr>
      <a:lvl8pPr marL="14112164" algn="l" defTabSz="4032047" rtl="0" eaLnBrk="1" latinLnBrk="0" hangingPunct="1">
        <a:defRPr sz="7937" kern="1200">
          <a:solidFill>
            <a:schemeClr val="tx1"/>
          </a:solidFill>
          <a:latin typeface="+mn-lt"/>
          <a:ea typeface="+mn-ea"/>
          <a:cs typeface="+mn-cs"/>
        </a:defRPr>
      </a:lvl8pPr>
      <a:lvl9pPr marL="16128187" algn="l" defTabSz="4032047" rtl="0" eaLnBrk="1" latinLnBrk="0" hangingPunct="1">
        <a:defRPr sz="79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diagramColors" Target="../diagrams/colors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QuickStyle" Target="../diagrams/quickStyle2.xml"/><Relationship Id="rId2" Type="http://schemas.openxmlformats.org/officeDocument/2006/relationships/notesSlide" Target="../notesSlides/notesSlid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Layout" Target="../diagrams/layout2.xml"/><Relationship Id="rId5" Type="http://schemas.openxmlformats.org/officeDocument/2006/relationships/diagramQuickStyle" Target="../diagrams/quickStyle1.xml"/><Relationship Id="rId15" Type="http://schemas.openxmlformats.org/officeDocument/2006/relationships/image" Target="../media/image3.jpg"/><Relationship Id="rId10" Type="http://schemas.openxmlformats.org/officeDocument/2006/relationships/diagramData" Target="../diagrams/data2.xml"/><Relationship Id="rId4" Type="http://schemas.openxmlformats.org/officeDocument/2006/relationships/diagramLayout" Target="../diagrams/layout1.xml"/><Relationship Id="rId9" Type="http://schemas.openxmlformats.org/officeDocument/2006/relationships/image" Target="../media/image2.jpeg"/><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1407D6-B123-2341-9FE8-3374031869D8}"/>
              </a:ext>
            </a:extLst>
          </p:cNvPr>
          <p:cNvSpPr txBox="1"/>
          <p:nvPr/>
        </p:nvSpPr>
        <p:spPr>
          <a:xfrm>
            <a:off x="523874" y="5064631"/>
            <a:ext cx="15528926" cy="11705769"/>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just">
              <a:spcBef>
                <a:spcPts val="1800"/>
              </a:spcBef>
              <a:spcAft>
                <a:spcPts val="1800"/>
              </a:spcAft>
            </a:pPr>
            <a:r>
              <a:rPr lang="en-US" sz="4400" b="1" dirty="0">
                <a:latin typeface="Arial" panose="020B0604020202020204" pitchFamily="34" charset="0"/>
                <a:cs typeface="Arial" panose="020B0604020202020204" pitchFamily="34" charset="0"/>
              </a:rPr>
              <a:t>Background </a:t>
            </a:r>
          </a:p>
          <a:p>
            <a:pPr marL="571500" indent="-571500">
              <a:spcBef>
                <a:spcPts val="200"/>
              </a:spcBef>
              <a:buFont typeface="Arial" panose="020B0604020202020204" pitchFamily="34" charset="0"/>
              <a:buChar char="•"/>
            </a:pPr>
            <a:r>
              <a:rPr lang="en-GB" sz="3600" dirty="0">
                <a:effectLst/>
                <a:latin typeface="Arial" panose="020B0604020202020204" pitchFamily="34" charset="0"/>
                <a:ea typeface="Times New Roman" panose="02020603050405020304" pitchFamily="18" charset="0"/>
                <a:cs typeface="Arial" panose="020B0604020202020204" pitchFamily="34" charset="0"/>
              </a:rPr>
              <a:t>The gastrointestinal tract in humans is one of the largest interfaces between the host and the environment and contains the gut microbiome, a community of over 100 trillion microorganisms from a range of species of bacteria, archaea, fungi and viruses. </a:t>
            </a:r>
            <a:endParaRPr lang="en-GB" sz="3600" dirty="0">
              <a:latin typeface="Arial" panose="020B0604020202020204" pitchFamily="34" charset="0"/>
              <a:ea typeface="Times New Roman" panose="02020603050405020304" pitchFamily="18" charset="0"/>
              <a:cs typeface="Arial" panose="020B0604020202020204" pitchFamily="34" charset="0"/>
            </a:endParaRPr>
          </a:p>
          <a:p>
            <a:pPr marL="571500" indent="-571500">
              <a:spcBef>
                <a:spcPts val="200"/>
              </a:spcBef>
              <a:buFont typeface="Arial" panose="020B0604020202020204" pitchFamily="34" charset="0"/>
              <a:buChar char="•"/>
            </a:pPr>
            <a:r>
              <a:rPr lang="en-GB" sz="3600" dirty="0">
                <a:effectLst/>
                <a:latin typeface="Arial" panose="020B0604020202020204" pitchFamily="34" charset="0"/>
                <a:ea typeface="Times New Roman" panose="02020603050405020304" pitchFamily="18" charset="0"/>
                <a:cs typeface="Arial" panose="020B0604020202020204" pitchFamily="34" charset="0"/>
              </a:rPr>
              <a:t>Different bacteria in the gut have been linked with longevity and healthy ageing. However, some of these bacteria can cause activation of the body’s immune system, which has the potential to cause harm.</a:t>
            </a:r>
          </a:p>
          <a:p>
            <a:pPr marL="571500" indent="-571500">
              <a:spcBef>
                <a:spcPts val="200"/>
              </a:spcBef>
              <a:buFont typeface="Arial" panose="020B0604020202020204" pitchFamily="34" charset="0"/>
              <a:buChar char="•"/>
            </a:pPr>
            <a:r>
              <a:rPr lang="en-GB" sz="3600" dirty="0">
                <a:effectLst/>
                <a:latin typeface="Arial" panose="020B0604020202020204" pitchFamily="34" charset="0"/>
                <a:ea typeface="Times New Roman" panose="02020603050405020304" pitchFamily="18" charset="0"/>
                <a:cs typeface="Arial" panose="020B0604020202020204" pitchFamily="34" charset="0"/>
              </a:rPr>
              <a:t>Research has shown that activation of the immune system is linked with </a:t>
            </a:r>
            <a:r>
              <a:rPr lang="en-GB" sz="3600" dirty="0">
                <a:latin typeface="Arial" panose="020B0604020202020204" pitchFamily="34" charset="0"/>
                <a:ea typeface="Times New Roman" panose="02020603050405020304" pitchFamily="18" charset="0"/>
                <a:cs typeface="Arial" panose="020B0604020202020204" pitchFamily="34" charset="0"/>
              </a:rPr>
              <a:t>developing</a:t>
            </a:r>
            <a:r>
              <a:rPr lang="en-GB" sz="3600" dirty="0">
                <a:effectLst/>
                <a:latin typeface="Arial" panose="020B0604020202020204" pitchFamily="34" charset="0"/>
                <a:ea typeface="Times New Roman" panose="02020603050405020304" pitchFamily="18" charset="0"/>
                <a:cs typeface="Arial" panose="020B0604020202020204" pitchFamily="34" charset="0"/>
              </a:rPr>
              <a:t> Alzheimer’s disease (AD) and Parkinson’s disease (PD) later in life. </a:t>
            </a:r>
          </a:p>
          <a:p>
            <a:pPr>
              <a:spcBef>
                <a:spcPts val="200"/>
              </a:spcBef>
            </a:pPr>
            <a:endParaRPr lang="en-GB" sz="3600" dirty="0">
              <a:latin typeface="Arial" panose="020B0604020202020204" pitchFamily="34" charset="0"/>
              <a:ea typeface="Times New Roman" panose="02020603050405020304" pitchFamily="18" charset="0"/>
              <a:cs typeface="Times New Roman" panose="02020603050405020304" pitchFamily="18" charset="0"/>
            </a:endParaRPr>
          </a:p>
          <a:p>
            <a:pPr>
              <a:spcBef>
                <a:spcPts val="200"/>
              </a:spcBef>
            </a:pPr>
            <a:r>
              <a:rPr lang="en-GB" sz="3600" dirty="0">
                <a:effectLst/>
                <a:latin typeface="Arial" panose="020B0604020202020204" pitchFamily="34" charset="0"/>
                <a:ea typeface="Times New Roman" panose="02020603050405020304" pitchFamily="18" charset="0"/>
              </a:rPr>
              <a:t>We will apply cutting edge measurement of gut bacteria genes from older people with Alzheimer’s disease, Parkinson’s disease and Dementia with Lewy bodies. Alongside our commercial partner, TopMD, we will combine the predictive power of gut bacteria genes and blood gene expression signatures with the aim to develop the first ever combined test of gut bacteria and genes that will be used to help diagnose brain diseases. </a:t>
            </a:r>
          </a:p>
          <a:p>
            <a:pPr marL="571500" indent="-571500">
              <a:spcBef>
                <a:spcPts val="200"/>
              </a:spcBef>
              <a:buFont typeface="Arial" panose="020B0604020202020204" pitchFamily="34" charset="0"/>
              <a:buChar char="•"/>
            </a:pPr>
            <a:endParaRPr lang="en-GB" sz="3600" dirty="0">
              <a:latin typeface="Arial" panose="020B0604020202020204" pitchFamily="34" charset="0"/>
              <a:cs typeface="Arial" panose="020B0604020202020204" pitchFamily="34" charset="0"/>
            </a:endParaRPr>
          </a:p>
          <a:p>
            <a:pPr marL="571500" indent="-571500">
              <a:spcBef>
                <a:spcPts val="200"/>
              </a:spcBef>
              <a:buFont typeface="Arial" panose="020B0604020202020204" pitchFamily="34" charset="0"/>
              <a:buChar char="•"/>
            </a:pPr>
            <a:endParaRPr lang="en-GB" sz="36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D5183700-FE20-A94A-B6F8-3AFCCFD9D084}"/>
              </a:ext>
            </a:extLst>
          </p:cNvPr>
          <p:cNvSpPr/>
          <p:nvPr/>
        </p:nvSpPr>
        <p:spPr>
          <a:xfrm>
            <a:off x="485675" y="17451460"/>
            <a:ext cx="15528926" cy="658641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spcBef>
                <a:spcPts val="1800"/>
              </a:spcBef>
              <a:spcAft>
                <a:spcPts val="1800"/>
              </a:spcAft>
            </a:pPr>
            <a:r>
              <a:rPr lang="en-GB" sz="4400" b="1" dirty="0">
                <a:solidFill>
                  <a:srgbClr val="000000"/>
                </a:solidFill>
                <a:latin typeface="Arial" panose="020B0604020202020204" pitchFamily="34" charset="0"/>
                <a:ea typeface="Calibri" panose="020F0502020204030204" pitchFamily="34" charset="0"/>
                <a:cs typeface="Arial" panose="020B0604020202020204" pitchFamily="34" charset="0"/>
              </a:rPr>
              <a:t>Hypothesis and Objectives</a:t>
            </a:r>
          </a:p>
          <a:p>
            <a:pPr>
              <a:spcBef>
                <a:spcPts val="1800"/>
              </a:spcBef>
              <a:spcAft>
                <a:spcPts val="1800"/>
              </a:spcAft>
            </a:pPr>
            <a:r>
              <a:rPr lang="en-GB" sz="3600" dirty="0">
                <a:latin typeface="Arial" panose="020B0604020202020204" pitchFamily="34" charset="0"/>
                <a:ea typeface="Calibri" panose="020F0502020204030204" pitchFamily="34" charset="0"/>
                <a:cs typeface="Arial" panose="020B0604020202020204" pitchFamily="34" charset="0"/>
              </a:rPr>
              <a:t>Our hypothesis is that specific microbiome and host gene expression signatures are associated with healthy ageing and neurodegenerative disease.</a:t>
            </a:r>
          </a:p>
          <a:p>
            <a:pPr marL="571500" indent="-571500">
              <a:spcBef>
                <a:spcPts val="1800"/>
              </a:spcBef>
              <a:spcAft>
                <a:spcPts val="1800"/>
              </a:spcAft>
              <a:buFontTx/>
              <a:buChar char="-"/>
            </a:pPr>
            <a:r>
              <a:rPr lang="en-GB" sz="3600" dirty="0">
                <a:latin typeface="Arial" panose="020B0604020202020204" pitchFamily="34" charset="0"/>
                <a:ea typeface="Calibri" panose="020F0502020204030204" pitchFamily="34" charset="0"/>
                <a:cs typeface="Arial" panose="020B0604020202020204" pitchFamily="34" charset="0"/>
              </a:rPr>
              <a:t>Primary Objective: To compare gut microbiome and host gene expression between people with neurodegenerative disease and matched controls </a:t>
            </a:r>
          </a:p>
          <a:p>
            <a:pPr marL="571500" indent="-571500">
              <a:spcBef>
                <a:spcPts val="1800"/>
              </a:spcBef>
              <a:spcAft>
                <a:spcPts val="1800"/>
              </a:spcAft>
              <a:buFontTx/>
              <a:buChar char="-"/>
            </a:pPr>
            <a:r>
              <a:rPr lang="en-GB" sz="3600" dirty="0">
                <a:latin typeface="Arial" panose="020B0604020202020204" pitchFamily="34" charset="0"/>
                <a:ea typeface="Calibri" panose="020F0502020204030204" pitchFamily="34" charset="0"/>
                <a:cs typeface="Arial" panose="020B0604020202020204" pitchFamily="34" charset="0"/>
              </a:rPr>
              <a:t>Secondary Objective: To compare gut microbiome and host gene expression between people with AD, PD and Dementia with Lewy Bodies</a:t>
            </a:r>
          </a:p>
        </p:txBody>
      </p:sp>
      <p:sp>
        <p:nvSpPr>
          <p:cNvPr id="25" name="Rectangle 24">
            <a:extLst>
              <a:ext uri="{FF2B5EF4-FFF2-40B4-BE49-F238E27FC236}">
                <a16:creationId xmlns:a16="http://schemas.microsoft.com/office/drawing/2014/main" id="{51FD2A65-665E-2C4B-BF14-BD8B2308649A}"/>
              </a:ext>
            </a:extLst>
          </p:cNvPr>
          <p:cNvSpPr/>
          <p:nvPr/>
        </p:nvSpPr>
        <p:spPr>
          <a:xfrm>
            <a:off x="181788" y="24666902"/>
            <a:ext cx="4753353" cy="76944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GB" sz="4400" b="1" dirty="0">
                <a:solidFill>
                  <a:srgbClr val="000000"/>
                </a:solidFill>
                <a:latin typeface="Arial" panose="020B0604020202020204" pitchFamily="34" charset="0"/>
                <a:ea typeface="Calibri" panose="020F0502020204030204" pitchFamily="34" charset="0"/>
                <a:cs typeface="Arial" panose="020B0604020202020204" pitchFamily="34" charset="0"/>
              </a:rPr>
              <a:t>Project timeline</a:t>
            </a:r>
            <a:endParaRPr lang="en-US" sz="4400" b="1" dirty="0">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6A1A36DC-42CC-F149-8A8E-4B3854EBA8C0}"/>
              </a:ext>
            </a:extLst>
          </p:cNvPr>
          <p:cNvSpPr/>
          <p:nvPr/>
        </p:nvSpPr>
        <p:spPr>
          <a:xfrm>
            <a:off x="16631896" y="20815691"/>
            <a:ext cx="25705637" cy="335476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spcBef>
                <a:spcPts val="1800"/>
              </a:spcBef>
              <a:spcAft>
                <a:spcPts val="1800"/>
              </a:spcAft>
            </a:pPr>
            <a:r>
              <a:rPr lang="en-GB" sz="4400" b="1" dirty="0">
                <a:solidFill>
                  <a:srgbClr val="000000"/>
                </a:solidFill>
                <a:latin typeface="Arial" panose="020B0604020202020204" pitchFamily="34" charset="0"/>
                <a:ea typeface="Calibri" panose="020F0502020204030204" pitchFamily="34" charset="0"/>
                <a:cs typeface="Arial" panose="020B0604020202020204" pitchFamily="34" charset="0"/>
              </a:rPr>
              <a:t>Conclusion</a:t>
            </a:r>
            <a:endParaRPr lang="en-GB" sz="4400" b="1" dirty="0">
              <a:latin typeface="Arial" panose="020B0604020202020204" pitchFamily="34" charset="0"/>
              <a:ea typeface="Calibri" panose="020F0502020204030204" pitchFamily="34" charset="0"/>
              <a:cs typeface="Arial" panose="020B0604020202020204" pitchFamily="34" charset="0"/>
            </a:endParaRPr>
          </a:p>
          <a:p>
            <a:pPr algn="just">
              <a:spcBef>
                <a:spcPts val="1800"/>
              </a:spcBef>
              <a:spcAft>
                <a:spcPts val="1800"/>
              </a:spcAft>
            </a:pPr>
            <a:r>
              <a:rPr lang="en-GB" sz="3600" dirty="0">
                <a:solidFill>
                  <a:srgbClr val="000000"/>
                </a:solidFill>
                <a:latin typeface="Arial" panose="020B0604020202020204" pitchFamily="34" charset="0"/>
                <a:ea typeface="Calibri" panose="020F0502020204030204" pitchFamily="34" charset="0"/>
                <a:cs typeface="Arial" panose="020B0604020202020204" pitchFamily="34" charset="0"/>
              </a:rPr>
              <a:t>We hope that our results will support our hypothesis and allow us to explore the development of a combined test of the gut microbiome and host gene expression signatures to aid in the diagnosis of brain diseases.  </a:t>
            </a:r>
          </a:p>
          <a:p>
            <a:pPr algn="just">
              <a:spcBef>
                <a:spcPts val="1800"/>
              </a:spcBef>
              <a:spcAft>
                <a:spcPts val="1800"/>
              </a:spcAft>
            </a:pPr>
            <a:r>
              <a:rPr lang="en-GB" sz="3600" dirty="0">
                <a:solidFill>
                  <a:srgbClr val="000000"/>
                </a:solidFill>
                <a:latin typeface="Arial" panose="020B0604020202020204" pitchFamily="34" charset="0"/>
                <a:ea typeface="Calibri" panose="020F0502020204030204" pitchFamily="34" charset="0"/>
                <a:cs typeface="Arial" panose="020B0604020202020204" pitchFamily="34" charset="0"/>
              </a:rPr>
              <a:t> </a:t>
            </a:r>
          </a:p>
        </p:txBody>
      </p:sp>
      <p:sp>
        <p:nvSpPr>
          <p:cNvPr id="28" name="Rectangle 27">
            <a:extLst>
              <a:ext uri="{FF2B5EF4-FFF2-40B4-BE49-F238E27FC236}">
                <a16:creationId xmlns:a16="http://schemas.microsoft.com/office/drawing/2014/main" id="{5DA2D52B-164B-784E-B3D7-F8BB26DB3FF5}"/>
              </a:ext>
            </a:extLst>
          </p:cNvPr>
          <p:cNvSpPr/>
          <p:nvPr/>
        </p:nvSpPr>
        <p:spPr>
          <a:xfrm>
            <a:off x="16604791" y="5115396"/>
            <a:ext cx="25705637" cy="1548885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GB" sz="4400" b="1" dirty="0">
                <a:solidFill>
                  <a:srgbClr val="000000"/>
                </a:solidFill>
                <a:latin typeface="Arial" panose="020B0604020202020204" pitchFamily="34" charset="0"/>
                <a:ea typeface="Calibri" panose="020F0502020204030204" pitchFamily="34" charset="0"/>
                <a:cs typeface="Arial" panose="020B0604020202020204" pitchFamily="34" charset="0"/>
              </a:rPr>
              <a:t>Methods </a:t>
            </a:r>
            <a:r>
              <a:rPr lang="en-GB" sz="4400"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gn="just"/>
            <a:r>
              <a:rPr lang="en-GB" sz="4400"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marL="457200" algn="just"/>
            <a:endParaRPr lang="en-GB" sz="105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138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66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66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457200" algn="just"/>
            <a:endParaRPr lang="en-GB" sz="4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7200" algn="just"/>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29" name="Diagram 28">
            <a:extLst>
              <a:ext uri="{FF2B5EF4-FFF2-40B4-BE49-F238E27FC236}">
                <a16:creationId xmlns:a16="http://schemas.microsoft.com/office/drawing/2014/main" id="{94D42DDB-14BF-6F49-9936-DCE8C7374EE9}"/>
              </a:ext>
            </a:extLst>
          </p:cNvPr>
          <p:cNvGraphicFramePr/>
          <p:nvPr>
            <p:extLst>
              <p:ext uri="{D42A27DB-BD31-4B8C-83A1-F6EECF244321}">
                <p14:modId xmlns:p14="http://schemas.microsoft.com/office/powerpoint/2010/main" val="1934243695"/>
              </p:ext>
            </p:extLst>
          </p:nvPr>
        </p:nvGraphicFramePr>
        <p:xfrm>
          <a:off x="16648963" y="5520631"/>
          <a:ext cx="25705637" cy="15083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8" descr="Text&#10;&#10;Description automatically generated">
            <a:extLst>
              <a:ext uri="{FF2B5EF4-FFF2-40B4-BE49-F238E27FC236}">
                <a16:creationId xmlns:a16="http://schemas.microsoft.com/office/drawing/2014/main" id="{B3EFDA3E-5203-D14E-9892-7B638CAF19F7}"/>
              </a:ext>
            </a:extLst>
          </p:cNvPr>
          <p:cNvPicPr>
            <a:picLocks noChangeAspect="1"/>
          </p:cNvPicPr>
          <p:nvPr/>
        </p:nvPicPr>
        <p:blipFill>
          <a:blip r:embed="rId8"/>
          <a:stretch>
            <a:fillRect/>
          </a:stretch>
        </p:blipFill>
        <p:spPr>
          <a:xfrm>
            <a:off x="639572" y="215385"/>
            <a:ext cx="4542028" cy="2170079"/>
          </a:xfrm>
          <a:prstGeom prst="rect">
            <a:avLst/>
          </a:prstGeom>
        </p:spPr>
      </p:pic>
      <p:pic>
        <p:nvPicPr>
          <p:cNvPr id="26" name="Picture 25" descr="A picture containing text&#10;&#10;Description automatically generated">
            <a:extLst>
              <a:ext uri="{FF2B5EF4-FFF2-40B4-BE49-F238E27FC236}">
                <a16:creationId xmlns:a16="http://schemas.microsoft.com/office/drawing/2014/main" id="{238BCCBA-1760-014C-8A42-BF1248B03F89}"/>
              </a:ext>
            </a:extLst>
          </p:cNvPr>
          <p:cNvPicPr>
            <a:picLocks noChangeAspect="1"/>
          </p:cNvPicPr>
          <p:nvPr/>
        </p:nvPicPr>
        <p:blipFill>
          <a:blip r:embed="rId9"/>
          <a:stretch>
            <a:fillRect/>
          </a:stretch>
        </p:blipFill>
        <p:spPr>
          <a:xfrm>
            <a:off x="623233" y="2730831"/>
            <a:ext cx="5911294" cy="1650669"/>
          </a:xfrm>
          <a:prstGeom prst="rect">
            <a:avLst/>
          </a:prstGeom>
        </p:spPr>
      </p:pic>
      <p:graphicFrame>
        <p:nvGraphicFramePr>
          <p:cNvPr id="35" name="Diagram 34">
            <a:extLst>
              <a:ext uri="{FF2B5EF4-FFF2-40B4-BE49-F238E27FC236}">
                <a16:creationId xmlns:a16="http://schemas.microsoft.com/office/drawing/2014/main" id="{541BD000-6021-DD4D-9CE9-87767EDADA7C}"/>
              </a:ext>
            </a:extLst>
          </p:cNvPr>
          <p:cNvGraphicFramePr/>
          <p:nvPr>
            <p:extLst>
              <p:ext uri="{D42A27DB-BD31-4B8C-83A1-F6EECF244321}">
                <p14:modId xmlns:p14="http://schemas.microsoft.com/office/powerpoint/2010/main" val="4021688589"/>
              </p:ext>
            </p:extLst>
          </p:nvPr>
        </p:nvGraphicFramePr>
        <p:xfrm>
          <a:off x="241483" y="24718970"/>
          <a:ext cx="42417004" cy="533910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6" name="TextBox 5">
            <a:extLst>
              <a:ext uri="{FF2B5EF4-FFF2-40B4-BE49-F238E27FC236}">
                <a16:creationId xmlns:a16="http://schemas.microsoft.com/office/drawing/2014/main" id="{718D250D-36EA-488C-8BAD-946E6F2AF818}"/>
              </a:ext>
            </a:extLst>
          </p:cNvPr>
          <p:cNvSpPr txBox="1"/>
          <p:nvPr/>
        </p:nvSpPr>
        <p:spPr>
          <a:xfrm>
            <a:off x="18191747" y="6195969"/>
            <a:ext cx="10828421" cy="369332"/>
          </a:xfrm>
          <a:prstGeom prst="rect">
            <a:avLst/>
          </a:prstGeom>
          <a:noFill/>
        </p:spPr>
        <p:txBody>
          <a:bodyPr wrap="square" rtlCol="0">
            <a:spAutoFit/>
          </a:bodyPr>
          <a:lstStyle/>
          <a:p>
            <a:r>
              <a:rPr lang="en-GB" dirty="0"/>
              <a:t>a</a:t>
            </a:r>
          </a:p>
        </p:txBody>
      </p:sp>
      <p:sp>
        <p:nvSpPr>
          <p:cNvPr id="12" name="TextBox 11">
            <a:extLst>
              <a:ext uri="{FF2B5EF4-FFF2-40B4-BE49-F238E27FC236}">
                <a16:creationId xmlns:a16="http://schemas.microsoft.com/office/drawing/2014/main" id="{94DCAFA4-E0F3-4071-A76A-EB5739231555}"/>
              </a:ext>
            </a:extLst>
          </p:cNvPr>
          <p:cNvSpPr txBox="1"/>
          <p:nvPr/>
        </p:nvSpPr>
        <p:spPr>
          <a:xfrm>
            <a:off x="16642990" y="5984530"/>
            <a:ext cx="22387452" cy="5293757"/>
          </a:xfrm>
          <a:prstGeom prst="rect">
            <a:avLst/>
          </a:prstGeom>
          <a:noFill/>
        </p:spPr>
        <p:txBody>
          <a:bodyPr wrap="square" rtlCol="0">
            <a:spAutoFit/>
          </a:bodyPr>
          <a:lstStyle/>
          <a:p>
            <a:r>
              <a:rPr lang="en-GB" sz="4000" dirty="0">
                <a:cs typeface="Arial" panose="020B0604020202020204" pitchFamily="34" charset="0"/>
              </a:rPr>
              <a:t>We have designed a cross sectional, observation study. Potential participants will be screened from local research databases, join dementia research (JDR) online recruitment platform and referrals from local physicians. </a:t>
            </a:r>
          </a:p>
          <a:p>
            <a:pPr marL="685800" indent="-685800">
              <a:buFont typeface="Arial" panose="020B0604020202020204" pitchFamily="34" charset="0"/>
              <a:buChar char="•"/>
            </a:pPr>
            <a:r>
              <a:rPr lang="en-GB" sz="4000" dirty="0">
                <a:cs typeface="Arial" panose="020B0604020202020204" pitchFamily="34" charset="0"/>
              </a:rPr>
              <a:t>Participants: </a:t>
            </a:r>
          </a:p>
          <a:p>
            <a:pPr marL="1371600" lvl="1" indent="-914400">
              <a:buFont typeface="+mj-lt"/>
              <a:buAutoNum type="arabicPeriod"/>
            </a:pPr>
            <a:r>
              <a:rPr lang="en-GB" sz="4000" dirty="0">
                <a:cs typeface="Arial" panose="020B0604020202020204" pitchFamily="34" charset="0"/>
              </a:rPr>
              <a:t>Alzheimer’s Disease (N=75)</a:t>
            </a:r>
          </a:p>
          <a:p>
            <a:pPr marL="1371600" lvl="1" indent="-914400">
              <a:buFont typeface="+mj-lt"/>
              <a:buAutoNum type="arabicPeriod"/>
            </a:pPr>
            <a:r>
              <a:rPr lang="en-GB" sz="4000" dirty="0">
                <a:cs typeface="Arial" panose="020B0604020202020204" pitchFamily="34" charset="0"/>
              </a:rPr>
              <a:t>Parkinson’s Disease (N = 75)</a:t>
            </a:r>
          </a:p>
          <a:p>
            <a:pPr marL="1371600" lvl="1" indent="-914400">
              <a:buFont typeface="+mj-lt"/>
              <a:buAutoNum type="arabicPeriod"/>
            </a:pPr>
            <a:r>
              <a:rPr lang="en-GB" sz="4000" dirty="0">
                <a:cs typeface="Arial" panose="020B0604020202020204" pitchFamily="34" charset="0"/>
              </a:rPr>
              <a:t>Dementia with Lewy Bodies (N = 15)</a:t>
            </a:r>
          </a:p>
          <a:p>
            <a:pPr marL="1371600" lvl="1" indent="-914400">
              <a:buFont typeface="+mj-lt"/>
              <a:buAutoNum type="arabicPeriod"/>
            </a:pPr>
            <a:r>
              <a:rPr lang="en-GB" sz="4000" dirty="0">
                <a:cs typeface="Arial" panose="020B0604020202020204" pitchFamily="34" charset="0"/>
              </a:rPr>
              <a:t>Matched Controls (N = 50)</a:t>
            </a:r>
          </a:p>
          <a:p>
            <a:endParaRPr lang="en-GB" dirty="0"/>
          </a:p>
        </p:txBody>
      </p:sp>
      <p:sp>
        <p:nvSpPr>
          <p:cNvPr id="21" name="TextBox 20">
            <a:extLst>
              <a:ext uri="{FF2B5EF4-FFF2-40B4-BE49-F238E27FC236}">
                <a16:creationId xmlns:a16="http://schemas.microsoft.com/office/drawing/2014/main" id="{E2892E0D-1A30-4FAC-94BC-4A8D261005B5}"/>
              </a:ext>
            </a:extLst>
          </p:cNvPr>
          <p:cNvSpPr txBox="1"/>
          <p:nvPr/>
        </p:nvSpPr>
        <p:spPr>
          <a:xfrm>
            <a:off x="17036716" y="11278287"/>
            <a:ext cx="9788959" cy="8402300"/>
          </a:xfrm>
          <a:prstGeom prst="rect">
            <a:avLst/>
          </a:prstGeom>
          <a:noFill/>
        </p:spPr>
        <p:txBody>
          <a:bodyPr wrap="square" rtlCol="0">
            <a:spAutoFit/>
          </a:bodyPr>
          <a:lstStyle/>
          <a:p>
            <a:r>
              <a:rPr lang="en-GB" sz="3600" dirty="0">
                <a:solidFill>
                  <a:schemeClr val="accent1">
                    <a:lumMod val="75000"/>
                  </a:schemeClr>
                </a:solidFill>
              </a:rPr>
              <a:t>Inclusion Criteria:</a:t>
            </a:r>
          </a:p>
          <a:p>
            <a:pPr marL="742950" indent="-742950">
              <a:buAutoNum type="arabicPeriod"/>
            </a:pPr>
            <a:r>
              <a:rPr lang="en-GB" sz="3600" dirty="0">
                <a:solidFill>
                  <a:schemeClr val="accent1">
                    <a:lumMod val="75000"/>
                  </a:schemeClr>
                </a:solidFill>
              </a:rPr>
              <a:t>Age between 50-80 years</a:t>
            </a:r>
          </a:p>
          <a:p>
            <a:pPr marL="742950" indent="-742950">
              <a:buAutoNum type="arabicPeriod"/>
            </a:pPr>
            <a:r>
              <a:rPr lang="en-GB" sz="3600" dirty="0">
                <a:solidFill>
                  <a:schemeClr val="accent1">
                    <a:lumMod val="75000"/>
                  </a:schemeClr>
                </a:solidFill>
              </a:rPr>
              <a:t>Able and willing to give informed consent </a:t>
            </a:r>
          </a:p>
          <a:p>
            <a:pPr marL="742950" indent="-742950">
              <a:buAutoNum type="arabicPeriod"/>
            </a:pPr>
            <a:r>
              <a:rPr lang="en-GB" sz="3600" dirty="0">
                <a:solidFill>
                  <a:schemeClr val="accent1">
                    <a:lumMod val="75000"/>
                  </a:schemeClr>
                </a:solidFill>
              </a:rPr>
              <a:t>Meet international consensus criteria for a clinical diagnosis of AD, PD or DLB. OR control participant with no cognitive impairment and a MoCA score &gt;26</a:t>
            </a:r>
          </a:p>
          <a:p>
            <a:pPr marL="742950" indent="-742950">
              <a:buAutoNum type="arabicPeriod"/>
            </a:pPr>
            <a:endParaRPr lang="en-GB" sz="3600" dirty="0">
              <a:solidFill>
                <a:schemeClr val="accent1">
                  <a:lumMod val="75000"/>
                </a:schemeClr>
              </a:solidFill>
            </a:endParaRPr>
          </a:p>
          <a:p>
            <a:r>
              <a:rPr lang="en-GB" sz="3600" dirty="0">
                <a:solidFill>
                  <a:schemeClr val="accent1">
                    <a:lumMod val="75000"/>
                  </a:schemeClr>
                </a:solidFill>
              </a:rPr>
              <a:t>Exclusion Criteria:</a:t>
            </a:r>
          </a:p>
          <a:p>
            <a:pPr marL="742950" indent="-742950">
              <a:buAutoNum type="arabicPeriod"/>
            </a:pPr>
            <a:r>
              <a:rPr lang="en-GB" sz="3600" dirty="0">
                <a:solidFill>
                  <a:schemeClr val="accent1">
                    <a:lumMod val="75000"/>
                  </a:schemeClr>
                </a:solidFill>
              </a:rPr>
              <a:t>Lack capacity to provide informed consent</a:t>
            </a:r>
          </a:p>
          <a:p>
            <a:pPr marL="742950" indent="-742950">
              <a:buAutoNum type="arabicPeriod"/>
            </a:pPr>
            <a:r>
              <a:rPr lang="en-GB" sz="3600" dirty="0">
                <a:solidFill>
                  <a:schemeClr val="accent1">
                    <a:lumMod val="75000"/>
                  </a:schemeClr>
                </a:solidFill>
              </a:rPr>
              <a:t>Participation in another research study with administration of any investigational drug at time of enrolment</a:t>
            </a:r>
          </a:p>
          <a:p>
            <a:pPr marL="742950" indent="-742950">
              <a:buAutoNum type="arabicPeriod"/>
            </a:pPr>
            <a:r>
              <a:rPr lang="en-GB" sz="3600" dirty="0">
                <a:solidFill>
                  <a:schemeClr val="accent1">
                    <a:lumMod val="75000"/>
                  </a:schemeClr>
                </a:solidFill>
              </a:rPr>
              <a:t>Diagnosis of mixed dementia or another central nervous system disease</a:t>
            </a:r>
          </a:p>
        </p:txBody>
      </p:sp>
      <p:pic>
        <p:nvPicPr>
          <p:cNvPr id="10" name="Picture 9" descr="A group of light bulbs&#10;&#10;Description automatically generated with medium confidence">
            <a:extLst>
              <a:ext uri="{FF2B5EF4-FFF2-40B4-BE49-F238E27FC236}">
                <a16:creationId xmlns:a16="http://schemas.microsoft.com/office/drawing/2014/main" id="{CF00288F-EB23-4B6B-B9D2-F09423919310}"/>
              </a:ext>
            </a:extLst>
          </p:cNvPr>
          <p:cNvPicPr>
            <a:picLocks noChangeAspect="1"/>
          </p:cNvPicPr>
          <p:nvPr/>
        </p:nvPicPr>
        <p:blipFill>
          <a:blip r:embed="rId15"/>
          <a:stretch>
            <a:fillRect/>
          </a:stretch>
        </p:blipFill>
        <p:spPr>
          <a:xfrm>
            <a:off x="39340063" y="228660"/>
            <a:ext cx="2898740" cy="2143527"/>
          </a:xfrm>
          <a:prstGeom prst="rect">
            <a:avLst/>
          </a:prstGeom>
        </p:spPr>
      </p:pic>
      <p:sp>
        <p:nvSpPr>
          <p:cNvPr id="18" name="TextBox 17">
            <a:extLst>
              <a:ext uri="{FF2B5EF4-FFF2-40B4-BE49-F238E27FC236}">
                <a16:creationId xmlns:a16="http://schemas.microsoft.com/office/drawing/2014/main" id="{20944495-B6C6-4DF6-B882-0344C6E502FD}"/>
              </a:ext>
            </a:extLst>
          </p:cNvPr>
          <p:cNvSpPr txBox="1"/>
          <p:nvPr/>
        </p:nvSpPr>
        <p:spPr>
          <a:xfrm>
            <a:off x="7547812" y="138388"/>
            <a:ext cx="27656588" cy="4462760"/>
          </a:xfrm>
          <a:prstGeom prst="rect">
            <a:avLst/>
          </a:prstGeom>
          <a:solidFill>
            <a:srgbClr val="CCCCFF"/>
          </a:solidFill>
        </p:spPr>
        <p:txBody>
          <a:bodyPr wrap="square" rtlCol="0">
            <a:spAutoFit/>
          </a:bodyPr>
          <a:lstStyle/>
          <a:p>
            <a:r>
              <a:rPr lang="en-GB" sz="8000" b="1" dirty="0"/>
              <a:t>Predicting healthy ageing and neurodegenerative disease using diagnostic biomarkers of gut-microbiome associated phenotypes</a:t>
            </a:r>
          </a:p>
          <a:p>
            <a:endParaRPr lang="en-GB" sz="4000" dirty="0">
              <a:effectLst/>
              <a:latin typeface="Calibri" panose="020F0502020204030204" pitchFamily="34" charset="0"/>
              <a:ea typeface="Times New Roman" panose="02020603050405020304" pitchFamily="18" charset="0"/>
            </a:endParaRPr>
          </a:p>
          <a:p>
            <a:r>
              <a:rPr lang="en-GB" sz="4000" dirty="0">
                <a:effectLst/>
                <a:latin typeface="Calibri" panose="020F0502020204030204" pitchFamily="34" charset="0"/>
                <a:ea typeface="Times New Roman" panose="02020603050405020304" pitchFamily="18" charset="0"/>
              </a:rPr>
              <a:t>Dr Amy Kunicki</a:t>
            </a:r>
            <a:r>
              <a:rPr lang="en-GB" sz="4000" baseline="30000" dirty="0">
                <a:effectLst/>
                <a:latin typeface="Calibri" panose="020F0502020204030204" pitchFamily="34" charset="0"/>
                <a:ea typeface="Times New Roman" panose="02020603050405020304" pitchFamily="18" charset="0"/>
              </a:rPr>
              <a:t>1,2</a:t>
            </a:r>
            <a:r>
              <a:rPr lang="en-GB" sz="4000" dirty="0">
                <a:effectLst/>
                <a:latin typeface="Calibri" panose="020F0502020204030204" pitchFamily="34" charset="0"/>
                <a:ea typeface="Times New Roman" panose="02020603050405020304" pitchFamily="18" charset="0"/>
              </a:rPr>
              <a:t>, </a:t>
            </a:r>
            <a:r>
              <a:rPr lang="en-GB" sz="4000" dirty="0">
                <a:latin typeface="Calibri" panose="020F0502020204030204" pitchFamily="34" charset="0"/>
                <a:ea typeface="Times New Roman" panose="02020603050405020304" pitchFamily="18" charset="0"/>
              </a:rPr>
              <a:t>Dr James Schofield</a:t>
            </a:r>
            <a:r>
              <a:rPr lang="en-GB" sz="4000" baseline="30000" dirty="0">
                <a:latin typeface="Calibri" panose="020F0502020204030204" pitchFamily="34" charset="0"/>
                <a:ea typeface="Times New Roman" panose="02020603050405020304" pitchFamily="18" charset="0"/>
              </a:rPr>
              <a:t>3</a:t>
            </a:r>
            <a:r>
              <a:rPr lang="en-GB" sz="4000" dirty="0">
                <a:latin typeface="Calibri" panose="020F0502020204030204" pitchFamily="34" charset="0"/>
                <a:ea typeface="Times New Roman" panose="02020603050405020304" pitchFamily="18" charset="0"/>
              </a:rPr>
              <a:t>, Prof Paul Skipp</a:t>
            </a:r>
            <a:r>
              <a:rPr lang="en-GB" sz="4000" baseline="30000" dirty="0">
                <a:latin typeface="Calibri" panose="020F0502020204030204" pitchFamily="34" charset="0"/>
                <a:ea typeface="Times New Roman" panose="02020603050405020304" pitchFamily="18" charset="0"/>
              </a:rPr>
              <a:t>3</a:t>
            </a:r>
            <a:r>
              <a:rPr lang="en-GB" sz="4000" dirty="0">
                <a:latin typeface="Calibri" panose="020F0502020204030204" pitchFamily="34" charset="0"/>
                <a:ea typeface="Times New Roman" panose="02020603050405020304" pitchFamily="18" charset="0"/>
              </a:rPr>
              <a:t>, Erika Parkinson</a:t>
            </a:r>
            <a:r>
              <a:rPr lang="en-GB" sz="4000" baseline="30000" dirty="0">
                <a:latin typeface="Calibri" panose="020F0502020204030204" pitchFamily="34" charset="0"/>
                <a:ea typeface="Times New Roman" panose="02020603050405020304" pitchFamily="18" charset="0"/>
              </a:rPr>
              <a:t>3</a:t>
            </a:r>
            <a:r>
              <a:rPr lang="en-GB" sz="4000" dirty="0">
                <a:latin typeface="Calibri" panose="020F0502020204030204" pitchFamily="34" charset="0"/>
                <a:ea typeface="Times New Roman" panose="02020603050405020304" pitchFamily="18" charset="0"/>
              </a:rPr>
              <a:t>, Prof </a:t>
            </a:r>
            <a:r>
              <a:rPr lang="en-GB" sz="4000" dirty="0">
                <a:effectLst/>
                <a:latin typeface="Calibri" panose="020F0502020204030204" pitchFamily="34" charset="0"/>
                <a:ea typeface="Times New Roman" panose="02020603050405020304" pitchFamily="18" charset="0"/>
              </a:rPr>
              <a:t>Chris Kipps</a:t>
            </a:r>
            <a:r>
              <a:rPr lang="en-GB" sz="4000" baseline="30000" dirty="0">
                <a:effectLst/>
                <a:latin typeface="Calibri" panose="020F0502020204030204" pitchFamily="34" charset="0"/>
                <a:ea typeface="Times New Roman" panose="02020603050405020304" pitchFamily="18" charset="0"/>
              </a:rPr>
              <a:t>1,4</a:t>
            </a:r>
            <a:r>
              <a:rPr lang="en-GB" sz="4000" dirty="0">
                <a:effectLst/>
                <a:latin typeface="Calibri" panose="020F0502020204030204" pitchFamily="34" charset="0"/>
                <a:ea typeface="Times New Roman" panose="02020603050405020304" pitchFamily="18" charset="0"/>
              </a:rPr>
              <a:t>, Prof Jessica Teeling</a:t>
            </a:r>
            <a:r>
              <a:rPr lang="en-GB" sz="4000" baseline="30000" dirty="0">
                <a:effectLst/>
                <a:latin typeface="Calibri" panose="020F0502020204030204" pitchFamily="34" charset="0"/>
                <a:ea typeface="Times New Roman" panose="02020603050405020304" pitchFamily="18" charset="0"/>
              </a:rPr>
              <a:t>1</a:t>
            </a:r>
            <a:r>
              <a:rPr lang="en-GB" sz="4000" dirty="0">
                <a:effectLst/>
                <a:latin typeface="Calibri" panose="020F0502020204030204" pitchFamily="34" charset="0"/>
                <a:ea typeface="Times New Roman" panose="02020603050405020304" pitchFamily="18" charset="0"/>
              </a:rPr>
              <a:t>, Dr Jay Amin</a:t>
            </a:r>
            <a:r>
              <a:rPr lang="en-GB" sz="4000" baseline="30000" dirty="0">
                <a:effectLst/>
                <a:latin typeface="Calibri" panose="020F0502020204030204" pitchFamily="34" charset="0"/>
                <a:ea typeface="Times New Roman" panose="02020603050405020304" pitchFamily="18" charset="0"/>
              </a:rPr>
              <a:t>1,2</a:t>
            </a:r>
          </a:p>
          <a:p>
            <a:r>
              <a:rPr lang="en-GB" sz="4400" b="1" baseline="30000" dirty="0">
                <a:latin typeface="Calibri" panose="020F0502020204030204" pitchFamily="34" charset="0"/>
              </a:rPr>
              <a:t>1. University of Southampton, 2. Southern Health NHS Foundation Trust, 3. </a:t>
            </a:r>
            <a:r>
              <a:rPr lang="en-GB" sz="4400" b="1" baseline="30000" dirty="0" err="1">
                <a:latin typeface="Calibri" panose="020F0502020204030204" pitchFamily="34" charset="0"/>
              </a:rPr>
              <a:t>TopMD</a:t>
            </a:r>
            <a:r>
              <a:rPr lang="en-GB" sz="4400" b="1" baseline="30000" dirty="0">
                <a:latin typeface="Calibri" panose="020F0502020204030204" pitchFamily="34" charset="0"/>
              </a:rPr>
              <a:t>  Precision Medicine Ltd, 4. University  Hospital Southampton NHS Foundation Trust</a:t>
            </a:r>
            <a:endParaRPr lang="en-GB" sz="4400" b="1" dirty="0"/>
          </a:p>
        </p:txBody>
      </p:sp>
      <p:pic>
        <p:nvPicPr>
          <p:cNvPr id="7" name="Picture 6" descr="Text&#10;&#10;Description automatically generated with medium confidence">
            <a:extLst>
              <a:ext uri="{FF2B5EF4-FFF2-40B4-BE49-F238E27FC236}">
                <a16:creationId xmlns:a16="http://schemas.microsoft.com/office/drawing/2014/main" id="{3DA43127-AF26-8C41-95AD-9055425D51E1}"/>
              </a:ext>
            </a:extLst>
          </p:cNvPr>
          <p:cNvPicPr>
            <a:picLocks noChangeAspect="1"/>
          </p:cNvPicPr>
          <p:nvPr/>
        </p:nvPicPr>
        <p:blipFill>
          <a:blip r:embed="rId16"/>
          <a:stretch>
            <a:fillRect/>
          </a:stretch>
        </p:blipFill>
        <p:spPr>
          <a:xfrm>
            <a:off x="36765362" y="2634773"/>
            <a:ext cx="5572171" cy="1935598"/>
          </a:xfrm>
          <a:prstGeom prst="rect">
            <a:avLst/>
          </a:prstGeom>
        </p:spPr>
      </p:pic>
    </p:spTree>
    <p:extLst>
      <p:ext uri="{BB962C8B-B14F-4D97-AF65-F5344CB8AC3E}">
        <p14:creationId xmlns:p14="http://schemas.microsoft.com/office/powerpoint/2010/main" val="13058109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A59B8CDB7E30458C4256EFB611B8F3" ma:contentTypeVersion="13" ma:contentTypeDescription="Create a new document." ma:contentTypeScope="" ma:versionID="7cef69babdae1f23550c8146b5b1424b">
  <xsd:schema xmlns:xsd="http://www.w3.org/2001/XMLSchema" xmlns:xs="http://www.w3.org/2001/XMLSchema" xmlns:p="http://schemas.microsoft.com/office/2006/metadata/properties" xmlns:ns2="4b76f36b-060c-4efd-82ce-61953a71530e" xmlns:ns3="c547d238-e516-448d-b813-b1f0443d26bc" targetNamespace="http://schemas.microsoft.com/office/2006/metadata/properties" ma:root="true" ma:fieldsID="ff8e71b5faae2f2435955c0747196ebe" ns2:_="" ns3:_="">
    <xsd:import namespace="4b76f36b-060c-4efd-82ce-61953a71530e"/>
    <xsd:import namespace="c547d238-e516-448d-b813-b1f0443d26b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76f36b-060c-4efd-82ce-61953a71530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47d238-e516-448d-b813-b1f0443d26b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75BFC1-358F-4C61-A2A7-6B5436F99B96}"/>
</file>

<file path=customXml/itemProps2.xml><?xml version="1.0" encoding="utf-8"?>
<ds:datastoreItem xmlns:ds="http://schemas.openxmlformats.org/officeDocument/2006/customXml" ds:itemID="{F64AB26A-14F0-411F-AE37-251900D8AEE0}"/>
</file>

<file path=customXml/itemProps3.xml><?xml version="1.0" encoding="utf-8"?>
<ds:datastoreItem xmlns:ds="http://schemas.openxmlformats.org/officeDocument/2006/customXml" ds:itemID="{DE3D1976-145D-4DA3-9820-A1AE8734F225}"/>
</file>

<file path=docProps/app.xml><?xml version="1.0" encoding="utf-8"?>
<Properties xmlns="http://schemas.openxmlformats.org/officeDocument/2006/extended-properties" xmlns:vt="http://schemas.openxmlformats.org/officeDocument/2006/docPropsVTypes">
  <Template>Office Theme</Template>
  <TotalTime>10131</TotalTime>
  <Words>913</Words>
  <Application>Microsoft Office PowerPoint</Application>
  <PresentationFormat>Custom</PresentationFormat>
  <Paragraphs>104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PEBBAL Pilot study  Measuring the permeability of the blood-brain barrier in Alzheimer’s disease using dynamic contrast enhanced MRI  Dr Jay Amin, Professor Ian Galea, Dr Claire Gee, Professor Clive Holmes, Dr Angela Darekar, Professor Jessica Teeling, Professor Henrik Zetterberg</dc:title>
  <dc:creator>Beth Mccausland</dc:creator>
  <cp:lastModifiedBy>Kunicki, Amy</cp:lastModifiedBy>
  <cp:revision>55</cp:revision>
  <dcterms:created xsi:type="dcterms:W3CDTF">2021-05-31T18:22:23Z</dcterms:created>
  <dcterms:modified xsi:type="dcterms:W3CDTF">2021-10-06T11:03:21Z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0x01010006A59B8CDB7E30458C4256EFB611B8F3</vt:lpwstr>
  </property>
</Properties>
</file>