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commentAuthors.xml" ContentType="application/vnd.openxmlformats-officedocument.presentationml.commentAuthors+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4"/>
  </p:notesMasterIdLst>
  <p:sldIdLst>
    <p:sldId id="256" r:id="rId2"/>
    <p:sldId id="339" r:id="rId3"/>
    <p:sldId id="340" r:id="rId4"/>
    <p:sldId id="341" r:id="rId5"/>
    <p:sldId id="338" r:id="rId6"/>
    <p:sldId id="342" r:id="rId7"/>
    <p:sldId id="344" r:id="rId8"/>
    <p:sldId id="345" r:id="rId9"/>
    <p:sldId id="335" r:id="rId10"/>
    <p:sldId id="347" r:id="rId11"/>
    <p:sldId id="337" r:id="rId12"/>
    <p:sldId id="264" r:id="rId13"/>
    <p:sldId id="350" r:id="rId14"/>
    <p:sldId id="283" r:id="rId15"/>
    <p:sldId id="277" r:id="rId16"/>
    <p:sldId id="324" r:id="rId17"/>
    <p:sldId id="274" r:id="rId18"/>
    <p:sldId id="349" r:id="rId19"/>
    <p:sldId id="322" r:id="rId20"/>
    <p:sldId id="330" r:id="rId21"/>
    <p:sldId id="348" r:id="rId22"/>
    <p:sldId id="351"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trin Thomas" initials="CT" lastIdx="1" clrIdx="0">
    <p:extLst>
      <p:ext uri="{19B8F6BF-5375-455C-9EA6-DF929625EA0E}">
        <p15:presenceInfo xmlns:p15="http://schemas.microsoft.com/office/powerpoint/2012/main" userId="a67e3db3366766a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F804E5-0195-4125-8D74-7A62B84DE2AC}" v="8" dt="2021-03-02T12:40:14.04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4" d="100"/>
          <a:sy n="64" d="100"/>
        </p:scale>
        <p:origin x="1566" y="60"/>
      </p:cViewPr>
      <p:guideLst>
        <p:guide orient="horz" pos="2160"/>
        <p:guide pos="2880"/>
      </p:guideLst>
    </p:cSldViewPr>
  </p:slideViewPr>
  <p:notesTextViewPr>
    <p:cViewPr>
      <p:scale>
        <a:sx n="100" d="100"/>
        <a:sy n="100" d="100"/>
      </p:scale>
      <p:origin x="0" y="0"/>
    </p:cViewPr>
  </p:notesTextViewPr>
  <p:sorterViewPr>
    <p:cViewPr>
      <p:scale>
        <a:sx n="76" d="100"/>
        <a:sy n="7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1C7C09-B112-6043-8F5C-ADB96596B0AC}" type="datetimeFigureOut">
              <a:rPr lang="en-US" smtClean="0"/>
              <a:t>3/19/2021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76E177-C95A-AE4E-8A21-199E65FA0795}" type="slidenum">
              <a:rPr lang="en-US" smtClean="0"/>
              <a:t>‹#›</a:t>
            </a:fld>
            <a:endParaRPr lang="en-US"/>
          </a:p>
        </p:txBody>
      </p:sp>
    </p:spTree>
    <p:extLst>
      <p:ext uri="{BB962C8B-B14F-4D97-AF65-F5344CB8AC3E}">
        <p14:creationId xmlns:p14="http://schemas.microsoft.com/office/powerpoint/2010/main" val="165113882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nzf.org.nz/nzf_2232#nzf_2241" TargetMode="External"/><Relationship Id="rId7" Type="http://schemas.openxmlformats.org/officeDocument/2006/relationships/hyperlink" Target="https://nzf.org.nz/nzf_2225#nzf_2227" TargetMode="External"/><Relationship Id="rId2" Type="http://schemas.openxmlformats.org/officeDocument/2006/relationships/slide" Target="../slides/slide17.xml"/><Relationship Id="rId1" Type="http://schemas.openxmlformats.org/officeDocument/2006/relationships/notesMaster" Target="../notesMasters/notesMaster1.xml"/><Relationship Id="rId6" Type="http://schemas.openxmlformats.org/officeDocument/2006/relationships/hyperlink" Target="https://nzf.org.nz/nzf_2225#nzf_70527" TargetMode="External"/><Relationship Id="rId5" Type="http://schemas.openxmlformats.org/officeDocument/2006/relationships/hyperlink" Target="https://nzf.org.nz/nzf_2225#nzf_2226" TargetMode="External"/><Relationship Id="rId4" Type="http://schemas.openxmlformats.org/officeDocument/2006/relationships/hyperlink" Target="http://www.medsafe.govt.nz/profs/PUArticles/March2015SexualDysfunctionAntidepressantsAndAntipsychotics.htm"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76E177-C95A-AE4E-8A21-199E65FA0795}" type="slidenum">
              <a:rPr lang="en-US" smtClean="0"/>
              <a:t>16</a:t>
            </a:fld>
            <a:endParaRPr lang="en-US"/>
          </a:p>
        </p:txBody>
      </p:sp>
    </p:spTree>
    <p:extLst>
      <p:ext uri="{BB962C8B-B14F-4D97-AF65-F5344CB8AC3E}">
        <p14:creationId xmlns:p14="http://schemas.microsoft.com/office/powerpoint/2010/main" val="34010599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NZ" b="1" i="0" dirty="0">
                <a:solidFill>
                  <a:srgbClr val="0071B5"/>
                </a:solidFill>
                <a:effectLst/>
                <a:latin typeface="arial" panose="020B0604020202020204" pitchFamily="34" charset="0"/>
              </a:rPr>
              <a:t>Adverse effects</a:t>
            </a:r>
          </a:p>
          <a:p>
            <a:pPr algn="l"/>
            <a:r>
              <a:rPr lang="en-NZ" b="0" i="0" dirty="0">
                <a:solidFill>
                  <a:srgbClr val="494949"/>
                </a:solidFill>
                <a:effectLst/>
                <a:latin typeface="arial" panose="020B0604020202020204" pitchFamily="34" charset="0"/>
              </a:rPr>
              <a:t>SSRIs are less sedating and have fewer </a:t>
            </a:r>
            <a:r>
              <a:rPr lang="en-NZ" b="0" i="0" dirty="0" err="1">
                <a:solidFill>
                  <a:srgbClr val="494949"/>
                </a:solidFill>
                <a:effectLst/>
                <a:latin typeface="arial" panose="020B0604020202020204" pitchFamily="34" charset="0"/>
              </a:rPr>
              <a:t>antimuscarinic</a:t>
            </a:r>
            <a:r>
              <a:rPr lang="en-NZ" b="0" i="0" dirty="0">
                <a:solidFill>
                  <a:srgbClr val="494949"/>
                </a:solidFill>
                <a:effectLst/>
                <a:latin typeface="arial" panose="020B0604020202020204" pitchFamily="34" charset="0"/>
              </a:rPr>
              <a:t> and </a:t>
            </a:r>
            <a:r>
              <a:rPr lang="en-NZ" b="0" i="0" dirty="0" err="1">
                <a:solidFill>
                  <a:srgbClr val="494949"/>
                </a:solidFill>
                <a:effectLst/>
                <a:latin typeface="arial" panose="020B0604020202020204" pitchFamily="34" charset="0"/>
              </a:rPr>
              <a:t>cardiotoxic</a:t>
            </a:r>
            <a:r>
              <a:rPr lang="en-NZ" b="0" i="0" dirty="0">
                <a:solidFill>
                  <a:srgbClr val="494949"/>
                </a:solidFill>
                <a:effectLst/>
                <a:latin typeface="arial" panose="020B0604020202020204" pitchFamily="34" charset="0"/>
              </a:rPr>
              <a:t> effects than tricyclic antidepressants (</a:t>
            </a:r>
            <a:r>
              <a:rPr lang="en-NZ" b="0" i="0" dirty="0">
                <a:solidFill>
                  <a:srgbClr val="0071B5"/>
                </a:solidFill>
                <a:effectLst/>
                <a:latin typeface="arial" panose="020B0604020202020204" pitchFamily="34" charset="0"/>
                <a:hlinkClick r:id="rId3"/>
              </a:rPr>
              <a:t>section 4.3.3</a:t>
            </a:r>
            <a:r>
              <a:rPr lang="en-NZ" b="0" i="0" dirty="0">
                <a:solidFill>
                  <a:srgbClr val="494949"/>
                </a:solidFill>
                <a:effectLst/>
                <a:latin typeface="arial" panose="020B0604020202020204" pitchFamily="34" charset="0"/>
              </a:rPr>
              <a:t>). Paroxetine has the most significant </a:t>
            </a:r>
            <a:r>
              <a:rPr lang="en-NZ" b="0" i="0" dirty="0" err="1">
                <a:solidFill>
                  <a:srgbClr val="494949"/>
                </a:solidFill>
                <a:effectLst/>
                <a:latin typeface="arial" panose="020B0604020202020204" pitchFamily="34" charset="0"/>
              </a:rPr>
              <a:t>antimuscarinic</a:t>
            </a:r>
            <a:r>
              <a:rPr lang="en-NZ" b="0" i="0" dirty="0">
                <a:solidFill>
                  <a:srgbClr val="494949"/>
                </a:solidFill>
                <a:effectLst/>
                <a:latin typeface="arial" panose="020B0604020202020204" pitchFamily="34" charset="0"/>
              </a:rPr>
              <a:t> effects.</a:t>
            </a:r>
          </a:p>
          <a:p>
            <a:pPr algn="l"/>
            <a:r>
              <a:rPr lang="en-NZ" b="0" i="0" dirty="0">
                <a:solidFill>
                  <a:srgbClr val="494949"/>
                </a:solidFill>
                <a:effectLst/>
                <a:latin typeface="arial" panose="020B0604020202020204" pitchFamily="34" charset="0"/>
              </a:rPr>
              <a:t>The following adverse effects are common to all SSRIs, but the risk and extent varies: gastro-intestinal effects (dose-related, including abdominal pain, constipation, diarrhoea, dyspepsia, nausea, vomiting), dry mouth, changes in appetite, weight gain or loss, taste disturbances, anxiety (usually with initial treatment), asthenia, dizziness, drowsiness, difficulty concentrating, headache, insomnia, abnormal dreams, palpitations, tremor, yawning, sexual dysfunction (see also </a:t>
            </a:r>
            <a:r>
              <a:rPr lang="en-NZ" b="0" i="0" dirty="0">
                <a:solidFill>
                  <a:srgbClr val="0071B5"/>
                </a:solidFill>
                <a:effectLst/>
                <a:latin typeface="arial" panose="020B0604020202020204" pitchFamily="34" charset="0"/>
                <a:hlinkClick r:id="rId4"/>
              </a:rPr>
              <a:t>Sexual Dysfunction Associated with Antidepressants and Antipsychotics</a:t>
            </a:r>
            <a:r>
              <a:rPr lang="en-NZ" b="0" i="0" dirty="0">
                <a:solidFill>
                  <a:srgbClr val="494949"/>
                </a:solidFill>
                <a:effectLst/>
                <a:latin typeface="arial" panose="020B0604020202020204" pitchFamily="34" charset="0"/>
              </a:rPr>
              <a:t>—Prescriber Update, March 2015), sweating, rash (consider discontinuation—may be sign of impending serious systemic reaction, possibly associated with vasculitis); </a:t>
            </a:r>
            <a:r>
              <a:rPr lang="en-NZ" b="0" i="1" dirty="0">
                <a:solidFill>
                  <a:srgbClr val="494949"/>
                </a:solidFill>
                <a:effectLst/>
                <a:latin typeface="arial" panose="020B0604020202020204" pitchFamily="34" charset="0"/>
              </a:rPr>
              <a:t>less commonly</a:t>
            </a:r>
            <a:r>
              <a:rPr lang="en-NZ" b="0" i="0" dirty="0">
                <a:solidFill>
                  <a:srgbClr val="494949"/>
                </a:solidFill>
                <a:effectLst/>
                <a:latin typeface="arial" panose="020B0604020202020204" pitchFamily="34" charset="0"/>
              </a:rPr>
              <a:t> bruxism, bradycardia, tachycardia, flushing, postural hypotension, hypertension, oedema, raised cholesterol, syncope, coughing, pharyngitis, rhinitis, sinusitis, malaise, fever, chills, amnesia, ataxia, confusion, euphoria, hypomania or mania (see Cautions above), movement disorders, dyskinesias, seizures, changes in blood sugar, hyponatraemia (see </a:t>
            </a:r>
            <a:r>
              <a:rPr lang="en-NZ" b="0" i="0" dirty="0">
                <a:solidFill>
                  <a:srgbClr val="0071B5"/>
                </a:solidFill>
                <a:effectLst/>
                <a:latin typeface="arial" panose="020B0604020202020204" pitchFamily="34" charset="0"/>
                <a:hlinkClick r:id="rId5"/>
              </a:rPr>
              <a:t>Hyponatraemia and antidepressant therapy</a:t>
            </a:r>
            <a:r>
              <a:rPr lang="en-NZ" b="0" i="0" dirty="0">
                <a:solidFill>
                  <a:srgbClr val="494949"/>
                </a:solidFill>
                <a:effectLst/>
                <a:latin typeface="arial" panose="020B0604020202020204" pitchFamily="34" charset="0"/>
              </a:rPr>
              <a:t>), micturition disorders, bleeding disorders (including </a:t>
            </a:r>
            <a:r>
              <a:rPr lang="en-NZ" b="0" i="0" dirty="0" err="1">
                <a:solidFill>
                  <a:srgbClr val="494949"/>
                </a:solidFill>
                <a:effectLst/>
                <a:latin typeface="arial" panose="020B0604020202020204" pitchFamily="34" charset="0"/>
              </a:rPr>
              <a:t>ecchymoses</a:t>
            </a:r>
            <a:r>
              <a:rPr lang="en-NZ" b="0" i="0" dirty="0">
                <a:solidFill>
                  <a:srgbClr val="494949"/>
                </a:solidFill>
                <a:effectLst/>
                <a:latin typeface="arial" panose="020B0604020202020204" pitchFamily="34" charset="0"/>
              </a:rPr>
              <a:t> and purpura), arthralgia, myalgia, visual disturbances (including mydriasis), tinnitus, alopecia, pruritus; </a:t>
            </a:r>
            <a:r>
              <a:rPr lang="en-NZ" b="0" i="1" dirty="0">
                <a:solidFill>
                  <a:srgbClr val="494949"/>
                </a:solidFill>
                <a:effectLst/>
                <a:latin typeface="arial" panose="020B0604020202020204" pitchFamily="34" charset="0"/>
              </a:rPr>
              <a:t>rarely</a:t>
            </a:r>
            <a:r>
              <a:rPr lang="en-NZ" b="0" i="0" dirty="0">
                <a:solidFill>
                  <a:srgbClr val="494949"/>
                </a:solidFill>
                <a:effectLst/>
                <a:latin typeface="arial" panose="020B0604020202020204" pitchFamily="34" charset="0"/>
              </a:rPr>
              <a:t> hepatic disorders, arrhythmias, QT-interval prolongation, paraesthesia, serotonin syndrome (see </a:t>
            </a:r>
            <a:r>
              <a:rPr lang="en-NZ" b="0" i="0" dirty="0">
                <a:solidFill>
                  <a:srgbClr val="0071B5"/>
                </a:solidFill>
                <a:effectLst/>
                <a:latin typeface="arial" panose="020B0604020202020204" pitchFamily="34" charset="0"/>
                <a:hlinkClick r:id="rId6"/>
              </a:rPr>
              <a:t>Serotonin Syndrome</a:t>
            </a:r>
            <a:r>
              <a:rPr lang="en-NZ" b="0" i="0" dirty="0">
                <a:solidFill>
                  <a:srgbClr val="494949"/>
                </a:solidFill>
                <a:effectLst/>
                <a:latin typeface="arial" panose="020B0604020202020204" pitchFamily="34" charset="0"/>
              </a:rPr>
              <a:t>), hyperprolactinaemia (e.g. galactorrhoea), menstrual disturbances, priapism, angle-closure glaucoma, photosensitivity; </a:t>
            </a:r>
            <a:r>
              <a:rPr lang="en-NZ" b="0" i="1" dirty="0">
                <a:solidFill>
                  <a:srgbClr val="494949"/>
                </a:solidFill>
                <a:effectLst/>
                <a:latin typeface="arial" panose="020B0604020202020204" pitchFamily="34" charset="0"/>
              </a:rPr>
              <a:t>also reported</a:t>
            </a:r>
            <a:r>
              <a:rPr lang="en-NZ" b="0" i="0" dirty="0">
                <a:solidFill>
                  <a:srgbClr val="494949"/>
                </a:solidFill>
                <a:effectLst/>
                <a:latin typeface="arial" panose="020B0604020202020204" pitchFamily="34" charset="0"/>
              </a:rPr>
              <a:t> discontinuation reactions (see Discontinuation above), dysphagia, pancreatitis, angioedema, anaphylaxis, </a:t>
            </a:r>
            <a:r>
              <a:rPr lang="en-NZ" b="0" i="0" dirty="0" err="1">
                <a:solidFill>
                  <a:srgbClr val="494949"/>
                </a:solidFill>
                <a:effectLst/>
                <a:latin typeface="arial" panose="020B0604020202020204" pitchFamily="34" charset="0"/>
              </a:rPr>
              <a:t>anaphylactoid</a:t>
            </a:r>
            <a:r>
              <a:rPr lang="en-NZ" b="0" i="0" dirty="0">
                <a:solidFill>
                  <a:srgbClr val="494949"/>
                </a:solidFill>
                <a:effectLst/>
                <a:latin typeface="arial" panose="020B0604020202020204" pitchFamily="34" charset="0"/>
              </a:rPr>
              <a:t> reactions, dyspnoea, pulmonary inflammation, pulmonary fibrosis, aggression, depersonalisation, suicidal behaviour (see </a:t>
            </a:r>
            <a:r>
              <a:rPr lang="en-NZ" b="0" i="0" dirty="0">
                <a:solidFill>
                  <a:srgbClr val="0071B5"/>
                </a:solidFill>
                <a:effectLst/>
                <a:latin typeface="arial" panose="020B0604020202020204" pitchFamily="34" charset="0"/>
                <a:hlinkClick r:id="rId7"/>
              </a:rPr>
              <a:t>Suicidal behaviour and antidepressant therapy</a:t>
            </a:r>
            <a:r>
              <a:rPr lang="en-NZ" b="0" i="0" dirty="0">
                <a:solidFill>
                  <a:srgbClr val="494949"/>
                </a:solidFill>
                <a:effectLst/>
                <a:latin typeface="arial" panose="020B0604020202020204" pitchFamily="34" charset="0"/>
              </a:rPr>
              <a:t>), neuroleptic malignant syndrome-like events, hypothyroidism, toxic epidermal necrolysis, Stevens Johnson syndrome</a:t>
            </a:r>
          </a:p>
          <a:p>
            <a:r>
              <a:rPr lang="en-NZ" sz="1200" b="1" i="0" kern="1200" dirty="0">
                <a:solidFill>
                  <a:schemeClr val="tx1"/>
                </a:solidFill>
                <a:effectLst/>
                <a:latin typeface="+mn-lt"/>
                <a:ea typeface="+mn-ea"/>
                <a:cs typeface="+mn-cs"/>
              </a:rPr>
              <a:t>Serotonin syndrome</a:t>
            </a:r>
          </a:p>
          <a:p>
            <a:r>
              <a:rPr lang="en-NZ" sz="1200" b="0" i="0" kern="1200" dirty="0">
                <a:solidFill>
                  <a:schemeClr val="tx1"/>
                </a:solidFill>
                <a:effectLst/>
                <a:latin typeface="+mn-lt"/>
                <a:ea typeface="+mn-ea"/>
                <a:cs typeface="+mn-cs"/>
              </a:rPr>
              <a:t>Serotonin syndrome (or serotonin toxicity) is an uncommon but potentially life threatening drug reaction that results from excess serotonergic activity at central nervous system and peripheral serotonin receptors. It can develop from excessive doses of a single serotonergic drug but more commonly occurs when combinations of serotonergic drugs are used together, particularly when these drugs act to increase serotonin via different mechanisms. Examples of drugs that can cause serotonin syndrome include antidepressants (especially SSRIs and clomipramine), lithium, St John’s </a:t>
            </a:r>
            <a:r>
              <a:rPr lang="en-NZ" sz="1200" b="0" i="0" kern="1200" dirty="0" err="1">
                <a:solidFill>
                  <a:schemeClr val="tx1"/>
                </a:solidFill>
                <a:effectLst/>
                <a:latin typeface="+mn-lt"/>
                <a:ea typeface="+mn-ea"/>
                <a:cs typeface="+mn-cs"/>
              </a:rPr>
              <a:t>wort</a:t>
            </a:r>
            <a:r>
              <a:rPr lang="en-NZ" sz="1200" b="0" i="0" kern="1200" dirty="0">
                <a:solidFill>
                  <a:schemeClr val="tx1"/>
                </a:solidFill>
                <a:effectLst/>
                <a:latin typeface="+mn-lt"/>
                <a:ea typeface="+mn-ea"/>
                <a:cs typeface="+mn-cs"/>
              </a:rPr>
              <a:t>, pethidine, tramadol, and linezolid.</a:t>
            </a:r>
          </a:p>
          <a:p>
            <a:r>
              <a:rPr lang="en-NZ" sz="1200" b="0" i="0" kern="1200" dirty="0">
                <a:solidFill>
                  <a:schemeClr val="tx1"/>
                </a:solidFill>
                <a:effectLst/>
                <a:latin typeface="+mn-lt"/>
                <a:ea typeface="+mn-ea"/>
                <a:cs typeface="+mn-cs"/>
              </a:rPr>
              <a:t>Onset of symptoms is usually rapid, occurring within hours or days (most commonly within 24 hours) following the initiation, dose escalation, or overdose of a serotonergic drug, the addition of a new serotonergic drug, or an inadequate washout period between stopping a serotonergic drug and starting an irreversible MAOI. The symptoms may range from mild to life-threatening. Severe toxicity, which is a medical emergency, usually occurs with a combination of serotonergic drugs, one of which is generally an MAOI.</a:t>
            </a:r>
          </a:p>
          <a:p>
            <a:r>
              <a:rPr lang="en-NZ" sz="1200" b="0" i="0" kern="1200" dirty="0">
                <a:solidFill>
                  <a:schemeClr val="tx1"/>
                </a:solidFill>
                <a:effectLst/>
                <a:latin typeface="+mn-lt"/>
                <a:ea typeface="+mn-ea"/>
                <a:cs typeface="+mn-cs"/>
              </a:rPr>
              <a:t>The excess serotonin activity produces a triad of specific symptoms including neuromuscular, autonomic and mental status changes, although features from each group may not be seen in all patients.</a:t>
            </a:r>
          </a:p>
          <a:p>
            <a:r>
              <a:rPr lang="en-NZ" sz="1200" b="0" i="0" kern="1200" dirty="0">
                <a:solidFill>
                  <a:schemeClr val="tx1"/>
                </a:solidFill>
                <a:effectLst/>
                <a:latin typeface="+mn-lt"/>
                <a:ea typeface="+mn-ea"/>
                <a:cs typeface="+mn-cs"/>
              </a:rPr>
              <a:t>Neuromuscular effects: hyperreflexia, myoclonus, tremor, ataxia, rigidity, restlessness, nystagmus, </a:t>
            </a:r>
            <a:r>
              <a:rPr lang="en-NZ" sz="1200" b="0" i="0" kern="1200" dirty="0" err="1">
                <a:solidFill>
                  <a:schemeClr val="tx1"/>
                </a:solidFill>
                <a:effectLst/>
                <a:latin typeface="+mn-lt"/>
                <a:ea typeface="+mn-ea"/>
                <a:cs typeface="+mn-cs"/>
              </a:rPr>
              <a:t>trismus</a:t>
            </a:r>
            <a:r>
              <a:rPr lang="en-NZ" sz="1200" b="0" i="0" kern="1200" dirty="0">
                <a:solidFill>
                  <a:schemeClr val="tx1"/>
                </a:solidFill>
                <a:effectLst/>
                <a:latin typeface="+mn-lt"/>
                <a:ea typeface="+mn-ea"/>
                <a:cs typeface="+mn-cs"/>
              </a:rPr>
              <a:t>.</a:t>
            </a:r>
          </a:p>
          <a:p>
            <a:r>
              <a:rPr lang="en-NZ" sz="1200" b="0" i="0" kern="1200" dirty="0">
                <a:solidFill>
                  <a:schemeClr val="tx1"/>
                </a:solidFill>
                <a:effectLst/>
                <a:latin typeface="+mn-lt"/>
                <a:ea typeface="+mn-ea"/>
                <a:cs typeface="+mn-cs"/>
              </a:rPr>
              <a:t>Autonomic effects: shivering, sweating, fever, hypertension, tachycardia, nausea, diarrhoea, salivation, </a:t>
            </a:r>
            <a:r>
              <a:rPr lang="en-NZ" sz="1200" b="0" i="0" kern="1200" dirty="0" err="1">
                <a:solidFill>
                  <a:schemeClr val="tx1"/>
                </a:solidFill>
                <a:effectLst/>
                <a:latin typeface="+mn-lt"/>
                <a:ea typeface="+mn-ea"/>
                <a:cs typeface="+mn-cs"/>
              </a:rPr>
              <a:t>tachypnoea</a:t>
            </a:r>
            <a:r>
              <a:rPr lang="en-NZ" sz="1200" b="0" i="0" kern="1200" dirty="0">
                <a:solidFill>
                  <a:schemeClr val="tx1"/>
                </a:solidFill>
                <a:effectLst/>
                <a:latin typeface="+mn-lt"/>
                <a:ea typeface="+mn-ea"/>
                <a:cs typeface="+mn-cs"/>
              </a:rPr>
              <a:t>.</a:t>
            </a:r>
          </a:p>
          <a:p>
            <a:r>
              <a:rPr lang="en-NZ" sz="1200" b="0" i="0" kern="1200" dirty="0">
                <a:solidFill>
                  <a:schemeClr val="tx1"/>
                </a:solidFill>
                <a:effectLst/>
                <a:latin typeface="+mn-lt"/>
                <a:ea typeface="+mn-ea"/>
                <a:cs typeface="+mn-cs"/>
              </a:rPr>
              <a:t>Mental status changes: confusion, hypomania, agitation, headache, coma.</a:t>
            </a:r>
          </a:p>
          <a:p>
            <a:r>
              <a:rPr lang="en-NZ" sz="1200" b="0" i="0" kern="1200" dirty="0">
                <a:solidFill>
                  <a:schemeClr val="tx1"/>
                </a:solidFill>
                <a:effectLst/>
                <a:latin typeface="+mn-lt"/>
                <a:ea typeface="+mn-ea"/>
                <a:cs typeface="+mn-cs"/>
              </a:rPr>
              <a:t>Management depends on the severity of symptoms. In all suspected cases the precipitating drug(s) should be discontinued; this generally results in resolution of symptoms within 24 hours, however symptoms may persist if the drug involved has a long half-life, has active metabolites, or a prolonged duration of action. Other management is largely supportive by controlling agitation, hyperthermia, and autonomic instability</a:t>
            </a:r>
          </a:p>
          <a:p>
            <a:pPr algn="l"/>
            <a:endParaRPr lang="en-NZ" b="0" i="0" dirty="0">
              <a:solidFill>
                <a:srgbClr val="494949"/>
              </a:solidFill>
              <a:effectLst/>
              <a:latin typeface="arial" panose="020B0604020202020204" pitchFamily="34" charset="0"/>
            </a:endParaRPr>
          </a:p>
          <a:p>
            <a:endParaRPr lang="en-NZ" dirty="0"/>
          </a:p>
        </p:txBody>
      </p:sp>
      <p:sp>
        <p:nvSpPr>
          <p:cNvPr id="4" name="Slide Number Placeholder 3"/>
          <p:cNvSpPr>
            <a:spLocks noGrp="1"/>
          </p:cNvSpPr>
          <p:nvPr>
            <p:ph type="sldNum" sz="quarter" idx="10"/>
          </p:nvPr>
        </p:nvSpPr>
        <p:spPr/>
        <p:txBody>
          <a:bodyPr/>
          <a:lstStyle/>
          <a:p>
            <a:fld id="{B142A6BD-7489-4378-A52F-9CEBB3797369}" type="slidenum">
              <a:rPr lang="en-NZ" smtClean="0"/>
              <a:t>17</a:t>
            </a:fld>
            <a:endParaRPr lang="en-NZ"/>
          </a:p>
        </p:txBody>
      </p:sp>
    </p:spTree>
    <p:extLst>
      <p:ext uri="{BB962C8B-B14F-4D97-AF65-F5344CB8AC3E}">
        <p14:creationId xmlns:p14="http://schemas.microsoft.com/office/powerpoint/2010/main" val="4824977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76E177-C95A-AE4E-8A21-199E65FA0795}" type="slidenum">
              <a:rPr lang="en-US" smtClean="0"/>
              <a:t>18</a:t>
            </a:fld>
            <a:endParaRPr lang="en-US"/>
          </a:p>
        </p:txBody>
      </p:sp>
    </p:spTree>
    <p:extLst>
      <p:ext uri="{BB962C8B-B14F-4D97-AF65-F5344CB8AC3E}">
        <p14:creationId xmlns:p14="http://schemas.microsoft.com/office/powerpoint/2010/main" val="3611345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7091E9C-B548-2042-B513-2EB8677871AD}"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2394113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091E9C-B548-2042-B513-2EB8677871AD}"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2005278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091E9C-B548-2042-B513-2EB8677871AD}"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21441584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7091E9C-B548-2042-B513-2EB8677871AD}"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247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7091E9C-B548-2042-B513-2EB8677871AD}" type="datetimeFigureOut">
              <a:rPr lang="en-US" smtClean="0"/>
              <a:t>3/19/2021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1443767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7091E9C-B548-2042-B513-2EB8677871AD}"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869981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7091E9C-B548-2042-B513-2EB8677871AD}" type="datetimeFigureOut">
              <a:rPr lang="en-US" smtClean="0"/>
              <a:t>3/19/2021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3451687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7091E9C-B548-2042-B513-2EB8677871AD}" type="datetimeFigureOut">
              <a:rPr lang="en-US" smtClean="0"/>
              <a:t>3/19/2021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1794048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091E9C-B548-2042-B513-2EB8677871AD}" type="datetimeFigureOut">
              <a:rPr lang="en-US" smtClean="0"/>
              <a:t>3/19/2021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14670695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7091E9C-B548-2042-B513-2EB8677871AD}"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23697472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7091E9C-B548-2042-B513-2EB8677871AD}" type="datetimeFigureOut">
              <a:rPr lang="en-US" smtClean="0"/>
              <a:t>3/19/2021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5E604E-FDC7-ED46-98E7-4286C061FF18}" type="slidenum">
              <a:rPr lang="en-US" smtClean="0"/>
              <a:t>‹#›</a:t>
            </a:fld>
            <a:endParaRPr lang="en-US"/>
          </a:p>
        </p:txBody>
      </p:sp>
    </p:spTree>
    <p:extLst>
      <p:ext uri="{BB962C8B-B14F-4D97-AF65-F5344CB8AC3E}">
        <p14:creationId xmlns:p14="http://schemas.microsoft.com/office/powerpoint/2010/main" val="605363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7091E9C-B548-2042-B513-2EB8677871AD}" type="datetimeFigureOut">
              <a:rPr lang="en-US" smtClean="0"/>
              <a:t>3/19/2021</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5E604E-FDC7-ED46-98E7-4286C061FF18}" type="slidenum">
              <a:rPr lang="en-US" smtClean="0"/>
              <a:t>‹#›</a:t>
            </a:fld>
            <a:endParaRPr lang="en-US"/>
          </a:p>
        </p:txBody>
      </p:sp>
    </p:spTree>
    <p:extLst>
      <p:ext uri="{BB962C8B-B14F-4D97-AF65-F5344CB8AC3E}">
        <p14:creationId xmlns:p14="http://schemas.microsoft.com/office/powerpoint/2010/main" val="8872194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mindedforfamilies.org.uk/Content/where_there_is_depression_there_is_hope/#/id/5a6bbf704b8648d476fd048d" TargetMode="External"/><Relationship Id="rId2" Type="http://schemas.openxmlformats.org/officeDocument/2006/relationships/hyperlink" Target="https://www.youtube.com/watch?v=mrqgaLnQ5zQ"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a:latin typeface="+mn-lt"/>
              </a:rPr>
              <a:t>Depression in older adults</a:t>
            </a:r>
          </a:p>
        </p:txBody>
      </p:sp>
      <p:sp>
        <p:nvSpPr>
          <p:cNvPr id="3" name="Subtitle 2"/>
          <p:cNvSpPr>
            <a:spLocks noGrp="1"/>
          </p:cNvSpPr>
          <p:nvPr>
            <p:ph type="subTitle" idx="1"/>
          </p:nvPr>
        </p:nvSpPr>
        <p:spPr/>
        <p:txBody>
          <a:bodyPr>
            <a:normAutofit/>
          </a:bodyPr>
          <a:lstStyle/>
          <a:p>
            <a:r>
              <a:rPr lang="en-US" sz="2800" dirty="0"/>
              <a:t>Tier 3</a:t>
            </a:r>
          </a:p>
        </p:txBody>
      </p:sp>
    </p:spTree>
    <p:extLst>
      <p:ext uri="{BB962C8B-B14F-4D97-AF65-F5344CB8AC3E}">
        <p14:creationId xmlns:p14="http://schemas.microsoft.com/office/powerpoint/2010/main" val="2051699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628650" y="0"/>
            <a:ext cx="7886700" cy="1123627"/>
          </a:xfrm>
        </p:spPr>
        <p:txBody>
          <a:bodyPr vert="horz" wrap="square" lIns="91440" tIns="45720" rIns="91440" bIns="45720" numCol="1" anchorCtr="0" compatLnSpc="1">
            <a:prstTxWarp prst="textNoShape">
              <a:avLst/>
            </a:prstTxWarp>
            <a:normAutofit/>
          </a:bodyPr>
          <a:lstStyle/>
          <a:p>
            <a:pPr algn="ctr" eaLnBrk="1" hangingPunct="1">
              <a:defRPr/>
            </a:pPr>
            <a:r>
              <a:rPr lang="en-US" sz="4400" dirty="0">
                <a:latin typeface="+mn-lt"/>
                <a:cs typeface="+mj-cs"/>
              </a:rPr>
              <a:t>Assessment</a:t>
            </a:r>
          </a:p>
        </p:txBody>
      </p:sp>
      <p:sp>
        <p:nvSpPr>
          <p:cNvPr id="35842" name="Content Placeholder 2"/>
          <p:cNvSpPr>
            <a:spLocks noGrp="1"/>
          </p:cNvSpPr>
          <p:nvPr>
            <p:ph idx="1"/>
          </p:nvPr>
        </p:nvSpPr>
        <p:spPr>
          <a:xfrm>
            <a:off x="628650" y="1007390"/>
            <a:ext cx="7886700" cy="5625885"/>
          </a:xfrm>
        </p:spPr>
        <p:txBody>
          <a:bodyPr>
            <a:normAutofit/>
          </a:bodyPr>
          <a:lstStyle/>
          <a:p>
            <a:pPr eaLnBrk="1" hangingPunct="1"/>
            <a:r>
              <a:rPr lang="en-US" sz="2800" dirty="0"/>
              <a:t>History and clinical picture</a:t>
            </a:r>
          </a:p>
          <a:p>
            <a:pPr eaLnBrk="1" hangingPunct="1"/>
            <a:r>
              <a:rPr lang="en-US" sz="2800" dirty="0"/>
              <a:t>Risk assessment around self neglect /self harm/suicidal thoughts</a:t>
            </a:r>
          </a:p>
          <a:p>
            <a:pPr eaLnBrk="1" hangingPunct="1"/>
            <a:r>
              <a:rPr lang="en-US" sz="2800" dirty="0"/>
              <a:t>Collateral history</a:t>
            </a:r>
          </a:p>
          <a:p>
            <a:pPr eaLnBrk="1" hangingPunct="1"/>
            <a:r>
              <a:rPr lang="en-US" sz="2800" dirty="0"/>
              <a:t>Rule out physical health ,medication causes</a:t>
            </a:r>
          </a:p>
          <a:p>
            <a:pPr eaLnBrk="1" hangingPunct="1"/>
            <a:r>
              <a:rPr lang="en-US" sz="2800" dirty="0"/>
              <a:t>Two question screening test for depression</a:t>
            </a:r>
          </a:p>
          <a:p>
            <a:pPr eaLnBrk="1" hangingPunct="1"/>
            <a:r>
              <a:rPr lang="en-US" sz="2800" dirty="0"/>
              <a:t>Assessment scales could be used</a:t>
            </a:r>
            <a:r>
              <a:rPr lang="mr-IN" sz="2800" dirty="0"/>
              <a:t>…</a:t>
            </a:r>
            <a:endParaRPr lang="en-US" sz="2800" dirty="0"/>
          </a:p>
          <a:p>
            <a:pPr lvl="1" eaLnBrk="1" hangingPunct="1"/>
            <a:r>
              <a:rPr lang="en-US" sz="2800" dirty="0"/>
              <a:t>Becks’ depression inventory</a:t>
            </a:r>
          </a:p>
          <a:p>
            <a:pPr lvl="1" eaLnBrk="1" hangingPunct="1"/>
            <a:r>
              <a:rPr lang="en-US" sz="2800" dirty="0"/>
              <a:t>Geriatric Depression Scale</a:t>
            </a:r>
          </a:p>
          <a:p>
            <a:pPr lvl="1" eaLnBrk="1" hangingPunct="1"/>
            <a:r>
              <a:rPr lang="en-US" sz="2800" dirty="0"/>
              <a:t>Hospital Anxiety and Depression Scale</a:t>
            </a:r>
          </a:p>
          <a:p>
            <a:pPr lvl="1" eaLnBrk="1" hangingPunct="1"/>
            <a:r>
              <a:rPr lang="en-US" sz="2800" dirty="0"/>
              <a:t>Cornell Scale</a:t>
            </a:r>
          </a:p>
          <a:p>
            <a:pPr lvl="1" eaLnBrk="1" hangingPunct="1"/>
            <a:endParaRPr lang="en-US" sz="2400" dirty="0"/>
          </a:p>
        </p:txBody>
      </p:sp>
      <p:sp>
        <p:nvSpPr>
          <p:cNvPr id="3" name="Rectangle 1"/>
          <p:cNvSpPr>
            <a:spLocks noChangeArrowheads="1"/>
          </p:cNvSpPr>
          <p:nvPr/>
        </p:nvSpPr>
        <p:spPr bwMode="auto">
          <a:xfrm>
            <a:off x="0" y="-40705"/>
            <a:ext cx="216726" cy="53860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Calibri" panose="020F0502020204030204" pitchFamily="34" charset="0"/>
              </a:rPr>
              <a:t> </a:t>
            </a: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6124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8E7A23-1203-47DE-B91C-1117868E5E61}"/>
              </a:ext>
            </a:extLst>
          </p:cNvPr>
          <p:cNvSpPr>
            <a:spLocks noGrp="1"/>
          </p:cNvSpPr>
          <p:nvPr>
            <p:ph type="title"/>
          </p:nvPr>
        </p:nvSpPr>
        <p:spPr>
          <a:xfrm>
            <a:off x="628650" y="46496"/>
            <a:ext cx="7886700" cy="1410345"/>
          </a:xfrm>
        </p:spPr>
        <p:txBody>
          <a:bodyPr>
            <a:normAutofit/>
          </a:bodyPr>
          <a:lstStyle/>
          <a:p>
            <a:pPr algn="ctr"/>
            <a:r>
              <a:rPr lang="en-GB" altLang="en-US" sz="4400" dirty="0">
                <a:latin typeface="+mn-lt"/>
              </a:rPr>
              <a:t>Simple questions to screen for depression</a:t>
            </a:r>
            <a:endParaRPr lang="en-GB" sz="4400" dirty="0">
              <a:latin typeface="+mn-lt"/>
            </a:endParaRPr>
          </a:p>
        </p:txBody>
      </p:sp>
      <p:sp>
        <p:nvSpPr>
          <p:cNvPr id="3" name="Content Placeholder 2">
            <a:extLst>
              <a:ext uri="{FF2B5EF4-FFF2-40B4-BE49-F238E27FC236}">
                <a16:creationId xmlns:a16="http://schemas.microsoft.com/office/drawing/2014/main" id="{DD9114C4-57A9-4CA6-9933-CF5C50584892}"/>
              </a:ext>
            </a:extLst>
          </p:cNvPr>
          <p:cNvSpPr>
            <a:spLocks noGrp="1"/>
          </p:cNvSpPr>
          <p:nvPr>
            <p:ph idx="1"/>
          </p:nvPr>
        </p:nvSpPr>
        <p:spPr>
          <a:xfrm>
            <a:off x="628650" y="1309607"/>
            <a:ext cx="7886700" cy="4867356"/>
          </a:xfrm>
        </p:spPr>
        <p:txBody>
          <a:bodyPr>
            <a:normAutofit/>
          </a:bodyPr>
          <a:lstStyle/>
          <a:p>
            <a:pPr marL="0" indent="0">
              <a:buNone/>
            </a:pPr>
            <a:r>
              <a:rPr lang="en-GB" sz="2800" dirty="0"/>
              <a:t>Two-question screening test</a:t>
            </a:r>
          </a:p>
          <a:p>
            <a:r>
              <a:rPr lang="en-GB" sz="2800" dirty="0"/>
              <a:t>During the last month, have you often been bothered by feeling down, depressed or hopeless?</a:t>
            </a:r>
          </a:p>
          <a:p>
            <a:r>
              <a:rPr lang="en-GB" sz="2800" dirty="0"/>
              <a:t>During the last month, have you often been bothered by having little interest or pleasure in doing things?</a:t>
            </a:r>
          </a:p>
          <a:p>
            <a:pPr marL="0" indent="0">
              <a:buNone/>
            </a:pPr>
            <a:endParaRPr lang="en-GB" sz="2800" dirty="0"/>
          </a:p>
          <a:p>
            <a:pPr marL="0" indent="0">
              <a:buNone/>
            </a:pPr>
            <a:r>
              <a:rPr lang="en-GB" sz="2800" dirty="0"/>
              <a:t>Answering yes to either of these questions is considered a positive test result, warranting further assessment</a:t>
            </a:r>
            <a:r>
              <a:rPr lang="en-GB" sz="2400" dirty="0"/>
              <a:t>.</a:t>
            </a:r>
          </a:p>
        </p:txBody>
      </p:sp>
    </p:spTree>
    <p:extLst>
      <p:ext uri="{BB962C8B-B14F-4D97-AF65-F5344CB8AC3E}">
        <p14:creationId xmlns:p14="http://schemas.microsoft.com/office/powerpoint/2010/main" val="3577339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83085C8-F7BB-4AD6-B76C-69A28953919F}" type="datetime1">
              <a:rPr lang="en-US" altLang="en-US"/>
              <a:pPr/>
              <a:t>3/19/2021</a:t>
            </a:fld>
            <a:endParaRPr lang="en-AU" altLang="en-US"/>
          </a:p>
        </p:txBody>
      </p:sp>
      <p:sp>
        <p:nvSpPr>
          <p:cNvPr id="6" name="Slide Number Placeholder 5"/>
          <p:cNvSpPr>
            <a:spLocks noGrp="1"/>
          </p:cNvSpPr>
          <p:nvPr>
            <p:ph type="sldNum" sz="quarter" idx="12"/>
          </p:nvPr>
        </p:nvSpPr>
        <p:spPr/>
        <p:txBody>
          <a:bodyPr/>
          <a:lstStyle/>
          <a:p>
            <a:fld id="{033DF14E-82DC-4E48-A057-DD79044B2353}" type="slidenum">
              <a:rPr lang="en-AU" altLang="en-US"/>
              <a:pPr/>
              <a:t>12</a:t>
            </a:fld>
            <a:endParaRPr lang="en-AU" altLang="en-US"/>
          </a:p>
        </p:txBody>
      </p:sp>
      <p:sp>
        <p:nvSpPr>
          <p:cNvPr id="273410" name="Rectangle 2"/>
          <p:cNvSpPr>
            <a:spLocks noGrp="1" noRot="1" noChangeArrowheads="1"/>
          </p:cNvSpPr>
          <p:nvPr>
            <p:ph type="title"/>
          </p:nvPr>
        </p:nvSpPr>
        <p:spPr>
          <a:xfrm>
            <a:off x="628650" y="0"/>
            <a:ext cx="7886700" cy="1046136"/>
          </a:xfrm>
        </p:spPr>
        <p:txBody>
          <a:bodyPr>
            <a:normAutofit/>
          </a:bodyPr>
          <a:lstStyle/>
          <a:p>
            <a:pPr algn="ctr"/>
            <a:r>
              <a:rPr lang="en-NZ" altLang="en-US" sz="4400" dirty="0">
                <a:latin typeface="+mn-lt"/>
              </a:rPr>
              <a:t>GDS – Geriatric Depression Scale</a:t>
            </a:r>
            <a:endParaRPr lang="en-AU" altLang="en-US" sz="4400" dirty="0">
              <a:latin typeface="+mn-lt"/>
            </a:endParaRPr>
          </a:p>
        </p:txBody>
      </p:sp>
      <p:sp>
        <p:nvSpPr>
          <p:cNvPr id="273411" name="Rectangle 3"/>
          <p:cNvSpPr>
            <a:spLocks noGrp="1" noRot="1" noChangeArrowheads="1"/>
          </p:cNvSpPr>
          <p:nvPr>
            <p:ph type="body" idx="1"/>
          </p:nvPr>
        </p:nvSpPr>
        <p:spPr>
          <a:xfrm>
            <a:off x="0" y="1185620"/>
            <a:ext cx="9144000" cy="5610387"/>
          </a:xfrm>
        </p:spPr>
        <p:txBody>
          <a:bodyPr>
            <a:normAutofit fontScale="92500" lnSpcReduction="10000"/>
          </a:bodyPr>
          <a:lstStyle/>
          <a:p>
            <a:pPr>
              <a:lnSpc>
                <a:spcPct val="80000"/>
              </a:lnSpc>
              <a:buFont typeface="Arial" charset="0"/>
              <a:buNone/>
            </a:pPr>
            <a:r>
              <a:rPr lang="en-AU" altLang="en-US" sz="1400" b="1" i="1" dirty="0"/>
              <a:t>Choose the best answer for how you have felt over the past week:</a:t>
            </a:r>
          </a:p>
          <a:p>
            <a:pPr>
              <a:lnSpc>
                <a:spcPct val="80000"/>
              </a:lnSpc>
              <a:buFont typeface="Arial" charset="0"/>
              <a:buNone/>
            </a:pPr>
            <a:endParaRPr lang="en-AU" altLang="en-US" sz="1400" b="1" dirty="0"/>
          </a:p>
          <a:p>
            <a:pPr>
              <a:lnSpc>
                <a:spcPct val="80000"/>
              </a:lnSpc>
            </a:pPr>
            <a:r>
              <a:rPr lang="en-AU" altLang="en-US" sz="1500" dirty="0"/>
              <a:t>1. Are you basically satisfied with your life? 				                YES / </a:t>
            </a:r>
            <a:r>
              <a:rPr lang="en-AU" altLang="en-US" sz="1500" b="1" dirty="0">
                <a:solidFill>
                  <a:srgbClr val="000000"/>
                </a:solidFill>
                <a:effectLst>
                  <a:outerShdw blurRad="38100" dist="38100" dir="2700000" algn="tl">
                    <a:srgbClr val="FFFFFF"/>
                  </a:outerShdw>
                </a:effectLst>
              </a:rPr>
              <a:t>NO</a:t>
            </a:r>
          </a:p>
          <a:p>
            <a:pPr>
              <a:lnSpc>
                <a:spcPct val="80000"/>
              </a:lnSpc>
            </a:pPr>
            <a:r>
              <a:rPr lang="en-AU" altLang="en-US" sz="1500" dirty="0"/>
              <a:t>2. Have you dropped many of your activities and interests?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3. Do you feel that your life is empty?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4. Do you often get bored?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5. Are you in good spirits most of the time? 				                 YES / </a:t>
            </a:r>
            <a:r>
              <a:rPr lang="en-AU" altLang="en-US" sz="1500" dirty="0">
                <a:solidFill>
                  <a:srgbClr val="000000"/>
                </a:solidFill>
                <a:effectLst>
                  <a:outerShdw blurRad="38100" dist="38100" dir="2700000" algn="tl">
                    <a:srgbClr val="FFFFFF"/>
                  </a:outerShdw>
                </a:effectLst>
              </a:rPr>
              <a:t>NO</a:t>
            </a:r>
          </a:p>
          <a:p>
            <a:pPr>
              <a:lnSpc>
                <a:spcPct val="80000"/>
              </a:lnSpc>
            </a:pPr>
            <a:r>
              <a:rPr lang="en-AU" altLang="en-US" sz="1500" dirty="0"/>
              <a:t>6. Are you afraid that something bad is going to happen to you?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7. Do you feel happy most of the time? 				                  YES / </a:t>
            </a:r>
            <a:r>
              <a:rPr lang="en-AU" altLang="en-US" sz="1500" b="1" dirty="0">
                <a:solidFill>
                  <a:srgbClr val="000000"/>
                </a:solidFill>
                <a:effectLst>
                  <a:outerShdw blurRad="38100" dist="38100" dir="2700000" algn="tl">
                    <a:srgbClr val="FFFFFF"/>
                  </a:outerShdw>
                </a:effectLst>
              </a:rPr>
              <a:t>NO</a:t>
            </a:r>
            <a:endParaRPr lang="en-AU" altLang="en-US" sz="1500" dirty="0">
              <a:solidFill>
                <a:srgbClr val="000000"/>
              </a:solidFill>
              <a:effectLst>
                <a:outerShdw blurRad="38100" dist="38100" dir="2700000" algn="tl">
                  <a:srgbClr val="FFFFFF"/>
                </a:outerShdw>
              </a:effectLst>
            </a:endParaRPr>
          </a:p>
          <a:p>
            <a:pPr>
              <a:lnSpc>
                <a:spcPct val="80000"/>
              </a:lnSpc>
            </a:pPr>
            <a:r>
              <a:rPr lang="en-AU" altLang="en-US" sz="1500" dirty="0"/>
              <a:t>8. Do you often feel helpless?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9. Do you prefer to stay at home, rather than going out and doing new things?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10. Do you feel you have more problems with memory than most?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11. Do you think it is wonderful to be alive now? 			                  YES / </a:t>
            </a:r>
            <a:r>
              <a:rPr lang="en-AU" altLang="en-US" sz="1500" b="1" dirty="0">
                <a:solidFill>
                  <a:srgbClr val="000000"/>
                </a:solidFill>
                <a:effectLst>
                  <a:outerShdw blurRad="38100" dist="38100" dir="2700000" algn="tl">
                    <a:srgbClr val="FFFFFF"/>
                  </a:outerShdw>
                </a:effectLst>
              </a:rPr>
              <a:t>NO</a:t>
            </a:r>
            <a:endParaRPr lang="en-AU" altLang="en-US" sz="1500" dirty="0">
              <a:solidFill>
                <a:srgbClr val="000000"/>
              </a:solidFill>
              <a:effectLst>
                <a:outerShdw blurRad="38100" dist="38100" dir="2700000" algn="tl">
                  <a:srgbClr val="FFFFFF"/>
                </a:outerShdw>
              </a:effectLst>
            </a:endParaRPr>
          </a:p>
          <a:p>
            <a:pPr>
              <a:lnSpc>
                <a:spcPct val="80000"/>
              </a:lnSpc>
            </a:pPr>
            <a:r>
              <a:rPr lang="en-AU" altLang="en-US" sz="1500" dirty="0"/>
              <a:t>12. Do you feel pretty worthless the way you are now?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13. Do you feel full of energy? 					                 YES / </a:t>
            </a:r>
            <a:r>
              <a:rPr lang="en-AU" altLang="en-US" sz="1500" b="1" dirty="0">
                <a:solidFill>
                  <a:srgbClr val="000000"/>
                </a:solidFill>
                <a:effectLst>
                  <a:outerShdw blurRad="38100" dist="38100" dir="2700000" algn="tl">
                    <a:srgbClr val="FFFFFF"/>
                  </a:outerShdw>
                </a:effectLst>
              </a:rPr>
              <a:t>NO</a:t>
            </a:r>
            <a:endParaRPr lang="en-AU" altLang="en-US" sz="1500" dirty="0">
              <a:solidFill>
                <a:srgbClr val="000000"/>
              </a:solidFill>
              <a:effectLst>
                <a:outerShdw blurRad="38100" dist="38100" dir="2700000" algn="tl">
                  <a:srgbClr val="FFFFFF"/>
                </a:outerShdw>
              </a:effectLst>
            </a:endParaRPr>
          </a:p>
          <a:p>
            <a:pPr>
              <a:lnSpc>
                <a:spcPct val="80000"/>
              </a:lnSpc>
            </a:pPr>
            <a:r>
              <a:rPr lang="en-AU" altLang="en-US" sz="1500" dirty="0"/>
              <a:t>14. Do you feel that your situation is hopeless? 				</a:t>
            </a:r>
            <a:r>
              <a:rPr lang="en-AU" altLang="en-US" sz="1500" b="1" dirty="0">
                <a:solidFill>
                  <a:srgbClr val="000000"/>
                </a:solidFill>
                <a:effectLst>
                  <a:outerShdw blurRad="38100" dist="38100" dir="2700000" algn="tl">
                    <a:srgbClr val="FFFFFF"/>
                  </a:outerShdw>
                </a:effectLst>
              </a:rPr>
              <a:t>YES</a:t>
            </a:r>
            <a:r>
              <a:rPr lang="en-AU" altLang="en-US" sz="1500" b="1" dirty="0"/>
              <a:t> </a:t>
            </a:r>
            <a:r>
              <a:rPr lang="en-AU" altLang="en-US" sz="1500" dirty="0"/>
              <a:t>/ NO</a:t>
            </a:r>
          </a:p>
          <a:p>
            <a:pPr>
              <a:lnSpc>
                <a:spcPct val="80000"/>
              </a:lnSpc>
            </a:pPr>
            <a:r>
              <a:rPr lang="en-AU" altLang="en-US" sz="1500" dirty="0"/>
              <a:t>15. Do you think that most people are better off than you are?         		</a:t>
            </a:r>
            <a:r>
              <a:rPr lang="en-AU" altLang="en-US" sz="1500" b="1" dirty="0">
                <a:solidFill>
                  <a:schemeClr val="tx1"/>
                </a:solidFill>
              </a:rPr>
              <a:t>YES</a:t>
            </a:r>
            <a:r>
              <a:rPr lang="en-AU" altLang="en-US" sz="1500" b="1" dirty="0"/>
              <a:t> </a:t>
            </a:r>
            <a:r>
              <a:rPr lang="en-AU" altLang="en-US" sz="1500" dirty="0"/>
              <a:t>/ NO</a:t>
            </a:r>
          </a:p>
          <a:p>
            <a:pPr>
              <a:lnSpc>
                <a:spcPct val="80000"/>
              </a:lnSpc>
              <a:buFont typeface="Arial" charset="0"/>
              <a:buNone/>
            </a:pPr>
            <a:endParaRPr lang="en-AU" altLang="en-US" sz="1400" dirty="0"/>
          </a:p>
          <a:p>
            <a:pPr>
              <a:lnSpc>
                <a:spcPct val="80000"/>
              </a:lnSpc>
              <a:buFont typeface="Arial" charset="0"/>
              <a:buNone/>
            </a:pPr>
            <a:r>
              <a:rPr lang="en-AU" altLang="en-US" sz="1400" b="1" dirty="0">
                <a:solidFill>
                  <a:srgbClr val="000000"/>
                </a:solidFill>
                <a:effectLst>
                  <a:outerShdw blurRad="38100" dist="38100" dir="2700000" algn="tl">
                    <a:srgbClr val="FFFFFF"/>
                  </a:outerShdw>
                </a:effectLst>
              </a:rPr>
              <a:t>Answers in bold indicate depression. Score 1 point for each bolded answer.</a:t>
            </a:r>
          </a:p>
          <a:p>
            <a:pPr>
              <a:lnSpc>
                <a:spcPct val="80000"/>
              </a:lnSpc>
              <a:buFont typeface="Arial" charset="0"/>
              <a:buNone/>
            </a:pPr>
            <a:r>
              <a:rPr lang="en-AU" altLang="en-US" sz="1400" b="1" dirty="0">
                <a:solidFill>
                  <a:srgbClr val="000000"/>
                </a:solidFill>
                <a:effectLst>
                  <a:outerShdw blurRad="38100" dist="38100" dir="2700000" algn="tl">
                    <a:srgbClr val="FFFFFF"/>
                  </a:outerShdw>
                </a:effectLst>
              </a:rPr>
              <a:t>A score &gt; 5 points is suggestive of depression and warrants follow-up comprehensive</a:t>
            </a:r>
          </a:p>
          <a:p>
            <a:pPr>
              <a:lnSpc>
                <a:spcPct val="80000"/>
              </a:lnSpc>
              <a:buFont typeface="Arial" charset="0"/>
              <a:buNone/>
            </a:pPr>
            <a:r>
              <a:rPr lang="en-AU" altLang="en-US" sz="1400" b="1" dirty="0">
                <a:solidFill>
                  <a:srgbClr val="000000"/>
                </a:solidFill>
                <a:effectLst>
                  <a:outerShdw blurRad="38100" dist="38100" dir="2700000" algn="tl">
                    <a:srgbClr val="FFFFFF"/>
                  </a:outerShdw>
                </a:effectLst>
              </a:rPr>
              <a:t>assessment.</a:t>
            </a:r>
          </a:p>
          <a:p>
            <a:pPr>
              <a:lnSpc>
                <a:spcPct val="80000"/>
              </a:lnSpc>
              <a:buFont typeface="Arial" charset="0"/>
              <a:buNone/>
            </a:pPr>
            <a:r>
              <a:rPr lang="en-AU" altLang="en-US" sz="1400" b="1" dirty="0">
                <a:solidFill>
                  <a:srgbClr val="000000"/>
                </a:solidFill>
                <a:effectLst>
                  <a:outerShdw blurRad="38100" dist="38100" dir="2700000" algn="tl">
                    <a:srgbClr val="FFFFFF"/>
                  </a:outerShdw>
                </a:effectLst>
              </a:rPr>
              <a:t>A score &gt; 10 points is almost always indicative of depression.</a:t>
            </a:r>
          </a:p>
        </p:txBody>
      </p:sp>
    </p:spTree>
    <p:extLst>
      <p:ext uri="{BB962C8B-B14F-4D97-AF65-F5344CB8AC3E}">
        <p14:creationId xmlns:p14="http://schemas.microsoft.com/office/powerpoint/2010/main" val="3144310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34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734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34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34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734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3411">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73411">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73411">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73411">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73411">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73411">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273411">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73411">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3411">
                                            <p:txEl>
                                              <p:pRg st="14" end="14"/>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73411">
                                            <p:txEl>
                                              <p:pRg st="15" end="15"/>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73411">
                                            <p:txEl>
                                              <p:pRg st="16" end="16"/>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273411">
                                            <p:txEl>
                                              <p:pRg st="18" end="18"/>
                                            </p:txEl>
                                          </p:spTgt>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73411">
                                            <p:txEl>
                                              <p:pRg st="19" end="19"/>
                                            </p:txEl>
                                          </p:spTgt>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273411">
                                            <p:txEl>
                                              <p:pRg st="20" end="20"/>
                                            </p:txEl>
                                          </p:spTgt>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273411">
                                            <p:txEl>
                                              <p:pRg st="21" end="2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3411"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129167" y="77492"/>
            <a:ext cx="9273167" cy="6780508"/>
          </a:xfrm>
          <a:prstGeom prst="rect">
            <a:avLst/>
          </a:prstGeom>
        </p:spPr>
      </p:pic>
    </p:spTree>
    <p:extLst>
      <p:ext uri="{BB962C8B-B14F-4D97-AF65-F5344CB8AC3E}">
        <p14:creationId xmlns:p14="http://schemas.microsoft.com/office/powerpoint/2010/main" val="1863608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1"/>
            <a:ext cx="7886700" cy="1077132"/>
          </a:xfrm>
        </p:spPr>
        <p:txBody>
          <a:bodyPr vert="horz" wrap="square" lIns="91440" tIns="45720" rIns="91440" bIns="45720" numCol="1" anchorCtr="0" compatLnSpc="1">
            <a:prstTxWarp prst="textNoShape">
              <a:avLst/>
            </a:prstTxWarp>
            <a:normAutofit/>
          </a:bodyPr>
          <a:lstStyle/>
          <a:p>
            <a:pPr algn="ctr" eaLnBrk="1" hangingPunct="1">
              <a:defRPr/>
            </a:pPr>
            <a:r>
              <a:rPr lang="en-US" sz="4400" dirty="0">
                <a:latin typeface="+mn-lt"/>
                <a:cs typeface="+mj-cs"/>
              </a:rPr>
              <a:t>Management</a:t>
            </a:r>
          </a:p>
        </p:txBody>
      </p:sp>
      <p:sp>
        <p:nvSpPr>
          <p:cNvPr id="3" name="Content Placeholder 2"/>
          <p:cNvSpPr>
            <a:spLocks noGrp="1"/>
          </p:cNvSpPr>
          <p:nvPr>
            <p:ph idx="1"/>
          </p:nvPr>
        </p:nvSpPr>
        <p:spPr>
          <a:xfrm>
            <a:off x="628650" y="1077133"/>
            <a:ext cx="7886700" cy="5099830"/>
          </a:xfrm>
        </p:spPr>
        <p:txBody>
          <a:bodyPr>
            <a:normAutofit fontScale="85000" lnSpcReduction="10000"/>
          </a:bodyPr>
          <a:lstStyle/>
          <a:p>
            <a:pPr>
              <a:spcBef>
                <a:spcPts val="600"/>
              </a:spcBef>
              <a:spcAft>
                <a:spcPts val="600"/>
              </a:spcAft>
            </a:pPr>
            <a:r>
              <a:rPr lang="en-GB" altLang="en-US" sz="3200" dirty="0"/>
              <a:t>Investigate and treat any biological factors such as some particular illnesses or medication issues</a:t>
            </a:r>
          </a:p>
          <a:p>
            <a:pPr>
              <a:spcBef>
                <a:spcPts val="600"/>
              </a:spcBef>
              <a:spcAft>
                <a:spcPts val="600"/>
              </a:spcAft>
            </a:pPr>
            <a:r>
              <a:rPr lang="en-GB" altLang="en-US" sz="3200" dirty="0"/>
              <a:t>Reduce any psychological factors such as difficulties with relationships </a:t>
            </a:r>
          </a:p>
          <a:p>
            <a:pPr>
              <a:spcBef>
                <a:spcPts val="600"/>
              </a:spcBef>
              <a:spcAft>
                <a:spcPts val="600"/>
              </a:spcAft>
            </a:pPr>
            <a:r>
              <a:rPr lang="en-GB" altLang="en-US" sz="3200" dirty="0"/>
              <a:t>Reduce any social factors, such as isolation and lack of stimulation </a:t>
            </a:r>
          </a:p>
          <a:p>
            <a:pPr>
              <a:spcBef>
                <a:spcPts val="2400"/>
              </a:spcBef>
            </a:pPr>
            <a:r>
              <a:rPr lang="en-GB" sz="3200" dirty="0"/>
              <a:t>Psychological therapies are effective so consider referral to IAPT</a:t>
            </a:r>
          </a:p>
          <a:p>
            <a:pPr>
              <a:spcBef>
                <a:spcPts val="2400"/>
              </a:spcBef>
            </a:pPr>
            <a:r>
              <a:rPr lang="en-GB" sz="3200" dirty="0"/>
              <a:t>Medications can also help</a:t>
            </a:r>
          </a:p>
          <a:p>
            <a:pPr>
              <a:spcBef>
                <a:spcPts val="2400"/>
              </a:spcBef>
            </a:pPr>
            <a:r>
              <a:rPr lang="en-GB" sz="3200" dirty="0"/>
              <a:t>Refer to Old Age Psychiatry if moderate to severe depression with no response to treatment</a:t>
            </a:r>
          </a:p>
          <a:p>
            <a:pPr>
              <a:spcBef>
                <a:spcPts val="600"/>
              </a:spcBef>
              <a:spcAft>
                <a:spcPts val="600"/>
              </a:spcAft>
            </a:pPr>
            <a:endParaRPr lang="en-GB" altLang="en-US" sz="3200" dirty="0"/>
          </a:p>
          <a:p>
            <a:endParaRPr lang="en-GB" dirty="0"/>
          </a:p>
          <a:p>
            <a:endParaRPr lang="en-GB" dirty="0"/>
          </a:p>
        </p:txBody>
      </p:sp>
    </p:spTree>
    <p:extLst>
      <p:ext uri="{BB962C8B-B14F-4D97-AF65-F5344CB8AC3E}">
        <p14:creationId xmlns:p14="http://schemas.microsoft.com/office/powerpoint/2010/main" val="1742855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54245"/>
            <a:ext cx="7886700" cy="1100380"/>
          </a:xfrm>
        </p:spPr>
        <p:txBody>
          <a:bodyPr>
            <a:normAutofit/>
          </a:bodyPr>
          <a:lstStyle/>
          <a:p>
            <a:pPr algn="ctr"/>
            <a:r>
              <a:rPr lang="en-US" sz="4400" dirty="0">
                <a:latin typeface="+mn-lt"/>
              </a:rPr>
              <a:t>How do antidepressants work</a:t>
            </a:r>
            <a:endParaRPr lang="en-NZ" sz="4400" dirty="0">
              <a:latin typeface="+mn-lt"/>
            </a:endParaRPr>
          </a:p>
        </p:txBody>
      </p:sp>
      <p:pic>
        <p:nvPicPr>
          <p:cNvPr id="4" name="Content Placeholder 3"/>
          <p:cNvPicPr>
            <a:picLocks noGrp="1" noChangeAspect="1"/>
          </p:cNvPicPr>
          <p:nvPr>
            <p:ph idx="1"/>
          </p:nvPr>
        </p:nvPicPr>
        <p:blipFill>
          <a:blip r:embed="rId2"/>
          <a:stretch>
            <a:fillRect/>
          </a:stretch>
        </p:blipFill>
        <p:spPr>
          <a:xfrm>
            <a:off x="0" y="1046136"/>
            <a:ext cx="9144000" cy="5499424"/>
          </a:xfrm>
          <a:prstGeom prst="rect">
            <a:avLst/>
          </a:prstGeom>
        </p:spPr>
      </p:pic>
    </p:spTree>
    <p:extLst>
      <p:ext uri="{BB962C8B-B14F-4D97-AF65-F5344CB8AC3E}">
        <p14:creationId xmlns:p14="http://schemas.microsoft.com/office/powerpoint/2010/main" val="4182655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352136" y="1170122"/>
            <a:ext cx="8242300" cy="5581660"/>
          </a:xfrm>
        </p:spPr>
        <p:txBody>
          <a:bodyPr>
            <a:normAutofit fontScale="70000" lnSpcReduction="20000"/>
          </a:bodyPr>
          <a:lstStyle/>
          <a:p>
            <a:pPr marL="0" indent="0">
              <a:lnSpc>
                <a:spcPct val="110000"/>
              </a:lnSpc>
              <a:buNone/>
              <a:defRPr/>
            </a:pPr>
            <a:r>
              <a:rPr lang="en-US" sz="3400" dirty="0"/>
              <a:t>Antidepressants: </a:t>
            </a:r>
          </a:p>
          <a:p>
            <a:pPr>
              <a:lnSpc>
                <a:spcPct val="110000"/>
              </a:lnSpc>
              <a:defRPr/>
            </a:pPr>
            <a:r>
              <a:rPr lang="en-US" sz="3400" dirty="0">
                <a:solidFill>
                  <a:schemeClr val="tx1"/>
                </a:solidFill>
              </a:rPr>
              <a:t>Selective Serotonin Reuptake Inhibitors (SSRIs)</a:t>
            </a:r>
            <a:r>
              <a:rPr lang="en-US" sz="3400" i="1" dirty="0">
                <a:cs typeface="ＭＳ Ｐゴシック" charset="0"/>
              </a:rPr>
              <a:t> (most commonly used)</a:t>
            </a:r>
            <a:endParaRPr lang="en-US" sz="3400" dirty="0">
              <a:solidFill>
                <a:schemeClr val="tx1"/>
              </a:solidFill>
            </a:endParaRPr>
          </a:p>
          <a:p>
            <a:pPr>
              <a:lnSpc>
                <a:spcPct val="110000"/>
              </a:lnSpc>
              <a:defRPr/>
            </a:pPr>
            <a:r>
              <a:rPr lang="en-US" sz="3400" dirty="0">
                <a:solidFill>
                  <a:schemeClr val="tx1"/>
                </a:solidFill>
              </a:rPr>
              <a:t>Serotonin </a:t>
            </a:r>
            <a:r>
              <a:rPr lang="en-GB" sz="3400" dirty="0">
                <a:solidFill>
                  <a:schemeClr val="tx1"/>
                </a:solidFill>
              </a:rPr>
              <a:t>Serotonin and Noradrenaline  </a:t>
            </a:r>
            <a:r>
              <a:rPr lang="en-GB" sz="3400" dirty="0"/>
              <a:t>R</a:t>
            </a:r>
            <a:r>
              <a:rPr lang="en-GB" sz="3400" dirty="0">
                <a:solidFill>
                  <a:schemeClr val="tx1"/>
                </a:solidFill>
              </a:rPr>
              <a:t>euptake </a:t>
            </a:r>
            <a:r>
              <a:rPr lang="en-GB" sz="3400" dirty="0"/>
              <a:t>I</a:t>
            </a:r>
            <a:r>
              <a:rPr lang="en-GB" sz="3400" dirty="0">
                <a:solidFill>
                  <a:schemeClr val="tx1"/>
                </a:solidFill>
              </a:rPr>
              <a:t>nhibitors</a:t>
            </a:r>
            <a:r>
              <a:rPr lang="en-US" sz="3400" dirty="0">
                <a:solidFill>
                  <a:schemeClr val="tx1"/>
                </a:solidFill>
              </a:rPr>
              <a:t> (SNRIs)</a:t>
            </a:r>
          </a:p>
          <a:p>
            <a:pPr>
              <a:lnSpc>
                <a:spcPct val="110000"/>
              </a:lnSpc>
              <a:defRPr/>
            </a:pPr>
            <a:r>
              <a:rPr lang="en-US" sz="3400" dirty="0">
                <a:cs typeface="ＭＳ Ｐゴシック" charset="0"/>
              </a:rPr>
              <a:t>Tricyclics</a:t>
            </a:r>
          </a:p>
          <a:p>
            <a:pPr>
              <a:lnSpc>
                <a:spcPct val="110000"/>
              </a:lnSpc>
              <a:defRPr/>
            </a:pPr>
            <a:r>
              <a:rPr lang="en-US" sz="3400" dirty="0">
                <a:cs typeface="ＭＳ Ｐゴシック" charset="0"/>
              </a:rPr>
              <a:t>Monoamine Oxidase Inhibitors (MAOI)</a:t>
            </a:r>
          </a:p>
          <a:p>
            <a:pPr>
              <a:lnSpc>
                <a:spcPct val="110000"/>
              </a:lnSpc>
              <a:defRPr/>
            </a:pPr>
            <a:endParaRPr lang="en-US" sz="3400" dirty="0">
              <a:cs typeface="ＭＳ Ｐゴシック" charset="0"/>
            </a:endParaRPr>
          </a:p>
          <a:p>
            <a:pPr>
              <a:lnSpc>
                <a:spcPct val="110000"/>
              </a:lnSpc>
              <a:defRPr/>
            </a:pPr>
            <a:r>
              <a:rPr lang="en-GB" sz="3400" b="1" dirty="0"/>
              <a:t>Remember</a:t>
            </a:r>
            <a:r>
              <a:rPr lang="en-GB" sz="3400" dirty="0"/>
              <a:t> antidepressants can be effective </a:t>
            </a:r>
            <a:r>
              <a:rPr lang="en-GB" sz="3400" b="1" i="1" dirty="0"/>
              <a:t>but also </a:t>
            </a:r>
            <a:r>
              <a:rPr lang="en-GB" sz="3400" dirty="0"/>
              <a:t>carry higher risk of side effects because of multiple medical comorbidities and drug-drug interactions in cases of polypharmacy.</a:t>
            </a:r>
          </a:p>
          <a:p>
            <a:pPr marL="0" indent="0">
              <a:lnSpc>
                <a:spcPct val="110000"/>
              </a:lnSpc>
              <a:buNone/>
              <a:defRPr/>
            </a:pPr>
            <a:endParaRPr lang="en-US" sz="3400" i="1" dirty="0">
              <a:cs typeface="ＭＳ Ｐゴシック" charset="0"/>
            </a:endParaRPr>
          </a:p>
          <a:p>
            <a:pPr>
              <a:lnSpc>
                <a:spcPct val="110000"/>
              </a:lnSpc>
              <a:defRPr/>
            </a:pPr>
            <a:r>
              <a:rPr lang="en-US" sz="3400" dirty="0">
                <a:cs typeface="ＭＳ Ｐゴシック" charset="0"/>
              </a:rPr>
              <a:t>Mood </a:t>
            </a:r>
            <a:r>
              <a:rPr lang="en-US" sz="3400" dirty="0" err="1">
                <a:cs typeface="ＭＳ Ｐゴシック" charset="0"/>
              </a:rPr>
              <a:t>stabilisers</a:t>
            </a:r>
            <a:r>
              <a:rPr lang="en-US" sz="3400" dirty="0">
                <a:cs typeface="ＭＳ Ｐゴシック" charset="0"/>
              </a:rPr>
              <a:t> </a:t>
            </a:r>
            <a:r>
              <a:rPr lang="en-US" sz="3400" i="1" dirty="0">
                <a:cs typeface="ＭＳ Ｐゴシック" charset="0"/>
              </a:rPr>
              <a:t>such as Lithium</a:t>
            </a:r>
          </a:p>
          <a:p>
            <a:pPr>
              <a:lnSpc>
                <a:spcPct val="110000"/>
              </a:lnSpc>
              <a:defRPr/>
            </a:pPr>
            <a:endParaRPr lang="en-US" sz="2400" dirty="0"/>
          </a:p>
          <a:p>
            <a:pPr>
              <a:lnSpc>
                <a:spcPct val="110000"/>
              </a:lnSpc>
              <a:defRPr/>
            </a:pPr>
            <a:endParaRPr lang="en-US" sz="2400" dirty="0"/>
          </a:p>
        </p:txBody>
      </p:sp>
      <p:sp>
        <p:nvSpPr>
          <p:cNvPr id="4" name="Title 1"/>
          <p:cNvSpPr txBox="1">
            <a:spLocks/>
          </p:cNvSpPr>
          <p:nvPr/>
        </p:nvSpPr>
        <p:spPr>
          <a:xfrm>
            <a:off x="163774" y="1"/>
            <a:ext cx="8884692" cy="991892"/>
          </a:xfrm>
          <a:prstGeom prst="rect">
            <a:avLst/>
          </a:prstGeom>
        </p:spPr>
        <p:txBody>
          <a:bodyPr vert="horz" wrap="square" lIns="91440" tIns="45720" rIns="91440" bIns="45720" numCol="1" rtlCol="0" anchor="b" anchorCtr="0" compatLnSpc="1">
            <a:prstTxWarp prst="textNoShape">
              <a:avLst/>
            </a:prstTxWarp>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defRPr/>
            </a:pPr>
            <a:r>
              <a:rPr lang="en-US" sz="4400" dirty="0">
                <a:solidFill>
                  <a:schemeClr val="tx1"/>
                </a:solidFill>
                <a:latin typeface="+mn-lt"/>
              </a:rPr>
              <a:t>Medications</a:t>
            </a:r>
          </a:p>
        </p:txBody>
      </p:sp>
    </p:spTree>
    <p:extLst>
      <p:ext uri="{BB962C8B-B14F-4D97-AF65-F5344CB8AC3E}">
        <p14:creationId xmlns:p14="http://schemas.microsoft.com/office/powerpoint/2010/main" val="38953775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108129"/>
          </a:xfrm>
        </p:spPr>
        <p:txBody>
          <a:bodyPr>
            <a:normAutofit/>
          </a:bodyPr>
          <a:lstStyle/>
          <a:p>
            <a:pPr algn="ctr"/>
            <a:r>
              <a:rPr lang="en-US" sz="4400" dirty="0">
                <a:latin typeface="+mn-lt"/>
              </a:rPr>
              <a:t>Common side effects of SSRIs</a:t>
            </a:r>
            <a:endParaRPr lang="en-NZ" sz="4400" dirty="0">
              <a:latin typeface="+mn-lt"/>
            </a:endParaRPr>
          </a:p>
        </p:txBody>
      </p:sp>
      <p:sp>
        <p:nvSpPr>
          <p:cNvPr id="3" name="Content Placeholder 2"/>
          <p:cNvSpPr>
            <a:spLocks noGrp="1"/>
          </p:cNvSpPr>
          <p:nvPr>
            <p:ph idx="1"/>
          </p:nvPr>
        </p:nvSpPr>
        <p:spPr>
          <a:xfrm>
            <a:off x="628650" y="875654"/>
            <a:ext cx="7886700" cy="5301309"/>
          </a:xfrm>
        </p:spPr>
        <p:txBody>
          <a:bodyPr>
            <a:normAutofit/>
          </a:bodyPr>
          <a:lstStyle/>
          <a:p>
            <a:pPr marL="114300" lvl="0" indent="0">
              <a:buClr>
                <a:srgbClr val="93A299"/>
              </a:buClr>
              <a:buNone/>
            </a:pPr>
            <a:endParaRPr lang="en-US" sz="2000" dirty="0"/>
          </a:p>
          <a:p>
            <a:r>
              <a:rPr lang="en-US" sz="2400" dirty="0"/>
              <a:t>Headache</a:t>
            </a:r>
          </a:p>
          <a:p>
            <a:pPr algn="l"/>
            <a:r>
              <a:rPr lang="en-GB" sz="2400" dirty="0"/>
              <a:t>F</a:t>
            </a:r>
            <a:r>
              <a:rPr lang="en-GB" sz="2400" b="0" i="0" dirty="0">
                <a:effectLst/>
              </a:rPr>
              <a:t>eeling agitated, shaky or anxious</a:t>
            </a:r>
          </a:p>
          <a:p>
            <a:pPr algn="l"/>
            <a:r>
              <a:rPr lang="en-GB" sz="2400" b="0" i="0" dirty="0">
                <a:effectLst/>
              </a:rPr>
              <a:t>Dizziness </a:t>
            </a:r>
          </a:p>
          <a:p>
            <a:pPr algn="l"/>
            <a:r>
              <a:rPr lang="en-GB" sz="2400" dirty="0"/>
              <a:t>B</a:t>
            </a:r>
            <a:r>
              <a:rPr lang="en-GB" sz="2400" b="0" i="0" dirty="0">
                <a:effectLst/>
              </a:rPr>
              <a:t>lurred vision</a:t>
            </a:r>
          </a:p>
          <a:p>
            <a:r>
              <a:rPr lang="en-US" sz="2400" dirty="0"/>
              <a:t>Gastro intestinal disturbances especially indigestion </a:t>
            </a:r>
          </a:p>
          <a:p>
            <a:r>
              <a:rPr lang="en-US" sz="2400" dirty="0"/>
              <a:t>Insomnia / drowsiness / abnormal dreams</a:t>
            </a:r>
          </a:p>
          <a:p>
            <a:r>
              <a:rPr lang="en-US" sz="2400" dirty="0"/>
              <a:t>Sexual dysfunction</a:t>
            </a:r>
          </a:p>
          <a:p>
            <a:pPr marL="0" indent="0">
              <a:buNone/>
            </a:pPr>
            <a:endParaRPr lang="en-US" sz="2400" dirty="0"/>
          </a:p>
          <a:p>
            <a:pPr marL="0" indent="0">
              <a:buClr>
                <a:srgbClr val="93A299"/>
              </a:buClr>
              <a:buNone/>
            </a:pPr>
            <a:r>
              <a:rPr lang="en-US" sz="2400" dirty="0"/>
              <a:t>Also in older adults increase risk of falls and low Sodium</a:t>
            </a:r>
          </a:p>
          <a:p>
            <a:pPr marL="0" indent="0">
              <a:buClr>
                <a:srgbClr val="93A299"/>
              </a:buClr>
              <a:buNone/>
            </a:pPr>
            <a:endParaRPr lang="en-US" sz="2400" dirty="0"/>
          </a:p>
          <a:p>
            <a:pPr marL="114300" indent="0">
              <a:buClr>
                <a:srgbClr val="93A299"/>
              </a:buClr>
              <a:buNone/>
            </a:pPr>
            <a:r>
              <a:rPr lang="en-US" sz="2400" dirty="0"/>
              <a:t>NB Serotonin syndrome</a:t>
            </a:r>
          </a:p>
          <a:p>
            <a:pPr>
              <a:buClr>
                <a:srgbClr val="93A299"/>
              </a:buClr>
            </a:pPr>
            <a:endParaRPr lang="en-NZ" sz="2000" dirty="0">
              <a:solidFill>
                <a:srgbClr val="564B3C"/>
              </a:solidFill>
            </a:endParaRPr>
          </a:p>
        </p:txBody>
      </p:sp>
    </p:spTree>
    <p:extLst>
      <p:ext uri="{BB962C8B-B14F-4D97-AF65-F5344CB8AC3E}">
        <p14:creationId xmlns:p14="http://schemas.microsoft.com/office/powerpoint/2010/main" val="662089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352136" y="906651"/>
            <a:ext cx="8242300" cy="5501897"/>
          </a:xfrm>
        </p:spPr>
        <p:txBody>
          <a:bodyPr>
            <a:normAutofit/>
          </a:bodyPr>
          <a:lstStyle/>
          <a:p>
            <a:pPr>
              <a:lnSpc>
                <a:spcPct val="110000"/>
              </a:lnSpc>
              <a:defRPr/>
            </a:pPr>
            <a:r>
              <a:rPr lang="en-US" sz="2800" dirty="0"/>
              <a:t>Psychological therapy such as </a:t>
            </a:r>
            <a:r>
              <a:rPr lang="en-US" sz="2800" i="1" dirty="0">
                <a:cs typeface="ＭＳ Ｐゴシック" charset="0"/>
              </a:rPr>
              <a:t>Supportive psychotherapy, Cognitive </a:t>
            </a:r>
            <a:r>
              <a:rPr lang="en-US" sz="2800" i="1" dirty="0" err="1">
                <a:cs typeface="ＭＳ Ｐゴシック" charset="0"/>
              </a:rPr>
              <a:t>behavioural</a:t>
            </a:r>
            <a:r>
              <a:rPr lang="en-US" sz="2800" i="1" dirty="0">
                <a:cs typeface="ＭＳ Ｐゴシック" charset="0"/>
              </a:rPr>
              <a:t> Therapy (CBT) , Interpersonal therapy </a:t>
            </a:r>
          </a:p>
          <a:p>
            <a:pPr marL="0" indent="0">
              <a:lnSpc>
                <a:spcPct val="110000"/>
              </a:lnSpc>
              <a:buNone/>
              <a:defRPr/>
            </a:pPr>
            <a:endParaRPr lang="en-US" sz="2800" i="1" dirty="0">
              <a:cs typeface="ＭＳ Ｐゴシック" charset="0"/>
            </a:endParaRPr>
          </a:p>
          <a:p>
            <a:pPr>
              <a:lnSpc>
                <a:spcPct val="110000"/>
              </a:lnSpc>
              <a:defRPr/>
            </a:pPr>
            <a:r>
              <a:rPr lang="en-US" sz="2800" dirty="0"/>
              <a:t>ECT may be indicated for severe depression</a:t>
            </a:r>
          </a:p>
          <a:p>
            <a:pPr>
              <a:lnSpc>
                <a:spcPct val="110000"/>
              </a:lnSpc>
              <a:defRPr/>
            </a:pPr>
            <a:endParaRPr lang="en-US" sz="2800" dirty="0"/>
          </a:p>
          <a:p>
            <a:r>
              <a:rPr lang="en-GB" altLang="en-US" sz="2800" dirty="0"/>
              <a:t>Treating depression is worthwhile</a:t>
            </a:r>
          </a:p>
          <a:p>
            <a:endParaRPr lang="en-GB" sz="2800" dirty="0"/>
          </a:p>
          <a:p>
            <a:r>
              <a:rPr lang="en-GB" sz="2800" dirty="0"/>
              <a:t>Treatment response is usually good like younger adults</a:t>
            </a:r>
          </a:p>
          <a:p>
            <a:pPr marL="0" indent="0">
              <a:lnSpc>
                <a:spcPct val="110000"/>
              </a:lnSpc>
              <a:buNone/>
              <a:defRPr/>
            </a:pPr>
            <a:endParaRPr lang="en-US" sz="2400" dirty="0"/>
          </a:p>
          <a:p>
            <a:pPr>
              <a:lnSpc>
                <a:spcPct val="110000"/>
              </a:lnSpc>
              <a:defRPr/>
            </a:pPr>
            <a:endParaRPr lang="en-US" sz="2400" dirty="0"/>
          </a:p>
        </p:txBody>
      </p:sp>
      <p:sp>
        <p:nvSpPr>
          <p:cNvPr id="4" name="Title 1"/>
          <p:cNvSpPr txBox="1">
            <a:spLocks/>
          </p:cNvSpPr>
          <p:nvPr/>
        </p:nvSpPr>
        <p:spPr>
          <a:xfrm>
            <a:off x="163774" y="69743"/>
            <a:ext cx="8884692" cy="774916"/>
          </a:xfrm>
          <a:prstGeom prst="rect">
            <a:avLst/>
          </a:prstGeom>
        </p:spPr>
        <p:txBody>
          <a:bodyPr vert="horz" wrap="square" lIns="91440" tIns="45720" rIns="91440" bIns="45720" numCol="1" rtlCol="0" anchor="b" anchorCtr="0" compatLnSpc="1">
            <a:prstTxWarp prst="textNoShape">
              <a:avLst/>
            </a:prstTxWarp>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pPr>
              <a:defRPr/>
            </a:pPr>
            <a:r>
              <a:rPr lang="en-US" sz="4000" dirty="0">
                <a:solidFill>
                  <a:schemeClr val="tx1"/>
                </a:solidFill>
                <a:latin typeface="+mn-lt"/>
              </a:rPr>
              <a:t>Therapies</a:t>
            </a:r>
          </a:p>
        </p:txBody>
      </p:sp>
    </p:spTree>
    <p:extLst>
      <p:ext uri="{BB962C8B-B14F-4D97-AF65-F5344CB8AC3E}">
        <p14:creationId xmlns:p14="http://schemas.microsoft.com/office/powerpoint/2010/main" val="282465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449"/>
            <a:ext cx="8229600" cy="618978"/>
          </a:xfrm>
        </p:spPr>
        <p:txBody>
          <a:bodyPr vert="horz" wrap="square" lIns="91440" tIns="45720" rIns="91440" bIns="45720" numCol="1" anchorCtr="0" compatLnSpc="1">
            <a:prstTxWarp prst="textNoShape">
              <a:avLst/>
            </a:prstTxWarp>
            <a:noAutofit/>
          </a:bodyPr>
          <a:lstStyle/>
          <a:p>
            <a:pPr algn="ctr" eaLnBrk="1" hangingPunct="1">
              <a:defRPr/>
            </a:pPr>
            <a:r>
              <a:rPr lang="en-US" sz="4400" dirty="0">
                <a:latin typeface="+mn-lt"/>
              </a:rPr>
              <a:t>Course and Prognosis</a:t>
            </a:r>
          </a:p>
        </p:txBody>
      </p:sp>
      <p:sp>
        <p:nvSpPr>
          <p:cNvPr id="39939" name="Content Placeholder 2"/>
          <p:cNvSpPr>
            <a:spLocks noGrp="1"/>
          </p:cNvSpPr>
          <p:nvPr>
            <p:ph idx="1"/>
          </p:nvPr>
        </p:nvSpPr>
        <p:spPr>
          <a:xfrm>
            <a:off x="457200" y="906651"/>
            <a:ext cx="7727950" cy="5252611"/>
          </a:xfrm>
        </p:spPr>
        <p:txBody>
          <a:bodyPr>
            <a:normAutofit/>
          </a:bodyPr>
          <a:lstStyle/>
          <a:p>
            <a:pPr marL="365760" indent="-283464" algn="just" eaLnBrk="1" fontAlgn="auto" hangingPunct="1">
              <a:lnSpc>
                <a:spcPct val="90000"/>
              </a:lnSpc>
              <a:spcBef>
                <a:spcPts val="2400"/>
              </a:spcBef>
              <a:spcAft>
                <a:spcPts val="0"/>
              </a:spcAft>
              <a:buFont typeface="Wingdings 2"/>
              <a:buChar char=""/>
              <a:defRPr/>
            </a:pPr>
            <a:r>
              <a:rPr lang="en-US" sz="2800" dirty="0"/>
              <a:t>Average length of depressive disorder 6 months but 25% have episodes of more than one year.</a:t>
            </a:r>
          </a:p>
          <a:p>
            <a:pPr marL="365760" indent="-283464" algn="just" eaLnBrk="1" fontAlgn="auto" hangingPunct="1">
              <a:lnSpc>
                <a:spcPct val="90000"/>
              </a:lnSpc>
              <a:spcBef>
                <a:spcPts val="2400"/>
              </a:spcBef>
              <a:spcAft>
                <a:spcPts val="0"/>
              </a:spcAft>
              <a:buFont typeface="Wingdings 2"/>
              <a:buChar char=""/>
              <a:defRPr/>
            </a:pPr>
            <a:r>
              <a:rPr lang="en-US" sz="2800" dirty="0"/>
              <a:t>10-20% develop chronic depression.</a:t>
            </a:r>
          </a:p>
          <a:p>
            <a:pPr marL="365760" indent="-283464" algn="just" eaLnBrk="1" fontAlgn="auto" hangingPunct="1">
              <a:lnSpc>
                <a:spcPct val="90000"/>
              </a:lnSpc>
              <a:spcBef>
                <a:spcPts val="2400"/>
              </a:spcBef>
              <a:spcAft>
                <a:spcPts val="0"/>
              </a:spcAft>
              <a:buFont typeface="Wingdings 2"/>
              <a:buChar char=""/>
              <a:defRPr/>
            </a:pPr>
            <a:r>
              <a:rPr lang="en-US" sz="2800" dirty="0"/>
              <a:t>80% of patients with major depression will experience further episodes.</a:t>
            </a:r>
          </a:p>
          <a:p>
            <a:pPr marL="365760" indent="-283464" algn="just" eaLnBrk="1" fontAlgn="auto" hangingPunct="1">
              <a:lnSpc>
                <a:spcPct val="90000"/>
              </a:lnSpc>
              <a:spcBef>
                <a:spcPts val="2400"/>
              </a:spcBef>
              <a:spcAft>
                <a:spcPts val="0"/>
              </a:spcAft>
              <a:buFont typeface="Wingdings 2"/>
              <a:buChar char=""/>
              <a:defRPr/>
            </a:pPr>
            <a:r>
              <a:rPr lang="en-US" sz="2800" dirty="0"/>
              <a:t>On average people with major depression will experience 5 further episodes.</a:t>
            </a:r>
          </a:p>
          <a:p>
            <a:pPr marL="365760" indent="-283464" algn="just" eaLnBrk="1" fontAlgn="auto" hangingPunct="1">
              <a:lnSpc>
                <a:spcPct val="90000"/>
              </a:lnSpc>
              <a:spcBef>
                <a:spcPts val="2400"/>
              </a:spcBef>
              <a:spcAft>
                <a:spcPts val="0"/>
              </a:spcAft>
              <a:buFont typeface="Wingdings 2"/>
              <a:buChar char=""/>
              <a:defRPr/>
            </a:pPr>
            <a:r>
              <a:rPr lang="en-US" sz="2800" dirty="0"/>
              <a:t>One third of depressed patients do not complete remission between episodes.</a:t>
            </a:r>
          </a:p>
        </p:txBody>
      </p:sp>
    </p:spTree>
    <p:extLst>
      <p:ext uri="{BB962C8B-B14F-4D97-AF65-F5344CB8AC3E}">
        <p14:creationId xmlns:p14="http://schemas.microsoft.com/office/powerpoint/2010/main" val="4217367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997"/>
            <a:ext cx="7886700" cy="1193369"/>
          </a:xfrm>
        </p:spPr>
        <p:txBody>
          <a:bodyPr vert="horz" wrap="square" lIns="91440" tIns="45720" rIns="91440" bIns="45720" numCol="1" anchorCtr="0" compatLnSpc="1">
            <a:prstTxWarp prst="textNoShape">
              <a:avLst/>
            </a:prstTxWarp>
            <a:normAutofit/>
          </a:bodyPr>
          <a:lstStyle/>
          <a:p>
            <a:pPr algn="ctr" eaLnBrk="1" hangingPunct="1">
              <a:defRPr/>
            </a:pPr>
            <a:r>
              <a:rPr lang="en-US" sz="4400" dirty="0">
                <a:latin typeface="+mn-lt"/>
                <a:cs typeface="+mj-cs"/>
              </a:rPr>
              <a:t>What is depression?</a:t>
            </a:r>
          </a:p>
        </p:txBody>
      </p:sp>
      <p:sp>
        <p:nvSpPr>
          <p:cNvPr id="15362" name="Content Placeholder 2"/>
          <p:cNvSpPr>
            <a:spLocks noGrp="1"/>
          </p:cNvSpPr>
          <p:nvPr>
            <p:ph idx="1"/>
          </p:nvPr>
        </p:nvSpPr>
        <p:spPr>
          <a:xfrm>
            <a:off x="628650" y="1224366"/>
            <a:ext cx="7886700" cy="4952597"/>
          </a:xfrm>
        </p:spPr>
        <p:txBody>
          <a:bodyPr>
            <a:normAutofit/>
          </a:bodyPr>
          <a:lstStyle/>
          <a:p>
            <a:pPr eaLnBrk="1" hangingPunct="1"/>
            <a:r>
              <a:rPr lang="en-US" sz="2800" dirty="0">
                <a:solidFill>
                  <a:srgbClr val="000000"/>
                </a:solidFill>
              </a:rPr>
              <a:t>A syndrome-</a:t>
            </a:r>
            <a:r>
              <a:rPr lang="en-GB" sz="2800" dirty="0">
                <a:solidFill>
                  <a:srgbClr val="000000"/>
                </a:solidFill>
              </a:rPr>
              <a:t> a group of signs and symptoms that occur together and characterise depression </a:t>
            </a:r>
          </a:p>
          <a:p>
            <a:pPr marL="0" indent="0" eaLnBrk="1" hangingPunct="1">
              <a:buNone/>
            </a:pPr>
            <a:r>
              <a:rPr lang="en-GB" sz="2800" dirty="0">
                <a:solidFill>
                  <a:srgbClr val="000000"/>
                </a:solidFill>
              </a:rPr>
              <a:t> </a:t>
            </a:r>
            <a:endParaRPr lang="en-US" sz="2800" dirty="0">
              <a:solidFill>
                <a:srgbClr val="000000"/>
              </a:solidFill>
            </a:endParaRPr>
          </a:p>
          <a:p>
            <a:pPr algn="l"/>
            <a:r>
              <a:rPr lang="en-GB" altLang="en-US" sz="2800" dirty="0"/>
              <a:t>To confirm a diagnosis:</a:t>
            </a:r>
          </a:p>
          <a:p>
            <a:pPr lvl="1" eaLnBrk="1" hangingPunct="1"/>
            <a:r>
              <a:rPr lang="en-GB" altLang="en-US" sz="2800" dirty="0"/>
              <a:t>The symptoms must be on most days for at least two weeks causing significant social or functional impairment </a:t>
            </a:r>
          </a:p>
          <a:p>
            <a:pPr eaLnBrk="1" hangingPunct="1"/>
            <a:endParaRPr lang="en-US" sz="2800" dirty="0">
              <a:solidFill>
                <a:srgbClr val="000000"/>
              </a:solidFill>
            </a:endParaRPr>
          </a:p>
          <a:p>
            <a:r>
              <a:rPr lang="en-US" sz="2800" dirty="0">
                <a:solidFill>
                  <a:srgbClr val="000000"/>
                </a:solidFill>
              </a:rPr>
              <a:t>It is NOT a normal experience = NOT inevitable with ageing </a:t>
            </a:r>
            <a:r>
              <a:rPr lang="mr-IN" sz="2800" dirty="0">
                <a:solidFill>
                  <a:srgbClr val="000000"/>
                </a:solidFill>
              </a:rPr>
              <a:t>–</a:t>
            </a:r>
            <a:r>
              <a:rPr lang="en-US" sz="2800" dirty="0">
                <a:solidFill>
                  <a:srgbClr val="000000"/>
                </a:solidFill>
              </a:rPr>
              <a:t> hence should not be ignored</a:t>
            </a:r>
          </a:p>
          <a:p>
            <a:pPr marL="0" indent="0">
              <a:buNone/>
            </a:pPr>
            <a:endParaRPr lang="en-US" sz="2800" dirty="0">
              <a:solidFill>
                <a:srgbClr val="000000"/>
              </a:solidFill>
            </a:endParaRPr>
          </a:p>
          <a:p>
            <a:pPr marL="0" indent="0">
              <a:buNone/>
            </a:pPr>
            <a:endParaRPr lang="en-US" sz="2800" dirty="0">
              <a:solidFill>
                <a:srgbClr val="000000"/>
              </a:solidFill>
            </a:endParaRPr>
          </a:p>
          <a:p>
            <a:endParaRPr lang="en-US" sz="2000" dirty="0">
              <a:solidFill>
                <a:srgbClr val="000000"/>
              </a:solidFill>
            </a:endParaRPr>
          </a:p>
          <a:p>
            <a:pPr marL="0" indent="0">
              <a:buNone/>
            </a:pPr>
            <a:endParaRPr lang="en-US" sz="2000" dirty="0">
              <a:solidFill>
                <a:srgbClr val="000000"/>
              </a:solidFill>
            </a:endParaRPr>
          </a:p>
          <a:p>
            <a:pPr marL="0" indent="0">
              <a:buNone/>
            </a:pPr>
            <a:endParaRPr lang="en-US" sz="2800" dirty="0">
              <a:solidFill>
                <a:srgbClr val="000000"/>
              </a:solidFill>
            </a:endParaRPr>
          </a:p>
          <a:p>
            <a:endParaRPr lang="en-US" dirty="0"/>
          </a:p>
          <a:p>
            <a:pPr eaLnBrk="1" hangingPunct="1"/>
            <a:endParaRPr lang="en-US" sz="2800" dirty="0"/>
          </a:p>
          <a:p>
            <a:pPr eaLnBrk="1" hangingPunct="1"/>
            <a:endParaRPr lang="en-US" sz="2400" dirty="0"/>
          </a:p>
        </p:txBody>
      </p:sp>
    </p:spTree>
    <p:extLst>
      <p:ext uri="{BB962C8B-B14F-4D97-AF65-F5344CB8AC3E}">
        <p14:creationId xmlns:p14="http://schemas.microsoft.com/office/powerpoint/2010/main" val="39742711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54244"/>
            <a:ext cx="7886700" cy="1084881"/>
          </a:xfrm>
        </p:spPr>
        <p:txBody>
          <a:bodyPr vert="horz" wrap="square" lIns="91440" tIns="45720" rIns="91440" bIns="45720" numCol="1" anchorCtr="0" compatLnSpc="1">
            <a:prstTxWarp prst="textNoShape">
              <a:avLst/>
            </a:prstTxWarp>
            <a:normAutofit/>
          </a:bodyPr>
          <a:lstStyle/>
          <a:p>
            <a:pPr algn="ctr" eaLnBrk="1" hangingPunct="1">
              <a:defRPr/>
            </a:pPr>
            <a:r>
              <a:rPr lang="en-US" sz="4400" dirty="0">
                <a:latin typeface="+mn-lt"/>
                <a:cs typeface="+mj-cs"/>
              </a:rPr>
              <a:t>Preventing depression</a:t>
            </a:r>
          </a:p>
        </p:txBody>
      </p:sp>
      <p:sp>
        <p:nvSpPr>
          <p:cNvPr id="3" name="Content Placeholder 2"/>
          <p:cNvSpPr>
            <a:spLocks noGrp="1"/>
          </p:cNvSpPr>
          <p:nvPr>
            <p:ph idx="1"/>
          </p:nvPr>
        </p:nvSpPr>
        <p:spPr>
          <a:xfrm>
            <a:off x="628650" y="1139125"/>
            <a:ext cx="7886700" cy="5037838"/>
          </a:xfrm>
        </p:spPr>
        <p:txBody>
          <a:bodyPr>
            <a:normAutofit/>
          </a:bodyPr>
          <a:lstStyle/>
          <a:p>
            <a:r>
              <a:rPr lang="en-GB" sz="3200" dirty="0"/>
              <a:t>Address any physical health issues early </a:t>
            </a:r>
          </a:p>
          <a:p>
            <a:r>
              <a:rPr lang="en-GB" sz="3200" dirty="0"/>
              <a:t>Identify sensory impairments and manage</a:t>
            </a:r>
          </a:p>
          <a:p>
            <a:r>
              <a:rPr lang="en-GB" sz="3200" dirty="0"/>
              <a:t>Life story reviews - find time to sit and chat</a:t>
            </a:r>
            <a:endParaRPr lang="en-NZ" sz="3200" dirty="0"/>
          </a:p>
          <a:p>
            <a:r>
              <a:rPr lang="en-NZ" sz="3200" dirty="0"/>
              <a:t>Listen &amp; share-Give genuine time, take an interest</a:t>
            </a:r>
            <a:endParaRPr lang="en-GB" sz="3200" dirty="0"/>
          </a:p>
          <a:p>
            <a:r>
              <a:rPr lang="en-GB" sz="3200" dirty="0"/>
              <a:t>Build therapeutic relationships</a:t>
            </a:r>
          </a:p>
          <a:p>
            <a:r>
              <a:rPr lang="en-GB" sz="3200" dirty="0"/>
              <a:t>Encourage activities which are enjoyable</a:t>
            </a:r>
          </a:p>
          <a:p>
            <a:r>
              <a:rPr lang="en-GB" sz="3200" dirty="0"/>
              <a:t>Encourage exercise if possible </a:t>
            </a:r>
          </a:p>
          <a:p>
            <a:r>
              <a:rPr lang="en-GB" sz="3200" dirty="0"/>
              <a:t>Identify depressive symptoms early </a:t>
            </a:r>
          </a:p>
        </p:txBody>
      </p:sp>
    </p:spTree>
    <p:extLst>
      <p:ext uri="{BB962C8B-B14F-4D97-AF65-F5344CB8AC3E}">
        <p14:creationId xmlns:p14="http://schemas.microsoft.com/office/powerpoint/2010/main" val="47019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039EE-4F0C-4AE5-B722-D4997F917322}"/>
              </a:ext>
            </a:extLst>
          </p:cNvPr>
          <p:cNvSpPr>
            <a:spLocks noGrp="1"/>
          </p:cNvSpPr>
          <p:nvPr>
            <p:ph type="title"/>
          </p:nvPr>
        </p:nvSpPr>
        <p:spPr>
          <a:xfrm>
            <a:off x="628650" y="0"/>
            <a:ext cx="7886700" cy="1526583"/>
          </a:xfrm>
        </p:spPr>
        <p:txBody>
          <a:bodyPr>
            <a:normAutofit/>
          </a:bodyPr>
          <a:lstStyle/>
          <a:p>
            <a:pPr algn="ctr"/>
            <a:r>
              <a:rPr lang="en-GB" sz="4400" dirty="0">
                <a:latin typeface="+mn-lt"/>
              </a:rPr>
              <a:t>Key points to increase detection of depression</a:t>
            </a:r>
          </a:p>
        </p:txBody>
      </p:sp>
      <p:sp>
        <p:nvSpPr>
          <p:cNvPr id="3" name="Content Placeholder 2">
            <a:extLst>
              <a:ext uri="{FF2B5EF4-FFF2-40B4-BE49-F238E27FC236}">
                <a16:creationId xmlns:a16="http://schemas.microsoft.com/office/drawing/2014/main" id="{6537B849-3536-4775-92C9-95A30A44164F}"/>
              </a:ext>
            </a:extLst>
          </p:cNvPr>
          <p:cNvSpPr>
            <a:spLocks noGrp="1"/>
          </p:cNvSpPr>
          <p:nvPr>
            <p:ph idx="1"/>
          </p:nvPr>
        </p:nvSpPr>
        <p:spPr>
          <a:xfrm>
            <a:off x="628650" y="1352927"/>
            <a:ext cx="7886700" cy="4351338"/>
          </a:xfrm>
        </p:spPr>
        <p:txBody>
          <a:bodyPr>
            <a:normAutofit fontScale="92500" lnSpcReduction="20000"/>
          </a:bodyPr>
          <a:lstStyle/>
          <a:p>
            <a:pPr>
              <a:defRPr/>
            </a:pPr>
            <a:r>
              <a:rPr lang="en-GB" altLang="en-US" sz="2600" dirty="0"/>
              <a:t>Think Depression-If you are aware of depression you will be less likely to miss it</a:t>
            </a:r>
          </a:p>
          <a:p>
            <a:r>
              <a:rPr lang="en-GB" altLang="en-US" sz="2600" dirty="0"/>
              <a:t>Be aware of risk factors</a:t>
            </a:r>
          </a:p>
          <a:p>
            <a:r>
              <a:rPr lang="en-GB" altLang="en-US" sz="2600" dirty="0"/>
              <a:t>Look for functional decline</a:t>
            </a:r>
          </a:p>
          <a:p>
            <a:r>
              <a:rPr lang="en-GB" altLang="en-US" sz="2600" dirty="0"/>
              <a:t>Watch for significant symptoms</a:t>
            </a:r>
          </a:p>
          <a:p>
            <a:r>
              <a:rPr lang="en-GB" altLang="en-US" sz="2600" dirty="0"/>
              <a:t>Ask directly about  their mood</a:t>
            </a:r>
          </a:p>
          <a:p>
            <a:pPr marL="0" indent="0" algn="l">
              <a:buClr>
                <a:srgbClr val="990033"/>
              </a:buClr>
              <a:buNone/>
            </a:pPr>
            <a:endParaRPr lang="en-GB" altLang="en-US" sz="2600" dirty="0">
              <a:solidFill>
                <a:schemeClr val="tx2"/>
              </a:solidFill>
            </a:endParaRPr>
          </a:p>
          <a:p>
            <a:pPr marL="0" indent="0" algn="l">
              <a:buClr>
                <a:srgbClr val="990033"/>
              </a:buClr>
              <a:buNone/>
            </a:pPr>
            <a:endParaRPr lang="en-GB" altLang="en-US" sz="2600" dirty="0">
              <a:solidFill>
                <a:schemeClr val="tx2"/>
              </a:solidFill>
            </a:endParaRPr>
          </a:p>
          <a:p>
            <a:pPr marL="0" indent="0" algn="l">
              <a:buClr>
                <a:srgbClr val="990033"/>
              </a:buClr>
              <a:buNone/>
            </a:pPr>
            <a:endParaRPr lang="en-GB" altLang="en-US" sz="2600" dirty="0">
              <a:solidFill>
                <a:schemeClr val="tx2"/>
              </a:solidFill>
            </a:endParaRPr>
          </a:p>
          <a:p>
            <a:pPr marL="0" indent="0">
              <a:buNone/>
            </a:pPr>
            <a:r>
              <a:rPr lang="en-GB" sz="2600" b="1" dirty="0"/>
              <a:t>Resources </a:t>
            </a:r>
            <a:r>
              <a:rPr lang="en-GB" sz="2600" dirty="0"/>
              <a:t>: </a:t>
            </a:r>
          </a:p>
          <a:p>
            <a:pPr marL="0" indent="0">
              <a:buNone/>
            </a:pPr>
            <a:r>
              <a:rPr lang="en-GB" sz="2600" dirty="0"/>
              <a:t>Depression in Older People-animated video  https://www.youtube.com/watch?v=mrqgaLnQ5zQ</a:t>
            </a:r>
            <a:endParaRPr lang="en-US" sz="2600" dirty="0"/>
          </a:p>
          <a:p>
            <a:pPr marL="0" indent="0" algn="l">
              <a:buClr>
                <a:srgbClr val="990033"/>
              </a:buClr>
              <a:buNone/>
            </a:pPr>
            <a:endParaRPr lang="en-GB" altLang="en-US" dirty="0">
              <a:solidFill>
                <a:schemeClr val="tx2"/>
              </a:solidFill>
            </a:endParaRPr>
          </a:p>
          <a:p>
            <a:endParaRPr lang="en-GB" dirty="0"/>
          </a:p>
          <a:p>
            <a:endParaRPr lang="en-GB" dirty="0"/>
          </a:p>
          <a:p>
            <a:endParaRPr lang="en-GB" dirty="0"/>
          </a:p>
        </p:txBody>
      </p:sp>
    </p:spTree>
    <p:extLst>
      <p:ext uri="{BB962C8B-B14F-4D97-AF65-F5344CB8AC3E}">
        <p14:creationId xmlns:p14="http://schemas.microsoft.com/office/powerpoint/2010/main" val="1143092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084881"/>
          </a:xfrm>
        </p:spPr>
        <p:txBody>
          <a:bodyPr>
            <a:normAutofit/>
          </a:bodyPr>
          <a:lstStyle/>
          <a:p>
            <a:pPr algn="ctr"/>
            <a:r>
              <a:rPr lang="en-GB" sz="4400" dirty="0">
                <a:latin typeface="+mn-lt"/>
              </a:rPr>
              <a:t>Resources</a:t>
            </a:r>
          </a:p>
        </p:txBody>
      </p:sp>
      <p:sp>
        <p:nvSpPr>
          <p:cNvPr id="3" name="Content Placeholder 2"/>
          <p:cNvSpPr>
            <a:spLocks noGrp="1"/>
          </p:cNvSpPr>
          <p:nvPr>
            <p:ph idx="1"/>
          </p:nvPr>
        </p:nvSpPr>
        <p:spPr>
          <a:xfrm>
            <a:off x="551159" y="1357476"/>
            <a:ext cx="7886700" cy="4867356"/>
          </a:xfrm>
        </p:spPr>
        <p:txBody>
          <a:bodyPr/>
          <a:lstStyle/>
          <a:p>
            <a:pPr marL="0" indent="0">
              <a:buNone/>
            </a:pPr>
            <a:endParaRPr lang="en-GB" sz="2400" dirty="0"/>
          </a:p>
          <a:p>
            <a:pPr marL="0" indent="0">
              <a:buNone/>
            </a:pPr>
            <a:r>
              <a:rPr lang="en-GB" sz="2400" dirty="0"/>
              <a:t>Depression in Older People-animated video  </a:t>
            </a:r>
            <a:r>
              <a:rPr lang="en-GB" sz="2400" dirty="0">
                <a:hlinkClick r:id="rId2"/>
              </a:rPr>
              <a:t>https://www.youtube.com/watch?v=mrqgaLnQ5zQ</a:t>
            </a:r>
            <a:endParaRPr lang="en-GB" sz="2400" dirty="0"/>
          </a:p>
          <a:p>
            <a:pPr marL="0" indent="0">
              <a:buNone/>
            </a:pPr>
            <a:endParaRPr lang="en-GB" sz="2400" dirty="0"/>
          </a:p>
          <a:p>
            <a:r>
              <a:rPr lang="en-GB" sz="2400" dirty="0">
                <a:hlinkClick r:id="rId3"/>
              </a:rPr>
              <a:t>MPC_05_06 Where There’s Depression, There’s Hope | Where There’s Depression, There’s Hope (mindedforfamilies.org.uk)</a:t>
            </a:r>
            <a:endParaRPr lang="en-GB" sz="2400" dirty="0"/>
          </a:p>
          <a:p>
            <a:endParaRPr lang="en-GB" sz="2400" dirty="0"/>
          </a:p>
          <a:p>
            <a:r>
              <a:rPr lang="en-GB" sz="2400" dirty="0"/>
              <a:t>This is an easy to access website for older adults and their families which has good advice  about  symptoms and treatment of depression in older adults </a:t>
            </a:r>
          </a:p>
          <a:p>
            <a:pPr marL="0" indent="0">
              <a:buNone/>
            </a:pPr>
            <a:endParaRPr lang="en-US" sz="2400" dirty="0"/>
          </a:p>
          <a:p>
            <a:pPr marL="0" indent="0">
              <a:buNone/>
            </a:pPr>
            <a:endParaRPr lang="en-GB" dirty="0"/>
          </a:p>
        </p:txBody>
      </p:sp>
    </p:spTree>
    <p:extLst>
      <p:ext uri="{BB962C8B-B14F-4D97-AF65-F5344CB8AC3E}">
        <p14:creationId xmlns:p14="http://schemas.microsoft.com/office/powerpoint/2010/main" val="3612752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28650" y="1"/>
            <a:ext cx="7886700" cy="1131376"/>
          </a:xfrm>
        </p:spPr>
        <p:txBody>
          <a:bodyPr vert="horz" wrap="square" lIns="91440" tIns="45720" rIns="91440" bIns="45720" numCol="1" anchorCtr="0" compatLnSpc="1">
            <a:prstTxWarp prst="textNoShape">
              <a:avLst/>
            </a:prstTxWarp>
            <a:normAutofit/>
          </a:bodyPr>
          <a:lstStyle/>
          <a:p>
            <a:pPr algn="ctr" eaLnBrk="1" hangingPunct="1">
              <a:defRPr/>
            </a:pPr>
            <a:r>
              <a:rPr lang="en-US" sz="4000" dirty="0">
                <a:latin typeface="+mn-lt"/>
                <a:cs typeface="+mj-cs"/>
              </a:rPr>
              <a:t>Signs and Symptoms </a:t>
            </a:r>
            <a:r>
              <a:rPr lang="en-US" sz="4000" dirty="0">
                <a:latin typeface="+mn-lt"/>
              </a:rPr>
              <a:t>o</a:t>
            </a:r>
            <a:r>
              <a:rPr lang="en-US" sz="4000" dirty="0">
                <a:latin typeface="+mn-lt"/>
                <a:cs typeface="+mj-cs"/>
              </a:rPr>
              <a:t>f depression</a:t>
            </a:r>
          </a:p>
        </p:txBody>
      </p:sp>
      <p:sp>
        <p:nvSpPr>
          <p:cNvPr id="20483" name="Content Placeholder 2"/>
          <p:cNvSpPr>
            <a:spLocks noGrp="1"/>
          </p:cNvSpPr>
          <p:nvPr>
            <p:ph idx="1"/>
          </p:nvPr>
        </p:nvSpPr>
        <p:spPr>
          <a:xfrm>
            <a:off x="516310" y="1016991"/>
            <a:ext cx="7977717" cy="4844956"/>
          </a:xfrm>
        </p:spPr>
        <p:txBody>
          <a:bodyPr>
            <a:noAutofit/>
          </a:bodyPr>
          <a:lstStyle/>
          <a:p>
            <a:pPr marL="365760" indent="-283464" algn="just" eaLnBrk="1" fontAlgn="auto" hangingPunct="1">
              <a:spcBef>
                <a:spcPts val="600"/>
              </a:spcBef>
              <a:spcAft>
                <a:spcPts val="0"/>
              </a:spcAft>
              <a:buFont typeface="Wingdings 2"/>
              <a:buChar char=""/>
              <a:defRPr/>
            </a:pPr>
            <a:r>
              <a:rPr lang="en-US" sz="2400" dirty="0">
                <a:solidFill>
                  <a:schemeClr val="tx1"/>
                </a:solidFill>
              </a:rPr>
              <a:t>Depressed mood with negative thinking</a:t>
            </a:r>
          </a:p>
          <a:p>
            <a:pPr marL="365760" indent="-283464" algn="just" eaLnBrk="1" fontAlgn="auto" hangingPunct="1">
              <a:spcBef>
                <a:spcPts val="600"/>
              </a:spcBef>
              <a:spcAft>
                <a:spcPts val="0"/>
              </a:spcAft>
              <a:buFont typeface="Wingdings 2"/>
              <a:buChar char=""/>
              <a:defRPr/>
            </a:pPr>
            <a:r>
              <a:rPr lang="en-GB" sz="2400" dirty="0"/>
              <a:t>D</a:t>
            </a:r>
            <a:r>
              <a:rPr lang="en-GB" sz="2400" dirty="0">
                <a:solidFill>
                  <a:schemeClr val="tx1"/>
                </a:solidFill>
              </a:rPr>
              <a:t>isturbed sleep  - Early Morning Wakening </a:t>
            </a:r>
          </a:p>
          <a:p>
            <a:pPr marL="365760" indent="-283464" algn="just" eaLnBrk="1" fontAlgn="auto" hangingPunct="1">
              <a:spcBef>
                <a:spcPts val="600"/>
              </a:spcBef>
              <a:spcAft>
                <a:spcPts val="0"/>
              </a:spcAft>
              <a:buFont typeface="Wingdings 2"/>
              <a:buChar char=""/>
              <a:defRPr/>
            </a:pPr>
            <a:r>
              <a:rPr lang="en-US" sz="2400" dirty="0">
                <a:solidFill>
                  <a:schemeClr val="tx1"/>
                </a:solidFill>
              </a:rPr>
              <a:t>Lack of enjoyment and interest </a:t>
            </a:r>
          </a:p>
          <a:p>
            <a:pPr marL="365760" indent="-283464" algn="just" eaLnBrk="1" fontAlgn="auto" hangingPunct="1">
              <a:spcBef>
                <a:spcPts val="600"/>
              </a:spcBef>
              <a:spcAft>
                <a:spcPts val="0"/>
              </a:spcAft>
              <a:buFont typeface="Wingdings 2"/>
              <a:buChar char=""/>
              <a:defRPr/>
            </a:pPr>
            <a:r>
              <a:rPr lang="en-US" sz="2400" dirty="0">
                <a:solidFill>
                  <a:schemeClr val="tx1"/>
                </a:solidFill>
              </a:rPr>
              <a:t>Reduced energy levels and lack of motivation</a:t>
            </a:r>
          </a:p>
          <a:p>
            <a:pPr marL="365760" indent="-283464" algn="just" eaLnBrk="1" fontAlgn="auto" hangingPunct="1">
              <a:spcBef>
                <a:spcPts val="600"/>
              </a:spcBef>
              <a:spcAft>
                <a:spcPts val="0"/>
              </a:spcAft>
              <a:buFont typeface="Wingdings 2"/>
              <a:buChar char=""/>
              <a:defRPr/>
            </a:pPr>
            <a:r>
              <a:rPr lang="en-US" sz="2400" dirty="0">
                <a:solidFill>
                  <a:schemeClr val="tx1"/>
                </a:solidFill>
              </a:rPr>
              <a:t>Slowness </a:t>
            </a:r>
            <a:r>
              <a:rPr lang="en-US" sz="2400" dirty="0"/>
              <a:t>of body and mind</a:t>
            </a:r>
          </a:p>
          <a:p>
            <a:pPr marL="365760" indent="-283464" algn="just" eaLnBrk="1" fontAlgn="auto" hangingPunct="1">
              <a:spcBef>
                <a:spcPts val="600"/>
              </a:spcBef>
              <a:spcAft>
                <a:spcPts val="0"/>
              </a:spcAft>
              <a:buFont typeface="Wingdings 2"/>
              <a:buChar char=""/>
              <a:defRPr/>
            </a:pPr>
            <a:r>
              <a:rPr lang="en-GB" sz="2400" dirty="0"/>
              <a:t>Self-esteem and self-confidence are almost always reduced </a:t>
            </a:r>
          </a:p>
          <a:p>
            <a:pPr marL="365760" indent="-283464" algn="just" eaLnBrk="1" fontAlgn="auto" hangingPunct="1">
              <a:spcBef>
                <a:spcPts val="600"/>
              </a:spcBef>
              <a:spcAft>
                <a:spcPts val="0"/>
              </a:spcAft>
              <a:buFont typeface="Wingdings 2"/>
              <a:buChar char=""/>
              <a:defRPr/>
            </a:pPr>
            <a:r>
              <a:rPr lang="en-GB" sz="2400" dirty="0"/>
              <a:t>Ideas of guilt or worthlessness are often present   </a:t>
            </a:r>
          </a:p>
          <a:p>
            <a:pPr marL="365760" indent="-283464" algn="just" eaLnBrk="1" fontAlgn="auto" hangingPunct="1">
              <a:spcBef>
                <a:spcPts val="600"/>
              </a:spcBef>
              <a:spcAft>
                <a:spcPts val="0"/>
              </a:spcAft>
              <a:buFont typeface="Wingdings 2"/>
              <a:buChar char=""/>
              <a:defRPr/>
            </a:pPr>
            <a:r>
              <a:rPr lang="en-US" sz="2400" dirty="0"/>
              <a:t>Reduced appetite and weight loss</a:t>
            </a:r>
          </a:p>
          <a:p>
            <a:pPr marL="365760" indent="-283464" algn="just" eaLnBrk="1" fontAlgn="auto" hangingPunct="1">
              <a:spcBef>
                <a:spcPts val="600"/>
              </a:spcBef>
              <a:spcAft>
                <a:spcPts val="0"/>
              </a:spcAft>
              <a:buFont typeface="Wingdings 2"/>
              <a:buChar char=""/>
              <a:defRPr/>
            </a:pPr>
            <a:r>
              <a:rPr lang="en-GB" sz="2400" dirty="0"/>
              <a:t>Loss of libido 	</a:t>
            </a:r>
          </a:p>
          <a:p>
            <a:pPr marL="365760" indent="-283464" algn="just" eaLnBrk="1" fontAlgn="auto" hangingPunct="1">
              <a:spcBef>
                <a:spcPts val="600"/>
              </a:spcBef>
              <a:spcAft>
                <a:spcPts val="0"/>
              </a:spcAft>
              <a:buFont typeface="Wingdings 2"/>
              <a:buChar char=""/>
              <a:defRPr/>
            </a:pPr>
            <a:r>
              <a:rPr lang="en-GB" sz="2400" dirty="0"/>
              <a:t>Depressive delusions regarding poverty, physical illness or nihilistic in nature</a:t>
            </a:r>
          </a:p>
          <a:p>
            <a:pPr marL="365760" indent="-283464" algn="just" eaLnBrk="1" fontAlgn="auto" hangingPunct="1">
              <a:spcBef>
                <a:spcPts val="600"/>
              </a:spcBef>
              <a:spcAft>
                <a:spcPts val="0"/>
              </a:spcAft>
              <a:buFont typeface="Wingdings 2"/>
              <a:buChar char=""/>
              <a:defRPr/>
            </a:pPr>
            <a:r>
              <a:rPr lang="en-GB" sz="2400" dirty="0"/>
              <a:t>Thoughts of self harm and suicide </a:t>
            </a:r>
          </a:p>
          <a:p>
            <a:pPr marL="82296" indent="0" algn="just" eaLnBrk="1" fontAlgn="auto" hangingPunct="1">
              <a:spcBef>
                <a:spcPts val="600"/>
              </a:spcBef>
              <a:spcAft>
                <a:spcPts val="0"/>
              </a:spcAft>
              <a:buNone/>
              <a:defRPr/>
            </a:pPr>
            <a:endParaRPr lang="en-US" sz="2000" dirty="0"/>
          </a:p>
        </p:txBody>
      </p:sp>
    </p:spTree>
    <p:extLst>
      <p:ext uri="{BB962C8B-B14F-4D97-AF65-F5344CB8AC3E}">
        <p14:creationId xmlns:p14="http://schemas.microsoft.com/office/powerpoint/2010/main" val="362620127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8000" y="991892"/>
            <a:ext cx="8142514" cy="5191193"/>
          </a:xfrm>
        </p:spPr>
        <p:txBody>
          <a:bodyPr>
            <a:normAutofit fontScale="92500" lnSpcReduction="20000"/>
          </a:bodyPr>
          <a:lstStyle/>
          <a:p>
            <a:pPr marL="0" lvl="0" indent="0" eaLnBrk="0" fontAlgn="base" hangingPunct="0">
              <a:spcBef>
                <a:spcPct val="0"/>
              </a:spcBef>
              <a:spcAft>
                <a:spcPct val="0"/>
              </a:spcAft>
              <a:buClrTx/>
              <a:buNone/>
            </a:pPr>
            <a:endParaRPr lang="en-GB" altLang="en-US" sz="1400" dirty="0">
              <a:solidFill>
                <a:schemeClr val="tx1"/>
              </a:solidFill>
            </a:endParaRPr>
          </a:p>
          <a:p>
            <a:pPr marL="465138" lvl="2" indent="0" eaLnBrk="0" fontAlgn="base" hangingPunct="0">
              <a:spcBef>
                <a:spcPts val="600"/>
              </a:spcBef>
              <a:spcAft>
                <a:spcPts val="600"/>
              </a:spcAft>
              <a:buNone/>
            </a:pPr>
            <a:r>
              <a:rPr lang="en-GB" sz="2800" dirty="0">
                <a:solidFill>
                  <a:schemeClr val="tx1"/>
                </a:solidFill>
              </a:rPr>
              <a:t>Older adult may present with different symptoms to younger adult</a:t>
            </a:r>
          </a:p>
          <a:p>
            <a:pPr marL="465138" lvl="2" indent="0" eaLnBrk="0" fontAlgn="base" hangingPunct="0">
              <a:spcBef>
                <a:spcPts val="600"/>
              </a:spcBef>
              <a:spcAft>
                <a:spcPts val="600"/>
              </a:spcAft>
              <a:buFontTx/>
              <a:buChar char="•"/>
            </a:pPr>
            <a:r>
              <a:rPr lang="en-GB" sz="2800" dirty="0">
                <a:solidFill>
                  <a:schemeClr val="tx1"/>
                </a:solidFill>
              </a:rPr>
              <a:t>Anxiety instead of mood</a:t>
            </a:r>
          </a:p>
          <a:p>
            <a:pPr marL="465138" lvl="2" indent="0" eaLnBrk="0" fontAlgn="base" hangingPunct="0">
              <a:spcBef>
                <a:spcPts val="600"/>
              </a:spcBef>
              <a:spcAft>
                <a:spcPts val="600"/>
              </a:spcAft>
              <a:buClrTx/>
              <a:buFontTx/>
              <a:buChar char="•"/>
            </a:pPr>
            <a:r>
              <a:rPr lang="en-GB" altLang="en-US" sz="2800" dirty="0">
                <a:solidFill>
                  <a:srgbClr val="000000"/>
                </a:solidFill>
                <a:ea typeface="Times New Roman" panose="02020603050405020304" pitchFamily="18" charset="0"/>
                <a:cs typeface="Calibri" panose="020F0502020204030204" pitchFamily="34" charset="0"/>
              </a:rPr>
              <a:t>Agitation and restlessness including inability to keep still, constant pacing, irritability </a:t>
            </a:r>
          </a:p>
          <a:p>
            <a:pPr marL="465138" lvl="2" indent="0" eaLnBrk="0" fontAlgn="base" hangingPunct="0">
              <a:spcBef>
                <a:spcPts val="600"/>
              </a:spcBef>
              <a:spcAft>
                <a:spcPts val="600"/>
              </a:spcAft>
              <a:buClrTx/>
              <a:buFontTx/>
              <a:buChar char="•"/>
            </a:pPr>
            <a:r>
              <a:rPr lang="en-GB" altLang="en-US" sz="2800" dirty="0">
                <a:solidFill>
                  <a:srgbClr val="000000"/>
                </a:solidFill>
                <a:ea typeface="Times New Roman" panose="02020603050405020304" pitchFamily="18" charset="0"/>
                <a:cs typeface="Calibri" panose="020F0502020204030204" pitchFamily="34" charset="0"/>
              </a:rPr>
              <a:t>Personality changes </a:t>
            </a:r>
            <a:endParaRPr lang="en-GB" altLang="en-US" sz="2800" dirty="0">
              <a:solidFill>
                <a:srgbClr val="000000"/>
              </a:solidFill>
              <a:ea typeface="Calibri" panose="020F0502020204030204" pitchFamily="34" charset="0"/>
              <a:cs typeface="Times New Roman" panose="02020603050405020304" pitchFamily="18" charset="0"/>
            </a:endParaRPr>
          </a:p>
          <a:p>
            <a:pPr marL="465138" lvl="2" indent="0" eaLnBrk="0" fontAlgn="base" hangingPunct="0">
              <a:spcBef>
                <a:spcPts val="600"/>
              </a:spcBef>
              <a:spcAft>
                <a:spcPts val="600"/>
              </a:spcAft>
              <a:buFontTx/>
              <a:buChar char="•"/>
            </a:pPr>
            <a:r>
              <a:rPr lang="en-GB" altLang="en-US" sz="2800" dirty="0">
                <a:solidFill>
                  <a:srgbClr val="000000"/>
                </a:solidFill>
                <a:ea typeface="Times New Roman" panose="02020603050405020304" pitchFamily="18" charset="0"/>
                <a:cs typeface="Calibri" panose="020F0502020204030204" pitchFamily="34" charset="0"/>
              </a:rPr>
              <a:t>Preoccupation with physical symptoms</a:t>
            </a:r>
            <a:r>
              <a:rPr lang="en-US" sz="2800" dirty="0">
                <a:solidFill>
                  <a:schemeClr val="tx1"/>
                </a:solidFill>
              </a:rPr>
              <a:t> like faintness or dizziness, pain, weakness, constipation,</a:t>
            </a:r>
            <a:r>
              <a:rPr lang="en-GB" sz="2800" dirty="0"/>
              <a:t> tiredness</a:t>
            </a:r>
            <a:r>
              <a:rPr lang="en-US" sz="2800" dirty="0">
                <a:solidFill>
                  <a:schemeClr val="tx1"/>
                </a:solidFill>
              </a:rPr>
              <a:t>.</a:t>
            </a:r>
            <a:endParaRPr lang="en-GB" altLang="en-US" sz="2800" dirty="0">
              <a:solidFill>
                <a:srgbClr val="000000"/>
              </a:solidFill>
              <a:ea typeface="Calibri" panose="020F0502020204030204" pitchFamily="34" charset="0"/>
              <a:cs typeface="Times New Roman" panose="02020603050405020304" pitchFamily="18" charset="0"/>
            </a:endParaRPr>
          </a:p>
          <a:p>
            <a:pPr marL="465138" lvl="2" indent="0" eaLnBrk="0" fontAlgn="base" hangingPunct="0">
              <a:spcBef>
                <a:spcPts val="600"/>
              </a:spcBef>
              <a:spcAft>
                <a:spcPts val="600"/>
              </a:spcAft>
              <a:buClrTx/>
              <a:buFontTx/>
              <a:buChar char="•"/>
            </a:pPr>
            <a:r>
              <a:rPr lang="en-GB" altLang="en-US" sz="2800" dirty="0">
                <a:solidFill>
                  <a:srgbClr val="000000"/>
                </a:solidFill>
                <a:ea typeface="Times New Roman" panose="02020603050405020304" pitchFamily="18" charset="0"/>
                <a:cs typeface="Calibri" panose="020F0502020204030204" pitchFamily="34" charset="0"/>
              </a:rPr>
              <a:t>Unexplained functional decline (walking /incontinence)  </a:t>
            </a:r>
          </a:p>
          <a:p>
            <a:pPr marL="465138" lvl="2" indent="0" eaLnBrk="0" fontAlgn="base" hangingPunct="0">
              <a:spcBef>
                <a:spcPts val="600"/>
              </a:spcBef>
              <a:spcAft>
                <a:spcPts val="600"/>
              </a:spcAft>
              <a:buFontTx/>
              <a:buChar char="•"/>
            </a:pPr>
            <a:r>
              <a:rPr lang="en-GB" altLang="en-US" sz="2800" dirty="0">
                <a:solidFill>
                  <a:srgbClr val="000000"/>
                </a:solidFill>
                <a:ea typeface="Times New Roman" panose="02020603050405020304" pitchFamily="18" charset="0"/>
                <a:cs typeface="Calibri" panose="020F0502020204030204" pitchFamily="34" charset="0"/>
              </a:rPr>
              <a:t>Memory problems  ( memory impairment-self-reported)</a:t>
            </a:r>
            <a:endParaRPr lang="en-GB" altLang="en-US" sz="2800" dirty="0">
              <a:solidFill>
                <a:srgbClr val="000000"/>
              </a:solidFill>
              <a:ea typeface="Calibri" panose="020F0502020204030204" pitchFamily="34" charset="0"/>
              <a:cs typeface="Times New Roman" panose="02020603050405020304" pitchFamily="18" charset="0"/>
            </a:endParaRPr>
          </a:p>
          <a:p>
            <a:pPr marL="465138" lvl="2" indent="0" eaLnBrk="0" fontAlgn="base" hangingPunct="0">
              <a:spcBef>
                <a:spcPts val="600"/>
              </a:spcBef>
              <a:spcAft>
                <a:spcPts val="600"/>
              </a:spcAft>
              <a:buClrTx/>
              <a:buFontTx/>
              <a:buChar char="•"/>
            </a:pPr>
            <a:r>
              <a:rPr lang="en-GB" altLang="en-US" sz="2800" dirty="0">
                <a:solidFill>
                  <a:srgbClr val="000000"/>
                </a:solidFill>
                <a:ea typeface="Times New Roman" panose="02020603050405020304" pitchFamily="18" charset="0"/>
                <a:cs typeface="Calibri" panose="020F0502020204030204" pitchFamily="34" charset="0"/>
              </a:rPr>
              <a:t>Minimisation or denial that they have depression </a:t>
            </a:r>
            <a:endParaRPr lang="en-GB" altLang="en-US" sz="2800" dirty="0">
              <a:solidFill>
                <a:schemeClr val="tx1"/>
              </a:solidFill>
            </a:endParaRPr>
          </a:p>
          <a:p>
            <a:pPr lvl="1"/>
            <a:endParaRPr lang="en-GB" dirty="0"/>
          </a:p>
        </p:txBody>
      </p:sp>
      <p:sp>
        <p:nvSpPr>
          <p:cNvPr id="4" name="Title 1"/>
          <p:cNvSpPr txBox="1">
            <a:spLocks/>
          </p:cNvSpPr>
          <p:nvPr/>
        </p:nvSpPr>
        <p:spPr>
          <a:xfrm>
            <a:off x="159825" y="0"/>
            <a:ext cx="8142514" cy="1146875"/>
          </a:xfrm>
          <a:prstGeom prst="rect">
            <a:avLst/>
          </a:prstGeom>
        </p:spPr>
        <p:txBody>
          <a:bodyPr vert="horz" wrap="square" lIns="91440" tIns="45720" rIns="91440" bIns="45720" numCol="1" rtlCol="0" anchor="ctr" anchorCtr="0" compatLnSpc="1">
            <a:prstTxWarp prst="textNoShape">
              <a:avLst/>
            </a:prstTxWarp>
            <a:normAutofit/>
          </a:bodyPr>
          <a:lst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a:lstStyle>
          <a:p>
            <a:pPr>
              <a:defRPr/>
            </a:pPr>
            <a:r>
              <a:rPr lang="en-US" sz="4400" dirty="0">
                <a:latin typeface="+mn-lt"/>
              </a:rPr>
              <a:t>Differences in presentation</a:t>
            </a:r>
          </a:p>
        </p:txBody>
      </p:sp>
    </p:spTree>
    <p:extLst>
      <p:ext uri="{BB962C8B-B14F-4D97-AF65-F5344CB8AC3E}">
        <p14:creationId xmlns:p14="http://schemas.microsoft.com/office/powerpoint/2010/main" val="2348045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3920E-DDD8-4CED-AC87-16D6D7AE90EF}"/>
              </a:ext>
            </a:extLst>
          </p:cNvPr>
          <p:cNvSpPr>
            <a:spLocks noGrp="1"/>
          </p:cNvSpPr>
          <p:nvPr>
            <p:ph type="title"/>
          </p:nvPr>
        </p:nvSpPr>
        <p:spPr>
          <a:xfrm>
            <a:off x="628650" y="0"/>
            <a:ext cx="7886700" cy="1604075"/>
          </a:xfrm>
        </p:spPr>
        <p:txBody>
          <a:bodyPr>
            <a:normAutofit/>
          </a:bodyPr>
          <a:lstStyle/>
          <a:p>
            <a:pPr algn="ctr"/>
            <a:r>
              <a:rPr lang="en-GB" sz="4400" dirty="0">
                <a:latin typeface="+mn-lt"/>
              </a:rPr>
              <a:t>Prevalence of depression in older adults </a:t>
            </a:r>
          </a:p>
        </p:txBody>
      </p:sp>
      <p:sp>
        <p:nvSpPr>
          <p:cNvPr id="3" name="Content Placeholder 2">
            <a:extLst>
              <a:ext uri="{FF2B5EF4-FFF2-40B4-BE49-F238E27FC236}">
                <a16:creationId xmlns:a16="http://schemas.microsoft.com/office/drawing/2014/main" id="{CAFD6383-EC64-4355-905C-7486EC91AB70}"/>
              </a:ext>
            </a:extLst>
          </p:cNvPr>
          <p:cNvSpPr>
            <a:spLocks noGrp="1"/>
          </p:cNvSpPr>
          <p:nvPr>
            <p:ph idx="1"/>
          </p:nvPr>
        </p:nvSpPr>
        <p:spPr>
          <a:xfrm>
            <a:off x="558908" y="1495586"/>
            <a:ext cx="7886700" cy="5192821"/>
          </a:xfrm>
        </p:spPr>
        <p:txBody>
          <a:bodyPr>
            <a:normAutofit lnSpcReduction="10000"/>
          </a:bodyPr>
          <a:lstStyle/>
          <a:p>
            <a:pPr marL="425196" indent="-342900" algn="just">
              <a:defRPr/>
            </a:pPr>
            <a:r>
              <a:rPr lang="en-US" sz="3200" dirty="0">
                <a:solidFill>
                  <a:srgbClr val="000000"/>
                </a:solidFill>
              </a:rPr>
              <a:t>Prevalence in community 3-15%.</a:t>
            </a:r>
          </a:p>
          <a:p>
            <a:pPr marL="425196" indent="-342900" algn="just">
              <a:defRPr/>
            </a:pPr>
            <a:endParaRPr lang="en-US" sz="3200" dirty="0">
              <a:solidFill>
                <a:srgbClr val="000000"/>
              </a:solidFill>
            </a:endParaRPr>
          </a:p>
          <a:p>
            <a:pPr marL="425196" indent="-342900" algn="just">
              <a:defRPr/>
            </a:pPr>
            <a:r>
              <a:rPr lang="en-US" sz="3200" dirty="0">
                <a:solidFill>
                  <a:srgbClr val="000000"/>
                </a:solidFill>
              </a:rPr>
              <a:t>GP surgeries 15-20%.</a:t>
            </a:r>
          </a:p>
          <a:p>
            <a:pPr marL="425196" indent="-342900" algn="just">
              <a:defRPr/>
            </a:pPr>
            <a:endParaRPr lang="en-US" sz="3200" dirty="0">
              <a:solidFill>
                <a:srgbClr val="000000"/>
              </a:solidFill>
            </a:endParaRPr>
          </a:p>
          <a:p>
            <a:pPr marL="425196" indent="-342900" algn="just">
              <a:defRPr/>
            </a:pPr>
            <a:r>
              <a:rPr lang="en-US" sz="3200" dirty="0">
                <a:solidFill>
                  <a:srgbClr val="000000"/>
                </a:solidFill>
              </a:rPr>
              <a:t>Care home residents 15-20%.</a:t>
            </a:r>
          </a:p>
          <a:p>
            <a:pPr marL="425196" indent="-342900" algn="just">
              <a:defRPr/>
            </a:pPr>
            <a:endParaRPr lang="en-US" sz="3200" dirty="0">
              <a:solidFill>
                <a:srgbClr val="000000"/>
              </a:solidFill>
            </a:endParaRPr>
          </a:p>
          <a:p>
            <a:pPr marL="425196" indent="-342900" algn="just">
              <a:defRPr/>
            </a:pPr>
            <a:r>
              <a:rPr lang="en-US" sz="3200" dirty="0">
                <a:solidFill>
                  <a:srgbClr val="000000"/>
                </a:solidFill>
              </a:rPr>
              <a:t>General / acute hospital 20% - could be as high as 40%. </a:t>
            </a:r>
          </a:p>
          <a:p>
            <a:pPr marL="425196" indent="-342900" algn="just">
              <a:defRPr/>
            </a:pPr>
            <a:endParaRPr lang="en-US" sz="3200" dirty="0">
              <a:solidFill>
                <a:srgbClr val="000000"/>
              </a:solidFill>
            </a:endParaRPr>
          </a:p>
          <a:p>
            <a:pPr marL="425196" indent="-342900" algn="just">
              <a:defRPr/>
            </a:pPr>
            <a:r>
              <a:rPr lang="en-US" sz="3200" dirty="0">
                <a:solidFill>
                  <a:srgbClr val="000000"/>
                </a:solidFill>
              </a:rPr>
              <a:t>More common in women than men</a:t>
            </a:r>
            <a:endParaRPr lang="en-GB" sz="3200" dirty="0"/>
          </a:p>
        </p:txBody>
      </p:sp>
    </p:spTree>
    <p:extLst>
      <p:ext uri="{BB962C8B-B14F-4D97-AF65-F5344CB8AC3E}">
        <p14:creationId xmlns:p14="http://schemas.microsoft.com/office/powerpoint/2010/main" val="3587075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4871"/>
            <a:ext cx="8534400" cy="1166248"/>
          </a:xfrm>
        </p:spPr>
        <p:txBody>
          <a:bodyPr vert="horz" wrap="square" lIns="91440" tIns="45720" rIns="91440" bIns="45720" numCol="1" anchor="ctr" anchorCtr="0" compatLnSpc="1">
            <a:prstTxWarp prst="textNoShape">
              <a:avLst/>
            </a:prstTxWarp>
            <a:normAutofit/>
          </a:bodyPr>
          <a:lstStyle/>
          <a:p>
            <a:pPr algn="ctr" eaLnBrk="1" hangingPunct="1">
              <a:defRPr/>
            </a:pPr>
            <a:r>
              <a:rPr lang="en-US" sz="4400" dirty="0">
                <a:latin typeface="+mn-lt"/>
              </a:rPr>
              <a:t>Depression and Suicide</a:t>
            </a:r>
          </a:p>
        </p:txBody>
      </p:sp>
      <p:sp>
        <p:nvSpPr>
          <p:cNvPr id="28674" name="Content Placeholder 2"/>
          <p:cNvSpPr>
            <a:spLocks noGrp="1"/>
          </p:cNvSpPr>
          <p:nvPr>
            <p:ph idx="1"/>
          </p:nvPr>
        </p:nvSpPr>
        <p:spPr>
          <a:xfrm>
            <a:off x="301752" y="1115878"/>
            <a:ext cx="8503920" cy="5155698"/>
          </a:xfrm>
        </p:spPr>
        <p:txBody>
          <a:bodyPr/>
          <a:lstStyle/>
          <a:p>
            <a:pPr algn="just" eaLnBrk="1" hangingPunct="1"/>
            <a:r>
              <a:rPr lang="en-GB" sz="3200" dirty="0">
                <a:cs typeface="Arial" charset="0"/>
              </a:rPr>
              <a:t>Older adults tend to have higher rates of completed suicide. </a:t>
            </a:r>
          </a:p>
          <a:p>
            <a:pPr algn="just" eaLnBrk="1" hangingPunct="1"/>
            <a:endParaRPr lang="en-GB" sz="3200" dirty="0">
              <a:cs typeface="Arial" charset="0"/>
            </a:endParaRPr>
          </a:p>
          <a:p>
            <a:pPr algn="just" eaLnBrk="1" hangingPunct="1"/>
            <a:r>
              <a:rPr lang="en-GB" sz="3200" dirty="0">
                <a:cs typeface="Arial" charset="0"/>
              </a:rPr>
              <a:t>About 1in 4 older adults who attempt to end their lives complete suicide</a:t>
            </a:r>
          </a:p>
          <a:p>
            <a:pPr algn="just" eaLnBrk="1" hangingPunct="1"/>
            <a:endParaRPr lang="en-GB" sz="3200" dirty="0">
              <a:cs typeface="Arial" charset="0"/>
            </a:endParaRPr>
          </a:p>
          <a:p>
            <a:pPr algn="just" eaLnBrk="1" hangingPunct="1"/>
            <a:r>
              <a:rPr lang="en-GB" sz="3200" dirty="0">
                <a:cs typeface="Arial" charset="0"/>
              </a:rPr>
              <a:t>About 2/3 have depression.</a:t>
            </a:r>
          </a:p>
          <a:p>
            <a:pPr algn="just" eaLnBrk="1" hangingPunct="1">
              <a:buFont typeface="Wingdings" charset="0"/>
              <a:buNone/>
            </a:pPr>
            <a:endParaRPr lang="en-GB" sz="2400" dirty="0">
              <a:latin typeface="Gill Sans MT" charset="0"/>
              <a:cs typeface="Arial" charset="0"/>
            </a:endParaRPr>
          </a:p>
          <a:p>
            <a:pPr algn="just" eaLnBrk="1" hangingPunct="1">
              <a:buFont typeface="Wingdings 2" charset="0"/>
              <a:buNone/>
            </a:pPr>
            <a:endParaRPr lang="en-US" dirty="0">
              <a:latin typeface="Gill Sans MT" charset="0"/>
            </a:endParaRPr>
          </a:p>
        </p:txBody>
      </p:sp>
    </p:spTree>
    <p:extLst>
      <p:ext uri="{BB962C8B-B14F-4D97-AF65-F5344CB8AC3E}">
        <p14:creationId xmlns:p14="http://schemas.microsoft.com/office/powerpoint/2010/main" val="58747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73C1-B0F4-478D-AB08-B2B81D9EB0F8}"/>
              </a:ext>
            </a:extLst>
          </p:cNvPr>
          <p:cNvSpPr>
            <a:spLocks noGrp="1"/>
          </p:cNvSpPr>
          <p:nvPr>
            <p:ph type="title"/>
          </p:nvPr>
        </p:nvSpPr>
        <p:spPr>
          <a:xfrm>
            <a:off x="628650" y="0"/>
            <a:ext cx="7886700" cy="1309607"/>
          </a:xfrm>
        </p:spPr>
        <p:txBody>
          <a:bodyPr>
            <a:normAutofit/>
          </a:bodyPr>
          <a:lstStyle/>
          <a:p>
            <a:pPr algn="ctr"/>
            <a:r>
              <a:rPr lang="en-US" sz="4400" dirty="0">
                <a:latin typeface="+mn-lt"/>
              </a:rPr>
              <a:t>Risk factors for developing Depression in older adults</a:t>
            </a:r>
            <a:endParaRPr lang="en-GB" sz="4400" dirty="0"/>
          </a:p>
        </p:txBody>
      </p:sp>
      <p:sp>
        <p:nvSpPr>
          <p:cNvPr id="3" name="Content Placeholder 2">
            <a:extLst>
              <a:ext uri="{FF2B5EF4-FFF2-40B4-BE49-F238E27FC236}">
                <a16:creationId xmlns:a16="http://schemas.microsoft.com/office/drawing/2014/main" id="{E451F280-9B44-4691-8C10-CAABAC0A753C}"/>
              </a:ext>
            </a:extLst>
          </p:cNvPr>
          <p:cNvSpPr>
            <a:spLocks noGrp="1"/>
          </p:cNvSpPr>
          <p:nvPr>
            <p:ph idx="1"/>
          </p:nvPr>
        </p:nvSpPr>
        <p:spPr>
          <a:xfrm>
            <a:off x="628650" y="1309607"/>
            <a:ext cx="7886700" cy="4867356"/>
          </a:xfrm>
        </p:spPr>
        <p:txBody>
          <a:bodyPr>
            <a:normAutofit/>
          </a:bodyPr>
          <a:lstStyle/>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Physical illness:</a:t>
            </a:r>
            <a:r>
              <a:rPr kumimoji="0" lang="en-GB" altLang="en-US" sz="2800" i="0" u="none" strike="noStrike" cap="none" normalizeH="0" dirty="0">
                <a:ln>
                  <a:noFill/>
                </a:ln>
                <a:solidFill>
                  <a:srgbClr val="000000"/>
                </a:solidFill>
                <a:effectLst/>
                <a:ea typeface="Times New Roman" panose="02020603050405020304" pitchFamily="18" charset="0"/>
                <a:cs typeface="Calibri" panose="020F0502020204030204" pitchFamily="34" charset="0"/>
              </a:rPr>
              <a:t> </a:t>
            </a: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pain, Parkinson’s, recent MI,</a:t>
            </a:r>
            <a:r>
              <a:rPr kumimoji="0" lang="en-GB" altLang="en-US" sz="2800" i="0" u="none" strike="noStrike" cap="none" normalizeH="0" dirty="0">
                <a:ln>
                  <a:noFill/>
                </a:ln>
                <a:solidFill>
                  <a:srgbClr val="000000"/>
                </a:solidFill>
                <a:effectLst/>
                <a:ea typeface="Times New Roman" panose="02020603050405020304" pitchFamily="18" charset="0"/>
                <a:cs typeface="Calibri" panose="020F0502020204030204" pitchFamily="34" charset="0"/>
              </a:rPr>
              <a:t> strokes, TIAs, </a:t>
            </a:r>
            <a:r>
              <a:rPr kumimoji="0" lang="en-GB" altLang="en-US" sz="2800" i="0" u="none" strike="noStrike" cap="none" normalizeH="0" dirty="0">
                <a:ln>
                  <a:noFill/>
                </a:ln>
                <a:effectLst/>
                <a:ea typeface="Times New Roman" panose="02020603050405020304" pitchFamily="18" charset="0"/>
                <a:cs typeface="Calibri" panose="020F0502020204030204" pitchFamily="34" charset="0"/>
              </a:rPr>
              <a:t>cancer</a:t>
            </a:r>
            <a:endParaRPr lang="en-GB" altLang="en-US" sz="2800" dirty="0">
              <a:ea typeface="Times New Roman" panose="02020603050405020304" pitchFamily="18" charset="0"/>
              <a:cs typeface="Calibri" panose="020F0502020204030204" pitchFamily="34" charset="0"/>
            </a:endParaRP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Loss of sight or hearing </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Vascular and Lewy Body</a:t>
            </a:r>
            <a:r>
              <a:rPr kumimoji="0" lang="en-GB" altLang="en-US" sz="2800" i="0" u="none" strike="noStrike" cap="none" normalizeH="0" dirty="0">
                <a:ln>
                  <a:noFill/>
                </a:ln>
                <a:solidFill>
                  <a:srgbClr val="000000"/>
                </a:solidFill>
                <a:effectLst/>
                <a:ea typeface="Times New Roman" panose="02020603050405020304" pitchFamily="18" charset="0"/>
                <a:cs typeface="Calibri" panose="020F0502020204030204" pitchFamily="34" charset="0"/>
              </a:rPr>
              <a:t> </a:t>
            </a: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dementia </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Excess alcohol use</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Bereavement  </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Being a carer </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Loss</a:t>
            </a:r>
            <a:r>
              <a:rPr kumimoji="0" lang="en-GB" altLang="en-US" sz="2800" i="0" u="none" strike="noStrike" cap="none" normalizeH="0" dirty="0">
                <a:ln>
                  <a:noFill/>
                </a:ln>
                <a:solidFill>
                  <a:srgbClr val="000000"/>
                </a:solidFill>
                <a:effectLst/>
                <a:ea typeface="Times New Roman" panose="02020603050405020304" pitchFamily="18" charset="0"/>
                <a:cs typeface="Calibri" panose="020F0502020204030204" pitchFamily="34" charset="0"/>
              </a:rPr>
              <a:t> of </a:t>
            </a: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 independence/home/</a:t>
            </a:r>
            <a:r>
              <a:rPr kumimoji="0" lang="en-GB" altLang="en-US" sz="2800" i="0" u="none" strike="noStrike" cap="none" normalizeH="0" dirty="0">
                <a:ln>
                  <a:noFill/>
                </a:ln>
                <a:solidFill>
                  <a:srgbClr val="000000"/>
                </a:solidFill>
                <a:effectLst/>
                <a:ea typeface="Times New Roman" panose="02020603050405020304" pitchFamily="18" charset="0"/>
                <a:cs typeface="Calibri" panose="020F0502020204030204" pitchFamily="34" charset="0"/>
              </a:rPr>
              <a:t> </a:t>
            </a: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social network </a:t>
            </a:r>
          </a:p>
          <a:p>
            <a:pPr eaLnBrk="0" fontAlgn="base" hangingPunct="0">
              <a:spcBef>
                <a:spcPct val="0"/>
              </a:spcBef>
              <a:spcAft>
                <a:spcPct val="0"/>
              </a:spcAft>
              <a:buClrTx/>
            </a:pPr>
            <a:r>
              <a:rPr lang="en-GB" altLang="en-US" sz="2800" dirty="0">
                <a:solidFill>
                  <a:srgbClr val="000000"/>
                </a:solidFill>
                <a:ea typeface="Times New Roman" panose="02020603050405020304" pitchFamily="18" charset="0"/>
                <a:cs typeface="Calibri" panose="020F0502020204030204" pitchFamily="34" charset="0"/>
              </a:rPr>
              <a:t>Loneliness</a:t>
            </a:r>
            <a:endPar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endParaRP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Past history of deprivation / abuse in their youth </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Past history of depression </a:t>
            </a:r>
          </a:p>
          <a:p>
            <a:pPr eaLnBrk="0" fontAlgn="base" hangingPunct="0">
              <a:spcBef>
                <a:spcPct val="0"/>
              </a:spcBef>
              <a:spcAft>
                <a:spcPct val="0"/>
              </a:spcAft>
              <a:buClrTx/>
            </a:pPr>
            <a:r>
              <a:rPr kumimoji="0" lang="en-GB" altLang="en-US" sz="2800" i="0" u="none" strike="noStrike" cap="none" normalizeH="0" baseline="0" dirty="0">
                <a:ln>
                  <a:noFill/>
                </a:ln>
                <a:solidFill>
                  <a:srgbClr val="000000"/>
                </a:solidFill>
                <a:effectLst/>
                <a:ea typeface="Times New Roman" panose="02020603050405020304" pitchFamily="18" charset="0"/>
                <a:cs typeface="Calibri" panose="020F0502020204030204" pitchFamily="34" charset="0"/>
              </a:rPr>
              <a:t>Certain prescription medications  </a:t>
            </a:r>
            <a:endParaRPr kumimoji="0" lang="en-GB" altLang="en-US" sz="280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2124367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
            <a:ext cx="7886700" cy="1154624"/>
          </a:xfrm>
        </p:spPr>
        <p:txBody>
          <a:bodyPr>
            <a:normAutofit/>
          </a:bodyPr>
          <a:lstStyle/>
          <a:p>
            <a:pPr algn="ctr"/>
            <a:r>
              <a:rPr lang="en-GB" sz="4400" dirty="0">
                <a:latin typeface="+mn-lt"/>
              </a:rPr>
              <a:t>Why is depression missed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700962"/>
              </p:ext>
            </p:extLst>
          </p:nvPr>
        </p:nvGraphicFramePr>
        <p:xfrm>
          <a:off x="527911" y="1077132"/>
          <a:ext cx="8313872" cy="5339164"/>
        </p:xfrm>
        <a:graphic>
          <a:graphicData uri="http://schemas.openxmlformats.org/drawingml/2006/table">
            <a:tbl>
              <a:tblPr firstRow="1" bandRow="1">
                <a:tableStyleId>{5C22544A-7EE6-4342-B048-85BDC9FD1C3A}</a:tableStyleId>
              </a:tblPr>
              <a:tblGrid>
                <a:gridCol w="4156936">
                  <a:extLst>
                    <a:ext uri="{9D8B030D-6E8A-4147-A177-3AD203B41FA5}">
                      <a16:colId xmlns:a16="http://schemas.microsoft.com/office/drawing/2014/main" val="2457841147"/>
                    </a:ext>
                  </a:extLst>
                </a:gridCol>
                <a:gridCol w="4156936">
                  <a:extLst>
                    <a:ext uri="{9D8B030D-6E8A-4147-A177-3AD203B41FA5}">
                      <a16:colId xmlns:a16="http://schemas.microsoft.com/office/drawing/2014/main" val="3611781863"/>
                    </a:ext>
                  </a:extLst>
                </a:gridCol>
              </a:tblGrid>
              <a:tr h="107873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dirty="0"/>
                        <a:t>Older person with depression</a:t>
                      </a:r>
                    </a:p>
                    <a:p>
                      <a:endParaRPr lang="en-GB" dirty="0"/>
                    </a:p>
                  </a:txBody>
                  <a:tcP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n-GB" dirty="0"/>
                        <a:t>Staff</a:t>
                      </a:r>
                    </a:p>
                    <a:p>
                      <a:endParaRPr lang="en-GB" dirty="0"/>
                    </a:p>
                  </a:txBody>
                  <a:tcPr/>
                </a:tc>
                <a:extLst>
                  <a:ext uri="{0D108BD9-81ED-4DB2-BD59-A6C34878D82A}">
                    <a16:rowId xmlns:a16="http://schemas.microsoft.com/office/drawing/2014/main" val="2966643990"/>
                  </a:ext>
                </a:extLst>
              </a:tr>
              <a:tr h="1078730">
                <a:tc>
                  <a:txBody>
                    <a:bodyPr/>
                    <a:lstStyle/>
                    <a:p>
                      <a:r>
                        <a:rPr lang="en-GB" dirty="0"/>
                        <a:t>Older adults</a:t>
                      </a:r>
                      <a:r>
                        <a:rPr lang="en-GB" baseline="0" dirty="0"/>
                        <a:t> </a:t>
                      </a:r>
                      <a:r>
                        <a:rPr lang="en-GB" dirty="0"/>
                        <a:t>may not report low mood </a:t>
                      </a:r>
                      <a:r>
                        <a:rPr lang="en-GB" baseline="0" dirty="0"/>
                        <a:t>due to stigma </a:t>
                      </a:r>
                      <a:endParaRPr lang="en-GB" dirty="0"/>
                    </a:p>
                  </a:txBody>
                  <a:tcPr/>
                </a:tc>
                <a:tc>
                  <a:txBody>
                    <a:bodyPr/>
                    <a:lstStyle/>
                    <a:p>
                      <a:r>
                        <a:rPr lang="en-GB" dirty="0"/>
                        <a:t>Staff may not consider the diagnosis and recognition is often low</a:t>
                      </a:r>
                    </a:p>
                  </a:txBody>
                  <a:tcPr/>
                </a:tc>
                <a:extLst>
                  <a:ext uri="{0D108BD9-81ED-4DB2-BD59-A6C34878D82A}">
                    <a16:rowId xmlns:a16="http://schemas.microsoft.com/office/drawing/2014/main" val="1691889279"/>
                  </a:ext>
                </a:extLst>
              </a:tr>
              <a:tr h="795426">
                <a:tc>
                  <a:txBody>
                    <a:bodyPr/>
                    <a:lstStyle/>
                    <a:p>
                      <a:r>
                        <a:rPr lang="en-GB" dirty="0"/>
                        <a:t>Older</a:t>
                      </a:r>
                      <a:r>
                        <a:rPr lang="en-GB" baseline="0" dirty="0"/>
                        <a:t> adults</a:t>
                      </a:r>
                      <a:r>
                        <a:rPr lang="en-GB" dirty="0"/>
                        <a:t> may not be able to express themselves</a:t>
                      </a:r>
                    </a:p>
                  </a:txBody>
                  <a:tcPr/>
                </a:tc>
                <a:tc>
                  <a:txBody>
                    <a:bodyPr/>
                    <a:lstStyle/>
                    <a:p>
                      <a:r>
                        <a:rPr lang="en-GB" dirty="0"/>
                        <a:t>Staff may believe that depression</a:t>
                      </a:r>
                      <a:r>
                        <a:rPr lang="en-GB" baseline="0" dirty="0"/>
                        <a:t> is justified/ normal</a:t>
                      </a:r>
                      <a:endParaRPr lang="en-GB" dirty="0"/>
                    </a:p>
                  </a:txBody>
                  <a:tcPr/>
                </a:tc>
                <a:extLst>
                  <a:ext uri="{0D108BD9-81ED-4DB2-BD59-A6C34878D82A}">
                    <a16:rowId xmlns:a16="http://schemas.microsoft.com/office/drawing/2014/main" val="675756626"/>
                  </a:ext>
                </a:extLst>
              </a:tr>
              <a:tr h="795426">
                <a:tc>
                  <a:txBody>
                    <a:bodyPr/>
                    <a:lstStyle/>
                    <a:p>
                      <a:pPr marL="0" marR="0" lvl="1" indent="0" algn="l" defTabSz="685800" rtl="0" eaLnBrk="1" fontAlgn="auto" latinLnBrk="0" hangingPunct="1">
                        <a:lnSpc>
                          <a:spcPct val="100000"/>
                        </a:lnSpc>
                        <a:spcBef>
                          <a:spcPts val="0"/>
                        </a:spcBef>
                        <a:spcAft>
                          <a:spcPts val="0"/>
                        </a:spcAft>
                        <a:buClrTx/>
                        <a:buSzTx/>
                        <a:buFontTx/>
                        <a:buNone/>
                        <a:tabLst/>
                        <a:defRPr/>
                      </a:pPr>
                      <a:r>
                        <a:rPr lang="en-GB" altLang="en-US" b="0" dirty="0">
                          <a:solidFill>
                            <a:srgbClr val="000000"/>
                          </a:solidFill>
                          <a:ea typeface="Times New Roman" panose="02020603050405020304" pitchFamily="18" charset="0"/>
                          <a:cs typeface="Calibri" panose="020F0502020204030204" pitchFamily="34" charset="0"/>
                        </a:rPr>
                        <a:t>Depression is expressed via bodily symptoms  </a:t>
                      </a:r>
                      <a:endParaRPr lang="en-GB" altLang="en-US" b="0" dirty="0">
                        <a:solidFill>
                          <a:srgbClr val="000000"/>
                        </a:solidFill>
                        <a:ea typeface="Times New Roman" panose="02020603050405020304" pitchFamily="18" charset="0"/>
                        <a:cs typeface="Times New Roman" panose="02020603050405020304" pitchFamily="18" charset="0"/>
                      </a:endParaRPr>
                    </a:p>
                  </a:txBody>
                  <a:tcPr/>
                </a:tc>
                <a:tc>
                  <a:txBody>
                    <a:bodyPr/>
                    <a:lstStyle/>
                    <a:p>
                      <a:pPr marL="0" marR="0" lvl="1" indent="0" algn="l" defTabSz="685800" rtl="0" eaLnBrk="1" fontAlgn="auto" latinLnBrk="0" hangingPunct="1">
                        <a:lnSpc>
                          <a:spcPct val="100000"/>
                        </a:lnSpc>
                        <a:spcBef>
                          <a:spcPts val="0"/>
                        </a:spcBef>
                        <a:spcAft>
                          <a:spcPts val="0"/>
                        </a:spcAft>
                        <a:buClrTx/>
                        <a:buSzTx/>
                        <a:buFontTx/>
                        <a:buNone/>
                        <a:tabLst/>
                        <a:defRPr/>
                      </a:pPr>
                      <a:r>
                        <a:rPr lang="en-GB" altLang="en-US" b="0" dirty="0">
                          <a:solidFill>
                            <a:srgbClr val="000000"/>
                          </a:solidFill>
                          <a:ea typeface="Times New Roman" panose="02020603050405020304" pitchFamily="18" charset="0"/>
                          <a:cs typeface="Calibri" panose="020F0502020204030204" pitchFamily="34" charset="0"/>
                        </a:rPr>
                        <a:t>Staff may feel ill equipped to deal with the distress </a:t>
                      </a:r>
                      <a:r>
                        <a:rPr lang="en-GB" altLang="en-US" b="1" dirty="0">
                          <a:solidFill>
                            <a:srgbClr val="000000"/>
                          </a:solidFill>
                          <a:ea typeface="Times New Roman" panose="02020603050405020304" pitchFamily="18" charset="0"/>
                          <a:cs typeface="Calibri" panose="020F0502020204030204" pitchFamily="34" charset="0"/>
                        </a:rPr>
                        <a:t> </a:t>
                      </a:r>
                      <a:endParaRPr lang="en-GB" altLang="en-US" b="1" dirty="0">
                        <a:solidFill>
                          <a:srgbClr val="000000"/>
                        </a:solidFill>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55218779"/>
                  </a:ext>
                </a:extLst>
              </a:tr>
              <a:tr h="795426">
                <a:tc>
                  <a:txBody>
                    <a:bodyPr/>
                    <a:lstStyle/>
                    <a:p>
                      <a:r>
                        <a:rPr lang="en-GB" dirty="0"/>
                        <a:t>Older person</a:t>
                      </a:r>
                      <a:r>
                        <a:rPr lang="en-GB" baseline="0" dirty="0"/>
                        <a:t> may feel ashamed of feeling depressed</a:t>
                      </a:r>
                      <a:endParaRPr lang="en-GB" dirty="0"/>
                    </a:p>
                  </a:txBody>
                  <a:tcPr/>
                </a:tc>
                <a:tc>
                  <a:txBody>
                    <a:bodyPr/>
                    <a:lstStyle/>
                    <a:p>
                      <a:r>
                        <a:rPr lang="en-GB" dirty="0"/>
                        <a:t>Staff may be worried about drug</a:t>
                      </a:r>
                      <a:r>
                        <a:rPr lang="en-GB" baseline="0" dirty="0"/>
                        <a:t> side-effects</a:t>
                      </a:r>
                      <a:endParaRPr lang="en-GB" dirty="0"/>
                    </a:p>
                  </a:txBody>
                  <a:tcPr/>
                </a:tc>
                <a:extLst>
                  <a:ext uri="{0D108BD9-81ED-4DB2-BD59-A6C34878D82A}">
                    <a16:rowId xmlns:a16="http://schemas.microsoft.com/office/drawing/2014/main" val="59068798"/>
                  </a:ext>
                </a:extLst>
              </a:tr>
              <a:tr h="795426">
                <a:tc>
                  <a:txBody>
                    <a:bodyPr/>
                    <a:lstStyle/>
                    <a:p>
                      <a:r>
                        <a:rPr lang="en-GB" dirty="0"/>
                        <a:t>Older adults</a:t>
                      </a:r>
                      <a:r>
                        <a:rPr lang="en-GB" baseline="0" dirty="0"/>
                        <a:t> </a:t>
                      </a:r>
                      <a:r>
                        <a:rPr lang="en-GB" dirty="0"/>
                        <a:t>may</a:t>
                      </a:r>
                      <a:r>
                        <a:rPr lang="en-GB" baseline="0" dirty="0"/>
                        <a:t> not use the term depression</a:t>
                      </a:r>
                      <a:endParaRPr lang="en-GB" dirty="0"/>
                    </a:p>
                  </a:txBody>
                  <a:tcPr/>
                </a:tc>
                <a:tc>
                  <a:txBody>
                    <a:bodyPr/>
                    <a:lstStyle/>
                    <a:p>
                      <a:r>
                        <a:rPr lang="en-GB" dirty="0"/>
                        <a:t>Staff may believe</a:t>
                      </a:r>
                      <a:r>
                        <a:rPr lang="en-GB" baseline="0" dirty="0"/>
                        <a:t> depression is untreatable</a:t>
                      </a:r>
                      <a:endParaRPr lang="en-GB" dirty="0"/>
                    </a:p>
                  </a:txBody>
                  <a:tcPr/>
                </a:tc>
                <a:extLst>
                  <a:ext uri="{0D108BD9-81ED-4DB2-BD59-A6C34878D82A}">
                    <a16:rowId xmlns:a16="http://schemas.microsoft.com/office/drawing/2014/main" val="743002805"/>
                  </a:ext>
                </a:extLst>
              </a:tr>
            </a:tbl>
          </a:graphicData>
        </a:graphic>
      </p:graphicFrame>
    </p:spTree>
    <p:extLst>
      <p:ext uri="{BB962C8B-B14F-4D97-AF65-F5344CB8AC3E}">
        <p14:creationId xmlns:p14="http://schemas.microsoft.com/office/powerpoint/2010/main" val="26218417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27D3C4-5AB4-49FE-9F43-2E9BFB113E92}"/>
              </a:ext>
            </a:extLst>
          </p:cNvPr>
          <p:cNvSpPr>
            <a:spLocks noGrp="1"/>
          </p:cNvSpPr>
          <p:nvPr>
            <p:ph type="title"/>
          </p:nvPr>
        </p:nvSpPr>
        <p:spPr>
          <a:xfrm>
            <a:off x="628650" y="1"/>
            <a:ext cx="7886700" cy="1077132"/>
          </a:xfrm>
        </p:spPr>
        <p:txBody>
          <a:bodyPr>
            <a:normAutofit/>
          </a:bodyPr>
          <a:lstStyle/>
          <a:p>
            <a:pPr algn="ctr"/>
            <a:r>
              <a:rPr lang="en-GB" sz="4400" dirty="0">
                <a:latin typeface="+mn-lt"/>
              </a:rPr>
              <a:t>Risks</a:t>
            </a:r>
          </a:p>
        </p:txBody>
      </p:sp>
      <p:sp>
        <p:nvSpPr>
          <p:cNvPr id="6" name="Content Placeholder 5"/>
          <p:cNvSpPr>
            <a:spLocks noGrp="1"/>
          </p:cNvSpPr>
          <p:nvPr>
            <p:ph idx="1"/>
          </p:nvPr>
        </p:nvSpPr>
        <p:spPr>
          <a:xfrm>
            <a:off x="628650" y="1015139"/>
            <a:ext cx="7886700" cy="5161824"/>
          </a:xfrm>
        </p:spPr>
        <p:txBody>
          <a:bodyPr>
            <a:normAutofit/>
          </a:bodyPr>
          <a:lstStyle/>
          <a:p>
            <a:pPr marL="0" indent="0">
              <a:buNone/>
            </a:pPr>
            <a:r>
              <a:rPr lang="en-GB" sz="3200" dirty="0"/>
              <a:t>Risks associated with having depression as an older adults include</a:t>
            </a:r>
          </a:p>
          <a:p>
            <a:r>
              <a:rPr lang="en-GB" sz="3200" dirty="0"/>
              <a:t>Increased mortality in  older adults with depression especially from cardio vascular causes</a:t>
            </a:r>
          </a:p>
          <a:p>
            <a:r>
              <a:rPr lang="en-GB" sz="3200" dirty="0"/>
              <a:t>Self-neglect </a:t>
            </a:r>
          </a:p>
          <a:p>
            <a:r>
              <a:rPr lang="en-GB" sz="3200" dirty="0"/>
              <a:t>Neglect of other physical illnesses </a:t>
            </a:r>
          </a:p>
          <a:p>
            <a:r>
              <a:rPr lang="en-GB" sz="3200" dirty="0"/>
              <a:t>Possibility of suicide </a:t>
            </a:r>
          </a:p>
          <a:p>
            <a:r>
              <a:rPr lang="en-GB" sz="3200" dirty="0"/>
              <a:t>Risk of increased cognitive impairment</a:t>
            </a:r>
          </a:p>
          <a:p>
            <a:r>
              <a:rPr lang="en-GB" sz="3200" dirty="0"/>
              <a:t>Increased risk of institutionalisation</a:t>
            </a:r>
          </a:p>
          <a:p>
            <a:endParaRPr lang="en-GB" dirty="0"/>
          </a:p>
        </p:txBody>
      </p:sp>
    </p:spTree>
    <p:extLst>
      <p:ext uri="{BB962C8B-B14F-4D97-AF65-F5344CB8AC3E}">
        <p14:creationId xmlns:p14="http://schemas.microsoft.com/office/powerpoint/2010/main" val="25825616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1DD7A03AE61D340B7E00B2FD791A3EF" ma:contentTypeVersion="12" ma:contentTypeDescription="Create a new document." ma:contentTypeScope="" ma:versionID="0a46495257bba0d566f88843685d6e76">
  <xsd:schema xmlns:xsd="http://www.w3.org/2001/XMLSchema" xmlns:xs="http://www.w3.org/2001/XMLSchema" xmlns:p="http://schemas.microsoft.com/office/2006/metadata/properties" xmlns:ns2="75f28352-67a4-42b3-b058-db092cbeb8e8" xmlns:ns3="67bc7f54-7c77-4d88-925c-ad0fc9f92e81" targetNamespace="http://schemas.microsoft.com/office/2006/metadata/properties" ma:root="true" ma:fieldsID="017fd56c14270dba28e9622d67c4295c" ns2:_="" ns3:_="">
    <xsd:import namespace="75f28352-67a4-42b3-b058-db092cbeb8e8"/>
    <xsd:import namespace="67bc7f54-7c77-4d88-925c-ad0fc9f92e8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Tag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f28352-67a4-42b3-b058-db092cbeb8e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7bc7f54-7c77-4d88-925c-ad0fc9f92e8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8053500-7E8D-48B2-BAFB-8FDF95895C07}"/>
</file>

<file path=customXml/itemProps2.xml><?xml version="1.0" encoding="utf-8"?>
<ds:datastoreItem xmlns:ds="http://schemas.openxmlformats.org/officeDocument/2006/customXml" ds:itemID="{FC082ABC-F2DB-4739-9D39-EE1C4449E854}"/>
</file>

<file path=customXml/itemProps3.xml><?xml version="1.0" encoding="utf-8"?>
<ds:datastoreItem xmlns:ds="http://schemas.openxmlformats.org/officeDocument/2006/customXml" ds:itemID="{E89804E7-47C9-4D80-AB05-B34EC4B4B8CD}"/>
</file>

<file path=docProps/app.xml><?xml version="1.0" encoding="utf-8"?>
<Properties xmlns="http://schemas.openxmlformats.org/officeDocument/2006/extended-properties" xmlns:vt="http://schemas.openxmlformats.org/officeDocument/2006/docPropsVTypes">
  <Template/>
  <TotalTime>238</TotalTime>
  <Words>2080</Words>
  <Application>Microsoft Office PowerPoint</Application>
  <PresentationFormat>On-screen Show (4:3)</PresentationFormat>
  <Paragraphs>218</Paragraphs>
  <Slides>22</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22</vt:i4>
      </vt:variant>
    </vt:vector>
  </HeadingPairs>
  <TitlesOfParts>
    <vt:vector size="30" baseType="lpstr">
      <vt:lpstr>Arial</vt:lpstr>
      <vt:lpstr>Arial</vt:lpstr>
      <vt:lpstr>Calibri</vt:lpstr>
      <vt:lpstr>Calibri Light</vt:lpstr>
      <vt:lpstr>Gill Sans MT</vt:lpstr>
      <vt:lpstr>Wingdings</vt:lpstr>
      <vt:lpstr>Wingdings 2</vt:lpstr>
      <vt:lpstr>Office Theme</vt:lpstr>
      <vt:lpstr>Depression in older adults</vt:lpstr>
      <vt:lpstr>What is depression?</vt:lpstr>
      <vt:lpstr>Signs and Symptoms of depression</vt:lpstr>
      <vt:lpstr>PowerPoint Presentation</vt:lpstr>
      <vt:lpstr>Prevalence of depression in older adults </vt:lpstr>
      <vt:lpstr>Depression and Suicide</vt:lpstr>
      <vt:lpstr>Risk factors for developing Depression in older adults</vt:lpstr>
      <vt:lpstr>Why is depression missed ?</vt:lpstr>
      <vt:lpstr>Risks</vt:lpstr>
      <vt:lpstr>Assessment</vt:lpstr>
      <vt:lpstr>Simple questions to screen for depression</vt:lpstr>
      <vt:lpstr>GDS – Geriatric Depression Scale</vt:lpstr>
      <vt:lpstr>PowerPoint Presentation</vt:lpstr>
      <vt:lpstr>Management</vt:lpstr>
      <vt:lpstr>How do antidepressants work</vt:lpstr>
      <vt:lpstr>PowerPoint Presentation</vt:lpstr>
      <vt:lpstr>Common side effects of SSRIs</vt:lpstr>
      <vt:lpstr>PowerPoint Presentation</vt:lpstr>
      <vt:lpstr>Course and Prognosis</vt:lpstr>
      <vt:lpstr>Preventing depression</vt:lpstr>
      <vt:lpstr>Key points to increase detection of depression</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Depression</dc:title>
  <dc:creator>JOY ROY CHOWDHURY</dc:creator>
  <cp:lastModifiedBy>Kitti</cp:lastModifiedBy>
  <cp:revision>32</cp:revision>
  <dcterms:created xsi:type="dcterms:W3CDTF">2021-02-09T14:44:52Z</dcterms:created>
  <dcterms:modified xsi:type="dcterms:W3CDTF">2021-03-19T16:40:11Z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d238a98-5de3-4afa-b492-e6339810853c_Enabled">
    <vt:lpwstr>True</vt:lpwstr>
  </property>
  <property fmtid="{D5CDD505-2E9C-101B-9397-08002B2CF9AE}" pid="3" name="MSIP_Label_bd238a98-5de3-4afa-b492-e6339810853c_SiteId">
    <vt:lpwstr>75aac48a-29ab-4230-adac-69d3e7ed3e77</vt:lpwstr>
  </property>
  <property fmtid="{D5CDD505-2E9C-101B-9397-08002B2CF9AE}" pid="4" name="MSIP_Label_bd238a98-5de3-4afa-b492-e6339810853c_Owner">
    <vt:lpwstr>Kitti.Kottasz@rcpsych.ac.uk</vt:lpwstr>
  </property>
  <property fmtid="{D5CDD505-2E9C-101B-9397-08002B2CF9AE}" pid="5" name="MSIP_Label_bd238a98-5de3-4afa-b492-e6339810853c_SetDate">
    <vt:lpwstr>2021-03-19T16:40:10.5186457Z</vt:lpwstr>
  </property>
  <property fmtid="{D5CDD505-2E9C-101B-9397-08002B2CF9AE}" pid="6" name="MSIP_Label_bd238a98-5de3-4afa-b492-e6339810853c_Name">
    <vt:lpwstr>General</vt:lpwstr>
  </property>
  <property fmtid="{D5CDD505-2E9C-101B-9397-08002B2CF9AE}" pid="7" name="MSIP_Label_bd238a98-5de3-4afa-b492-e6339810853c_Application">
    <vt:lpwstr>Microsoft Azure Information Protection</vt:lpwstr>
  </property>
  <property fmtid="{D5CDD505-2E9C-101B-9397-08002B2CF9AE}" pid="8" name="MSIP_Label_bd238a98-5de3-4afa-b492-e6339810853c_ActionId">
    <vt:lpwstr>c98dd4bc-6605-4bae-8c71-51fececff5a4</vt:lpwstr>
  </property>
  <property fmtid="{D5CDD505-2E9C-101B-9397-08002B2CF9AE}" pid="9" name="MSIP_Label_bd238a98-5de3-4afa-b492-e6339810853c_Extended_MSFT_Method">
    <vt:lpwstr>Automatic</vt:lpwstr>
  </property>
  <property fmtid="{D5CDD505-2E9C-101B-9397-08002B2CF9AE}" pid="10" name="Sensitivity">
    <vt:lpwstr>General</vt:lpwstr>
  </property>
  <property fmtid="{D5CDD505-2E9C-101B-9397-08002B2CF9AE}" pid="11" name="ContentTypeId">
    <vt:lpwstr>0x01010091DD7A03AE61D340B7E00B2FD791A3EF</vt:lpwstr>
  </property>
</Properties>
</file>