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a84630f10e114620" Type="http://schemas.microsoft.com/office/2006/relationships/ui/extensibility" Target="customUI/customUI.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4299" r:id="rId4"/>
    <p:sldMasterId id="2147484313" r:id="rId5"/>
  </p:sldMasterIdLst>
  <p:notesMasterIdLst>
    <p:notesMasterId r:id="rId52"/>
  </p:notesMasterIdLst>
  <p:handoutMasterIdLst>
    <p:handoutMasterId r:id="rId53"/>
  </p:handoutMasterIdLst>
  <p:sldIdLst>
    <p:sldId id="626" r:id="rId6"/>
    <p:sldId id="669" r:id="rId7"/>
    <p:sldId id="627" r:id="rId8"/>
    <p:sldId id="628" r:id="rId9"/>
    <p:sldId id="629" r:id="rId10"/>
    <p:sldId id="630" r:id="rId11"/>
    <p:sldId id="631" r:id="rId12"/>
    <p:sldId id="632" r:id="rId13"/>
    <p:sldId id="633" r:id="rId14"/>
    <p:sldId id="634" r:id="rId15"/>
    <p:sldId id="635" r:id="rId16"/>
    <p:sldId id="636" r:id="rId17"/>
    <p:sldId id="637" r:id="rId18"/>
    <p:sldId id="638" r:id="rId19"/>
    <p:sldId id="639" r:id="rId20"/>
    <p:sldId id="609" r:id="rId21"/>
    <p:sldId id="617" r:id="rId22"/>
    <p:sldId id="684" r:id="rId23"/>
    <p:sldId id="614" r:id="rId24"/>
    <p:sldId id="618" r:id="rId25"/>
    <p:sldId id="579" r:id="rId26"/>
    <p:sldId id="580" r:id="rId27"/>
    <p:sldId id="581" r:id="rId28"/>
    <p:sldId id="585" r:id="rId29"/>
    <p:sldId id="619" r:id="rId30"/>
    <p:sldId id="621" r:id="rId31"/>
    <p:sldId id="622" r:id="rId32"/>
    <p:sldId id="623" r:id="rId33"/>
    <p:sldId id="624" r:id="rId34"/>
    <p:sldId id="620" r:id="rId35"/>
    <p:sldId id="670" r:id="rId36"/>
    <p:sldId id="671" r:id="rId37"/>
    <p:sldId id="672" r:id="rId38"/>
    <p:sldId id="673" r:id="rId39"/>
    <p:sldId id="674" r:id="rId40"/>
    <p:sldId id="675" r:id="rId41"/>
    <p:sldId id="676" r:id="rId42"/>
    <p:sldId id="677" r:id="rId43"/>
    <p:sldId id="678" r:id="rId44"/>
    <p:sldId id="679" r:id="rId45"/>
    <p:sldId id="680" r:id="rId46"/>
    <p:sldId id="607" r:id="rId47"/>
    <p:sldId id="682" r:id="rId48"/>
    <p:sldId id="685" r:id="rId49"/>
    <p:sldId id="612" r:id="rId50"/>
    <p:sldId id="683" r:id="rId51"/>
  </p:sldIdLst>
  <p:sldSz cx="9144000" cy="6858000" type="screen4x3"/>
  <p:notesSz cx="7010400" cy="92964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023">
          <p15:clr>
            <a:srgbClr val="A4A3A4"/>
          </p15:clr>
        </p15:guide>
        <p15:guide id="2" orient="horz" pos="440">
          <p15:clr>
            <a:srgbClr val="A4A3A4"/>
          </p15:clr>
        </p15:guide>
        <p15:guide id="3" orient="horz" pos="2182">
          <p15:clr>
            <a:srgbClr val="A4A3A4"/>
          </p15:clr>
        </p15:guide>
        <p15:guide id="4" orient="horz" pos="849">
          <p15:clr>
            <a:srgbClr val="A4A3A4"/>
          </p15:clr>
        </p15:guide>
        <p15:guide id="5" pos="300">
          <p15:clr>
            <a:srgbClr val="A4A3A4"/>
          </p15:clr>
        </p15:guide>
        <p15:guide id="6" pos="5486">
          <p15:clr>
            <a:srgbClr val="A4A3A4"/>
          </p15:clr>
        </p15:guide>
        <p15:guide id="7"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91CD"/>
    <a:srgbClr val="BAC7DE"/>
    <a:srgbClr val="9FCBED"/>
    <a:srgbClr val="819DC7"/>
    <a:srgbClr val="BFBFBF"/>
    <a:srgbClr val="1D5498"/>
    <a:srgbClr val="003A63"/>
    <a:srgbClr val="00B5C8"/>
    <a:srgbClr val="008B98"/>
    <a:srgbClr val="00C2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D7B26C5-4107-4FEC-AEDC-1716B250A1EF}">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1517" autoAdjust="0"/>
  </p:normalViewPr>
  <p:slideViewPr>
    <p:cSldViewPr snapToGrid="0" showGuides="1">
      <p:cViewPr varScale="1">
        <p:scale>
          <a:sx n="63" d="100"/>
          <a:sy n="63" d="100"/>
        </p:scale>
        <p:origin x="1404" y="64"/>
      </p:cViewPr>
      <p:guideLst>
        <p:guide orient="horz" pos="4023"/>
        <p:guide orient="horz" pos="440"/>
        <p:guide orient="horz" pos="2182"/>
        <p:guide orient="horz" pos="849"/>
        <p:guide pos="300"/>
        <p:guide pos="548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showGuides="1">
      <p:cViewPr varScale="1">
        <p:scale>
          <a:sx n="76" d="100"/>
          <a:sy n="76" d="100"/>
        </p:scale>
        <p:origin x="-333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9"/>
    </mc:Choice>
    <mc:Fallback>
      <c:style val="9"/>
    </mc:Fallback>
  </mc:AlternateContent>
  <c:chart>
    <c:autoTitleDeleted val="1"/>
    <c:plotArea>
      <c:layout>
        <c:manualLayout>
          <c:layoutTarget val="inner"/>
          <c:xMode val="edge"/>
          <c:yMode val="edge"/>
          <c:x val="4.8611813045192201E-2"/>
          <c:y val="0.14094148233526699"/>
          <c:w val="0.89777795773946001"/>
          <c:h val="0.66511992333195202"/>
        </c:manualLayout>
      </c:layout>
      <c:barChart>
        <c:barDir val="col"/>
        <c:grouping val="clustered"/>
        <c:varyColors val="0"/>
        <c:ser>
          <c:idx val="0"/>
          <c:order val="0"/>
          <c:tx>
            <c:strRef>
              <c:f>Sheet1!$B$1</c:f>
              <c:strCache>
                <c:ptCount val="1"/>
                <c:pt idx="0">
                  <c:v>Labeling</c:v>
                </c:pt>
              </c:strCache>
            </c:strRef>
          </c:tx>
          <c:spPr>
            <a:solidFill>
              <a:schemeClr val="accent1"/>
            </a:solidFill>
            <a:ln>
              <a:noFill/>
            </a:ln>
            <a:effectLst>
              <a:outerShdw blurRad="40000" dist="20000" dir="5400000" rotWithShape="0">
                <a:srgbClr val="000000"/>
              </a:outerShdw>
            </a:effectLst>
          </c:spPr>
          <c:invertIfNegative val="0"/>
          <c:dPt>
            <c:idx val="0"/>
            <c:invertIfNegative val="0"/>
            <c:bubble3D val="0"/>
            <c:spPr>
              <a:solidFill>
                <a:schemeClr val="accent1"/>
              </a:solidFill>
              <a:ln>
                <a:noFill/>
              </a:ln>
              <a:effectLst>
                <a:outerShdw blurRad="40000" dist="20000" dir="5400000" rotWithShape="0">
                  <a:schemeClr val="tx1">
                    <a:lumMod val="50000"/>
                    <a:lumOff val="50000"/>
                  </a:schemeClr>
                </a:outerShdw>
              </a:effectLst>
            </c:spPr>
            <c:extLst>
              <c:ext xmlns:c16="http://schemas.microsoft.com/office/drawing/2014/chart" uri="{C3380CC4-5D6E-409C-BE32-E72D297353CC}">
                <c16:uniqueId val="{00000001-73E4-43F7-A5D2-2AF37166F39C}"/>
              </c:ext>
            </c:extLst>
          </c:dPt>
          <c:dPt>
            <c:idx val="1"/>
            <c:invertIfNegative val="0"/>
            <c:bubble3D val="0"/>
            <c:extLst>
              <c:ext xmlns:c16="http://schemas.microsoft.com/office/drawing/2014/chart" uri="{C3380CC4-5D6E-409C-BE32-E72D297353CC}">
                <c16:uniqueId val="{00000002-73E4-43F7-A5D2-2AF37166F39C}"/>
              </c:ext>
            </c:extLst>
          </c:dPt>
          <c:dPt>
            <c:idx val="2"/>
            <c:invertIfNegative val="0"/>
            <c:bubble3D val="0"/>
            <c:extLst>
              <c:ext xmlns:c16="http://schemas.microsoft.com/office/drawing/2014/chart" uri="{C3380CC4-5D6E-409C-BE32-E72D297353CC}">
                <c16:uniqueId val="{00000003-73E4-43F7-A5D2-2AF37166F39C}"/>
              </c:ext>
            </c:extLst>
          </c:dPt>
          <c:dPt>
            <c:idx val="3"/>
            <c:invertIfNegative val="0"/>
            <c:bubble3D val="0"/>
            <c:extLst>
              <c:ext xmlns:c16="http://schemas.microsoft.com/office/drawing/2014/chart" uri="{C3380CC4-5D6E-409C-BE32-E72D297353CC}">
                <c16:uniqueId val="{00000004-73E4-43F7-A5D2-2AF37166F39C}"/>
              </c:ext>
            </c:extLst>
          </c:dPt>
          <c:dPt>
            <c:idx val="4"/>
            <c:invertIfNegative val="0"/>
            <c:bubble3D val="0"/>
            <c:extLst>
              <c:ext xmlns:c16="http://schemas.microsoft.com/office/drawing/2014/chart" uri="{C3380CC4-5D6E-409C-BE32-E72D297353CC}">
                <c16:uniqueId val="{00000005-73E4-43F7-A5D2-2AF37166F39C}"/>
              </c:ext>
            </c:extLst>
          </c:dPt>
          <c:errBars>
            <c:errBarType val="both"/>
            <c:errValType val="cust"/>
            <c:noEndCap val="0"/>
            <c:plus>
              <c:numRef>
                <c:f>Sheet1!$E$2:$E$4</c:f>
                <c:numCache>
                  <c:formatCode>General</c:formatCode>
                  <c:ptCount val="3"/>
                  <c:pt idx="0">
                    <c:v>2.44</c:v>
                  </c:pt>
                  <c:pt idx="1">
                    <c:v>1.64</c:v>
                  </c:pt>
                  <c:pt idx="2">
                    <c:v>4.7699999999999996</c:v>
                  </c:pt>
                </c:numCache>
              </c:numRef>
            </c:plus>
            <c:minus>
              <c:numRef>
                <c:f>Sheet1!$E$2:$E$4</c:f>
                <c:numCache>
                  <c:formatCode>General</c:formatCode>
                  <c:ptCount val="3"/>
                  <c:pt idx="0">
                    <c:v>2.44</c:v>
                  </c:pt>
                  <c:pt idx="1">
                    <c:v>1.64</c:v>
                  </c:pt>
                  <c:pt idx="2">
                    <c:v>4.7699999999999996</c:v>
                  </c:pt>
                </c:numCache>
              </c:numRef>
            </c:minus>
          </c:errBars>
          <c:cat>
            <c:strRef>
              <c:f>Sheet1!$A$2:$A$4</c:f>
              <c:strCache>
                <c:ptCount val="3"/>
                <c:pt idx="0">
                  <c:v>Shame (n=116)</c:v>
                </c:pt>
                <c:pt idx="1">
                  <c:v>Secrecy (n=115)</c:v>
                </c:pt>
                <c:pt idx="2">
                  <c:v>Discrimination (n=116)</c:v>
                </c:pt>
              </c:strCache>
            </c:strRef>
          </c:cat>
          <c:val>
            <c:numRef>
              <c:f>Sheet1!$B$2:$B$4</c:f>
              <c:numCache>
                <c:formatCode>General</c:formatCode>
                <c:ptCount val="3"/>
                <c:pt idx="0">
                  <c:v>6.37</c:v>
                </c:pt>
                <c:pt idx="1">
                  <c:v>2.78</c:v>
                </c:pt>
                <c:pt idx="2">
                  <c:v>9.44</c:v>
                </c:pt>
              </c:numCache>
            </c:numRef>
          </c:val>
          <c:extLst>
            <c:ext xmlns:c16="http://schemas.microsoft.com/office/drawing/2014/chart" uri="{C3380CC4-5D6E-409C-BE32-E72D297353CC}">
              <c16:uniqueId val="{00000006-73E4-43F7-A5D2-2AF37166F39C}"/>
            </c:ext>
          </c:extLst>
        </c:ser>
        <c:ser>
          <c:idx val="1"/>
          <c:order val="1"/>
          <c:tx>
            <c:strRef>
              <c:f>Sheet1!$C$1</c:f>
              <c:strCache>
                <c:ptCount val="1"/>
                <c:pt idx="0">
                  <c:v>Symptoms</c:v>
                </c:pt>
              </c:strCache>
            </c:strRef>
          </c:tx>
          <c:spPr>
            <a:solidFill>
              <a:schemeClr val="bg1"/>
            </a:solidFill>
            <a:ln>
              <a:solidFill>
                <a:schemeClr val="tx1"/>
              </a:solidFill>
            </a:ln>
          </c:spPr>
          <c:invertIfNegative val="0"/>
          <c:errBars>
            <c:errBarType val="both"/>
            <c:errValType val="cust"/>
            <c:noEndCap val="0"/>
            <c:plus>
              <c:numRef>
                <c:f>Sheet1!$F$2:$F$4</c:f>
                <c:numCache>
                  <c:formatCode>General</c:formatCode>
                  <c:ptCount val="3"/>
                  <c:pt idx="0">
                    <c:v>2.39</c:v>
                  </c:pt>
                  <c:pt idx="1">
                    <c:v>1.46</c:v>
                  </c:pt>
                  <c:pt idx="2">
                    <c:v>4.43</c:v>
                  </c:pt>
                </c:numCache>
              </c:numRef>
            </c:plus>
            <c:minus>
              <c:numRef>
                <c:f>Sheet1!$F$2:$F$4</c:f>
                <c:numCache>
                  <c:formatCode>General</c:formatCode>
                  <c:ptCount val="3"/>
                  <c:pt idx="0">
                    <c:v>2.39</c:v>
                  </c:pt>
                  <c:pt idx="1">
                    <c:v>1.46</c:v>
                  </c:pt>
                  <c:pt idx="2">
                    <c:v>4.43</c:v>
                  </c:pt>
                </c:numCache>
              </c:numRef>
            </c:minus>
          </c:errBars>
          <c:cat>
            <c:strRef>
              <c:f>Sheet1!$A$2:$A$4</c:f>
              <c:strCache>
                <c:ptCount val="3"/>
                <c:pt idx="0">
                  <c:v>Shame (n=116)</c:v>
                </c:pt>
                <c:pt idx="1">
                  <c:v>Secrecy (n=115)</c:v>
                </c:pt>
                <c:pt idx="2">
                  <c:v>Discrimination (n=116)</c:v>
                </c:pt>
              </c:strCache>
            </c:strRef>
          </c:cat>
          <c:val>
            <c:numRef>
              <c:f>Sheet1!$C$2:$C$4</c:f>
              <c:numCache>
                <c:formatCode>General</c:formatCode>
                <c:ptCount val="3"/>
                <c:pt idx="0">
                  <c:v>7.07</c:v>
                </c:pt>
                <c:pt idx="1">
                  <c:v>1.93</c:v>
                </c:pt>
                <c:pt idx="2">
                  <c:v>9.7899999999999991</c:v>
                </c:pt>
              </c:numCache>
            </c:numRef>
          </c:val>
          <c:extLst>
            <c:ext xmlns:c16="http://schemas.microsoft.com/office/drawing/2014/chart" uri="{C3380CC4-5D6E-409C-BE32-E72D297353CC}">
              <c16:uniqueId val="{00000007-73E4-43F7-A5D2-2AF37166F39C}"/>
            </c:ext>
          </c:extLst>
        </c:ser>
        <c:dLbls>
          <c:showLegendKey val="0"/>
          <c:showVal val="0"/>
          <c:showCatName val="0"/>
          <c:showSerName val="0"/>
          <c:showPercent val="0"/>
          <c:showBubbleSize val="0"/>
        </c:dLbls>
        <c:gapWidth val="150"/>
        <c:axId val="42539264"/>
        <c:axId val="42594304"/>
      </c:barChart>
      <c:catAx>
        <c:axId val="42539264"/>
        <c:scaling>
          <c:orientation val="minMax"/>
        </c:scaling>
        <c:delete val="0"/>
        <c:axPos val="b"/>
        <c:numFmt formatCode="General" sourceLinked="0"/>
        <c:majorTickMark val="none"/>
        <c:minorTickMark val="none"/>
        <c:tickLblPos val="nextTo"/>
        <c:txPr>
          <a:bodyPr rot="0" vert="horz"/>
          <a:lstStyle/>
          <a:p>
            <a:pPr>
              <a:defRPr/>
            </a:pPr>
            <a:endParaRPr lang="en-US"/>
          </a:p>
        </c:txPr>
        <c:crossAx val="42594304"/>
        <c:crosses val="autoZero"/>
        <c:auto val="1"/>
        <c:lblAlgn val="ctr"/>
        <c:lblOffset val="300"/>
        <c:noMultiLvlLbl val="0"/>
      </c:catAx>
      <c:valAx>
        <c:axId val="42594304"/>
        <c:scaling>
          <c:orientation val="minMax"/>
          <c:max val="19"/>
          <c:min val="1"/>
        </c:scaling>
        <c:delete val="0"/>
        <c:axPos val="l"/>
        <c:majorGridlines>
          <c:spPr>
            <a:ln w="0">
              <a:noFill/>
            </a:ln>
          </c:spPr>
        </c:majorGridlines>
        <c:numFmt formatCode="General" sourceLinked="1"/>
        <c:majorTickMark val="none"/>
        <c:minorTickMark val="none"/>
        <c:tickLblPos val="nextTo"/>
        <c:crossAx val="42539264"/>
        <c:crosses val="autoZero"/>
        <c:crossBetween val="between"/>
        <c:majorUnit val="1"/>
        <c:minorUnit val="1E-4"/>
      </c:valAx>
    </c:plotArea>
    <c:plotVisOnly val="1"/>
    <c:dispBlanksAs val="gap"/>
    <c:showDLblsOverMax val="0"/>
  </c:chart>
  <c:txPr>
    <a:bodyPr/>
    <a:lstStyle/>
    <a:p>
      <a:pPr>
        <a:defRPr sz="12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9A33ED-556B-384D-BE37-7745A2FC9A4A}"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93F8D48C-C763-8D49-9568-ADEDDAEC1212}">
      <dgm:prSet phldrT="[Text]" custT="1"/>
      <dgm:spPr/>
      <dgm:t>
        <a:bodyPr/>
        <a:lstStyle/>
        <a:p>
          <a:pPr>
            <a:lnSpc>
              <a:spcPct val="100000"/>
            </a:lnSpc>
            <a:spcAft>
              <a:spcPts val="0"/>
            </a:spcAft>
          </a:pPr>
          <a:r>
            <a:rPr lang="en-US" sz="2800" dirty="0">
              <a:latin typeface="Arial" charset="0"/>
              <a:cs typeface="Arial" charset="0"/>
            </a:rPr>
            <a:t>Stigma - set of interrelated social processes. </a:t>
          </a:r>
        </a:p>
        <a:p>
          <a:pPr>
            <a:lnSpc>
              <a:spcPct val="100000"/>
            </a:lnSpc>
            <a:spcAft>
              <a:spcPts val="0"/>
            </a:spcAft>
          </a:pPr>
          <a:endParaRPr lang="en-US" sz="800" i="1" dirty="0">
            <a:latin typeface="Arial" charset="0"/>
            <a:cs typeface="Arial" charset="0"/>
          </a:endParaRPr>
        </a:p>
        <a:p>
          <a:pPr>
            <a:lnSpc>
              <a:spcPct val="100000"/>
            </a:lnSpc>
            <a:spcAft>
              <a:spcPts val="0"/>
            </a:spcAft>
          </a:pPr>
          <a:r>
            <a:rPr lang="en-US" sz="2400" i="1" dirty="0">
              <a:latin typeface="Arial" charset="0"/>
              <a:cs typeface="Arial" charset="0"/>
            </a:rPr>
            <a:t>Including: </a:t>
          </a:r>
          <a:r>
            <a:rPr lang="en-US" sz="2400" i="1" dirty="0">
              <a:latin typeface="Arial" charset="0"/>
              <a:ea typeface="ＭＳ Ｐゴシック" charset="0"/>
              <a:cs typeface="Arial" charset="0"/>
            </a:rPr>
            <a:t>labeling, stereotyping, cognitive separating, emotional reactions, status loss and discrimination, and power (Link and Phelan, 2001)</a:t>
          </a:r>
          <a:endParaRPr lang="en-US" sz="2400" i="1" dirty="0"/>
        </a:p>
      </dgm:t>
    </dgm:pt>
    <dgm:pt modelId="{F46EE213-A669-D349-A6C1-D7288748F540}" type="parTrans" cxnId="{566FD31D-3F05-2447-B88D-53A1F34CA548}">
      <dgm:prSet/>
      <dgm:spPr/>
      <dgm:t>
        <a:bodyPr/>
        <a:lstStyle/>
        <a:p>
          <a:endParaRPr lang="en-US"/>
        </a:p>
      </dgm:t>
    </dgm:pt>
    <dgm:pt modelId="{AAFED8D6-37BD-1A43-94FD-7C7EC18EF5BF}" type="sibTrans" cxnId="{566FD31D-3F05-2447-B88D-53A1F34CA548}">
      <dgm:prSet/>
      <dgm:spPr/>
      <dgm:t>
        <a:bodyPr/>
        <a:lstStyle/>
        <a:p>
          <a:endParaRPr lang="en-US"/>
        </a:p>
      </dgm:t>
    </dgm:pt>
    <dgm:pt modelId="{301BF7DB-1A6F-4D42-ACC7-8DE6E83800FC}">
      <dgm:prSet phldrT="[Text]" custT="1"/>
      <dgm:spPr/>
      <dgm:t>
        <a:bodyPr/>
        <a:lstStyle/>
        <a:p>
          <a:pPr algn="l">
            <a:lnSpc>
              <a:spcPct val="100000"/>
            </a:lnSpc>
            <a:spcAft>
              <a:spcPts val="0"/>
            </a:spcAft>
          </a:pPr>
          <a:endParaRPr lang="en-US" sz="800" i="1" dirty="0">
            <a:latin typeface="Arial" charset="0"/>
            <a:ea typeface="ＭＳ Ｐゴシック" charset="0"/>
            <a:cs typeface="Arial" charset="0"/>
          </a:endParaRPr>
        </a:p>
        <a:p>
          <a:pPr algn="l">
            <a:lnSpc>
              <a:spcPct val="100000"/>
            </a:lnSpc>
            <a:spcAft>
              <a:spcPts val="0"/>
            </a:spcAft>
          </a:pPr>
          <a:r>
            <a:rPr lang="en-US" sz="2400" i="1" dirty="0">
              <a:latin typeface="Arial" charset="0"/>
              <a:ea typeface="ＭＳ Ｐゴシック" charset="0"/>
              <a:cs typeface="Arial" charset="0"/>
            </a:rPr>
            <a:t>Leads to: poorer symptomatic and social outcomes (Link et al, 1989, Corrigan, 2006) </a:t>
          </a:r>
          <a:endParaRPr lang="en-US" sz="2400" i="1" dirty="0"/>
        </a:p>
      </dgm:t>
    </dgm:pt>
    <dgm:pt modelId="{D8FDDA80-1475-CA4A-A302-826D66E2412D}" type="parTrans" cxnId="{3C43A29F-0283-D84C-843B-F8ED354F386D}">
      <dgm:prSet/>
      <dgm:spPr/>
      <dgm:t>
        <a:bodyPr/>
        <a:lstStyle/>
        <a:p>
          <a:endParaRPr lang="en-US"/>
        </a:p>
      </dgm:t>
    </dgm:pt>
    <dgm:pt modelId="{02A731C1-51C9-E54F-90B4-AFA3631C95E6}" type="sibTrans" cxnId="{3C43A29F-0283-D84C-843B-F8ED354F386D}">
      <dgm:prSet/>
      <dgm:spPr/>
      <dgm:t>
        <a:bodyPr/>
        <a:lstStyle/>
        <a:p>
          <a:endParaRPr lang="en-US"/>
        </a:p>
      </dgm:t>
    </dgm:pt>
    <dgm:pt modelId="{80DCB6E6-191B-7241-847D-52B6FAD2806F}" type="pres">
      <dgm:prSet presAssocID="{9B9A33ED-556B-384D-BE37-7745A2FC9A4A}" presName="diagram" presStyleCnt="0">
        <dgm:presLayoutVars>
          <dgm:chPref val="1"/>
          <dgm:dir/>
          <dgm:animOne val="branch"/>
          <dgm:animLvl val="lvl"/>
          <dgm:resizeHandles/>
        </dgm:presLayoutVars>
      </dgm:prSet>
      <dgm:spPr/>
    </dgm:pt>
    <dgm:pt modelId="{2653456C-C3F6-D948-A367-EF380E856654}" type="pres">
      <dgm:prSet presAssocID="{93F8D48C-C763-8D49-9568-ADEDDAEC1212}" presName="root" presStyleCnt="0"/>
      <dgm:spPr/>
    </dgm:pt>
    <dgm:pt modelId="{C1123777-0BC5-4544-9D18-2909737D7319}" type="pres">
      <dgm:prSet presAssocID="{93F8D48C-C763-8D49-9568-ADEDDAEC1212}" presName="rootComposite" presStyleCnt="0"/>
      <dgm:spPr/>
    </dgm:pt>
    <dgm:pt modelId="{018E8E28-CCC4-C747-A9BB-FA98783FC0D4}" type="pres">
      <dgm:prSet presAssocID="{93F8D48C-C763-8D49-9568-ADEDDAEC1212}" presName="rootText" presStyleLbl="node1" presStyleIdx="0" presStyleCnt="1" custScaleX="197978" custScaleY="82281"/>
      <dgm:spPr/>
    </dgm:pt>
    <dgm:pt modelId="{313F5583-D0A7-1C40-AA24-633913772AAC}" type="pres">
      <dgm:prSet presAssocID="{93F8D48C-C763-8D49-9568-ADEDDAEC1212}" presName="rootConnector" presStyleLbl="node1" presStyleIdx="0" presStyleCnt="1"/>
      <dgm:spPr/>
    </dgm:pt>
    <dgm:pt modelId="{088FADF1-F404-544B-856A-2C571D43862E}" type="pres">
      <dgm:prSet presAssocID="{93F8D48C-C763-8D49-9568-ADEDDAEC1212}" presName="childShape" presStyleCnt="0"/>
      <dgm:spPr/>
    </dgm:pt>
    <dgm:pt modelId="{600B6A14-F44D-CB4E-9999-F5BB32850024}" type="pres">
      <dgm:prSet presAssocID="{D8FDDA80-1475-CA4A-A302-826D66E2412D}" presName="Name13" presStyleLbl="parChTrans1D2" presStyleIdx="0" presStyleCnt="1"/>
      <dgm:spPr/>
    </dgm:pt>
    <dgm:pt modelId="{10AE9F56-898D-A84A-911C-DCA3AB0A7DC8}" type="pres">
      <dgm:prSet presAssocID="{301BF7DB-1A6F-4D42-ACC7-8DE6E83800FC}" presName="childText" presStyleLbl="bgAcc1" presStyleIdx="0" presStyleCnt="1" custScaleX="200685" custScaleY="82672" custLinFactNeighborX="-2249" custLinFactNeighborY="-13309">
        <dgm:presLayoutVars>
          <dgm:bulletEnabled val="1"/>
        </dgm:presLayoutVars>
      </dgm:prSet>
      <dgm:spPr/>
    </dgm:pt>
  </dgm:ptLst>
  <dgm:cxnLst>
    <dgm:cxn modelId="{64D9D91C-BEEE-4791-937A-4BCB91570627}" type="presOf" srcId="{9B9A33ED-556B-384D-BE37-7745A2FC9A4A}" destId="{80DCB6E6-191B-7241-847D-52B6FAD2806F}" srcOrd="0" destOrd="0" presId="urn:microsoft.com/office/officeart/2005/8/layout/hierarchy3"/>
    <dgm:cxn modelId="{566FD31D-3F05-2447-B88D-53A1F34CA548}" srcId="{9B9A33ED-556B-384D-BE37-7745A2FC9A4A}" destId="{93F8D48C-C763-8D49-9568-ADEDDAEC1212}" srcOrd="0" destOrd="0" parTransId="{F46EE213-A669-D349-A6C1-D7288748F540}" sibTransId="{AAFED8D6-37BD-1A43-94FD-7C7EC18EF5BF}"/>
    <dgm:cxn modelId="{CD5FFE2C-1D63-4164-AC55-2969290B9CA0}" type="presOf" srcId="{301BF7DB-1A6F-4D42-ACC7-8DE6E83800FC}" destId="{10AE9F56-898D-A84A-911C-DCA3AB0A7DC8}" srcOrd="0" destOrd="0" presId="urn:microsoft.com/office/officeart/2005/8/layout/hierarchy3"/>
    <dgm:cxn modelId="{1131D25C-6E04-4966-B5EA-F98C6E6F5154}" type="presOf" srcId="{93F8D48C-C763-8D49-9568-ADEDDAEC1212}" destId="{313F5583-D0A7-1C40-AA24-633913772AAC}" srcOrd="1" destOrd="0" presId="urn:microsoft.com/office/officeart/2005/8/layout/hierarchy3"/>
    <dgm:cxn modelId="{01466445-1DBC-4AFC-AE51-0D86CA136DEE}" type="presOf" srcId="{93F8D48C-C763-8D49-9568-ADEDDAEC1212}" destId="{018E8E28-CCC4-C747-A9BB-FA98783FC0D4}" srcOrd="0" destOrd="0" presId="urn:microsoft.com/office/officeart/2005/8/layout/hierarchy3"/>
    <dgm:cxn modelId="{3C43A29F-0283-D84C-843B-F8ED354F386D}" srcId="{93F8D48C-C763-8D49-9568-ADEDDAEC1212}" destId="{301BF7DB-1A6F-4D42-ACC7-8DE6E83800FC}" srcOrd="0" destOrd="0" parTransId="{D8FDDA80-1475-CA4A-A302-826D66E2412D}" sibTransId="{02A731C1-51C9-E54F-90B4-AFA3631C95E6}"/>
    <dgm:cxn modelId="{D02570A4-3E3F-4945-A734-9C7083AA88C3}" type="presOf" srcId="{D8FDDA80-1475-CA4A-A302-826D66E2412D}" destId="{600B6A14-F44D-CB4E-9999-F5BB32850024}" srcOrd="0" destOrd="0" presId="urn:microsoft.com/office/officeart/2005/8/layout/hierarchy3"/>
    <dgm:cxn modelId="{C2632FDB-D404-4A36-8B54-85AEF1596102}" type="presParOf" srcId="{80DCB6E6-191B-7241-847D-52B6FAD2806F}" destId="{2653456C-C3F6-D948-A367-EF380E856654}" srcOrd="0" destOrd="0" presId="urn:microsoft.com/office/officeart/2005/8/layout/hierarchy3"/>
    <dgm:cxn modelId="{C3C2F42C-C65F-4388-A9E8-068C0D969781}" type="presParOf" srcId="{2653456C-C3F6-D948-A367-EF380E856654}" destId="{C1123777-0BC5-4544-9D18-2909737D7319}" srcOrd="0" destOrd="0" presId="urn:microsoft.com/office/officeart/2005/8/layout/hierarchy3"/>
    <dgm:cxn modelId="{EFEDB80C-240F-472C-AE23-048DD69B47E7}" type="presParOf" srcId="{C1123777-0BC5-4544-9D18-2909737D7319}" destId="{018E8E28-CCC4-C747-A9BB-FA98783FC0D4}" srcOrd="0" destOrd="0" presId="urn:microsoft.com/office/officeart/2005/8/layout/hierarchy3"/>
    <dgm:cxn modelId="{F2AEA89D-62D0-43BF-B495-F6F0F6490C52}" type="presParOf" srcId="{C1123777-0BC5-4544-9D18-2909737D7319}" destId="{313F5583-D0A7-1C40-AA24-633913772AAC}" srcOrd="1" destOrd="0" presId="urn:microsoft.com/office/officeart/2005/8/layout/hierarchy3"/>
    <dgm:cxn modelId="{0E2DCAF9-5729-4A4F-85C9-A64034CECD6D}" type="presParOf" srcId="{2653456C-C3F6-D948-A367-EF380E856654}" destId="{088FADF1-F404-544B-856A-2C571D43862E}" srcOrd="1" destOrd="0" presId="urn:microsoft.com/office/officeart/2005/8/layout/hierarchy3"/>
    <dgm:cxn modelId="{A95598BC-863B-4244-9654-93D1641849FA}" type="presParOf" srcId="{088FADF1-F404-544B-856A-2C571D43862E}" destId="{600B6A14-F44D-CB4E-9999-F5BB32850024}" srcOrd="0" destOrd="0" presId="urn:microsoft.com/office/officeart/2005/8/layout/hierarchy3"/>
    <dgm:cxn modelId="{8ED47572-FB8A-4D0B-B26E-6903A6308310}" type="presParOf" srcId="{088FADF1-F404-544B-856A-2C571D43862E}" destId="{10AE9F56-898D-A84A-911C-DCA3AB0A7DC8}"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8E8E28-CCC4-C747-A9BB-FA98783FC0D4}">
      <dsp:nvSpPr>
        <dsp:cNvPr id="0" name=""/>
        <dsp:cNvSpPr/>
      </dsp:nvSpPr>
      <dsp:spPr>
        <a:xfrm>
          <a:off x="1083" y="439986"/>
          <a:ext cx="8264503" cy="171739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100000"/>
            </a:lnSpc>
            <a:spcBef>
              <a:spcPct val="0"/>
            </a:spcBef>
            <a:spcAft>
              <a:spcPts val="0"/>
            </a:spcAft>
            <a:buNone/>
          </a:pPr>
          <a:r>
            <a:rPr lang="en-US" sz="2800" kern="1200" dirty="0">
              <a:latin typeface="Arial" charset="0"/>
              <a:cs typeface="Arial" charset="0"/>
            </a:rPr>
            <a:t>Stigma - set of interrelated social processes. </a:t>
          </a:r>
        </a:p>
        <a:p>
          <a:pPr marL="0" lvl="0" indent="0" algn="ctr" defTabSz="1244600">
            <a:lnSpc>
              <a:spcPct val="100000"/>
            </a:lnSpc>
            <a:spcBef>
              <a:spcPct val="0"/>
            </a:spcBef>
            <a:spcAft>
              <a:spcPts val="0"/>
            </a:spcAft>
            <a:buNone/>
          </a:pPr>
          <a:endParaRPr lang="en-US" sz="800" i="1" kern="1200" dirty="0">
            <a:latin typeface="Arial" charset="0"/>
            <a:cs typeface="Arial" charset="0"/>
          </a:endParaRPr>
        </a:p>
        <a:p>
          <a:pPr marL="0" lvl="0" indent="0" algn="ctr" defTabSz="1244600">
            <a:lnSpc>
              <a:spcPct val="100000"/>
            </a:lnSpc>
            <a:spcBef>
              <a:spcPct val="0"/>
            </a:spcBef>
            <a:spcAft>
              <a:spcPts val="0"/>
            </a:spcAft>
            <a:buNone/>
          </a:pPr>
          <a:r>
            <a:rPr lang="en-US" sz="2400" i="1" kern="1200" dirty="0">
              <a:latin typeface="Arial" charset="0"/>
              <a:cs typeface="Arial" charset="0"/>
            </a:rPr>
            <a:t>Including: </a:t>
          </a:r>
          <a:r>
            <a:rPr lang="en-US" sz="2400" i="1" kern="1200" dirty="0">
              <a:latin typeface="Arial" charset="0"/>
              <a:ea typeface="ＭＳ Ｐゴシック" charset="0"/>
              <a:cs typeface="Arial" charset="0"/>
            </a:rPr>
            <a:t>labeling, stereotyping, cognitive separating, emotional reactions, status loss and discrimination, and power (Link and Phelan, 2001)</a:t>
          </a:r>
          <a:endParaRPr lang="en-US" sz="2400" i="1" kern="1200" dirty="0"/>
        </a:p>
      </dsp:txBody>
      <dsp:txXfrm>
        <a:off x="51384" y="490287"/>
        <a:ext cx="8163901" cy="1616789"/>
      </dsp:txXfrm>
    </dsp:sp>
    <dsp:sp modelId="{600B6A14-F44D-CB4E-9999-F5BB32850024}">
      <dsp:nvSpPr>
        <dsp:cNvPr id="0" name=""/>
        <dsp:cNvSpPr/>
      </dsp:nvSpPr>
      <dsp:spPr>
        <a:xfrm>
          <a:off x="827533" y="2157378"/>
          <a:ext cx="751343" cy="1106794"/>
        </a:xfrm>
        <a:custGeom>
          <a:avLst/>
          <a:gdLst/>
          <a:ahLst/>
          <a:cxnLst/>
          <a:rect l="0" t="0" r="0" b="0"/>
          <a:pathLst>
            <a:path>
              <a:moveTo>
                <a:pt x="0" y="0"/>
              </a:moveTo>
              <a:lnTo>
                <a:pt x="0" y="1106794"/>
              </a:lnTo>
              <a:lnTo>
                <a:pt x="751343" y="1106794"/>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0AE9F56-898D-A84A-911C-DCA3AB0A7DC8}">
      <dsp:nvSpPr>
        <dsp:cNvPr id="0" name=""/>
        <dsp:cNvSpPr/>
      </dsp:nvSpPr>
      <dsp:spPr>
        <a:xfrm>
          <a:off x="1578877" y="2401396"/>
          <a:ext cx="6702004" cy="172555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l" defTabSz="355600">
            <a:lnSpc>
              <a:spcPct val="100000"/>
            </a:lnSpc>
            <a:spcBef>
              <a:spcPct val="0"/>
            </a:spcBef>
            <a:spcAft>
              <a:spcPts val="0"/>
            </a:spcAft>
            <a:buNone/>
          </a:pPr>
          <a:endParaRPr lang="en-US" sz="800" i="1" kern="1200" dirty="0">
            <a:latin typeface="Arial" charset="0"/>
            <a:ea typeface="ＭＳ Ｐゴシック" charset="0"/>
            <a:cs typeface="Arial" charset="0"/>
          </a:endParaRPr>
        </a:p>
        <a:p>
          <a:pPr marL="0" lvl="0" indent="0" algn="l" defTabSz="355600">
            <a:lnSpc>
              <a:spcPct val="100000"/>
            </a:lnSpc>
            <a:spcBef>
              <a:spcPct val="0"/>
            </a:spcBef>
            <a:spcAft>
              <a:spcPts val="0"/>
            </a:spcAft>
            <a:buNone/>
          </a:pPr>
          <a:r>
            <a:rPr lang="en-US" sz="2400" i="1" kern="1200" dirty="0">
              <a:latin typeface="Arial" charset="0"/>
              <a:ea typeface="ＭＳ Ｐゴシック" charset="0"/>
              <a:cs typeface="Arial" charset="0"/>
            </a:rPr>
            <a:t>Leads to: poorer symptomatic and social outcomes (Link et al, 1989, Corrigan, 2006) </a:t>
          </a:r>
          <a:endParaRPr lang="en-US" sz="2400" i="1" kern="1200" dirty="0"/>
        </a:p>
      </dsp:txBody>
      <dsp:txXfrm>
        <a:off x="1629417" y="2451936"/>
        <a:ext cx="6600924" cy="162447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0.12077</cdr:x>
      <cdr:y>0.8009</cdr:y>
    </cdr:from>
    <cdr:to>
      <cdr:x>0.18238</cdr:x>
      <cdr:y>0.83505</cdr:y>
    </cdr:to>
    <cdr:sp macro="" textlink="">
      <cdr:nvSpPr>
        <cdr:cNvPr id="4" name="TextBox 3"/>
        <cdr:cNvSpPr txBox="1"/>
      </cdr:nvSpPr>
      <cdr:spPr>
        <a:xfrm xmlns:a="http://schemas.openxmlformats.org/drawingml/2006/main">
          <a:off x="947099" y="4450414"/>
          <a:ext cx="483150" cy="18980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800" dirty="0"/>
            <a:t>Labeling</a:t>
          </a:r>
        </a:p>
      </cdr:txBody>
    </cdr:sp>
  </cdr:relSizeAnchor>
  <cdr:relSizeAnchor xmlns:cdr="http://schemas.openxmlformats.org/drawingml/2006/chartDrawing">
    <cdr:from>
      <cdr:x>0.20484</cdr:x>
      <cdr:y>0.80181</cdr:y>
    </cdr:from>
    <cdr:to>
      <cdr:x>0.27416</cdr:x>
      <cdr:y>0.83688</cdr:y>
    </cdr:to>
    <cdr:sp macro="" textlink="">
      <cdr:nvSpPr>
        <cdr:cNvPr id="8" name="TextBox 7"/>
        <cdr:cNvSpPr txBox="1"/>
      </cdr:nvSpPr>
      <cdr:spPr>
        <a:xfrm xmlns:a="http://schemas.openxmlformats.org/drawingml/2006/main">
          <a:off x="1606368" y="4455494"/>
          <a:ext cx="543612" cy="19488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800" dirty="0"/>
            <a:t>Symptoms</a:t>
          </a:r>
        </a:p>
      </cdr:txBody>
    </cdr:sp>
  </cdr:relSizeAnchor>
  <cdr:relSizeAnchor xmlns:cdr="http://schemas.openxmlformats.org/drawingml/2006/chartDrawing">
    <cdr:from>
      <cdr:x>0.14233</cdr:x>
      <cdr:y>0.42791</cdr:y>
    </cdr:from>
    <cdr:to>
      <cdr:x>0.24519</cdr:x>
      <cdr:y>0.47776</cdr:y>
    </cdr:to>
    <cdr:sp macro="" textlink="">
      <cdr:nvSpPr>
        <cdr:cNvPr id="13" name="TextBox 12"/>
        <cdr:cNvSpPr txBox="1"/>
      </cdr:nvSpPr>
      <cdr:spPr>
        <a:xfrm xmlns:a="http://schemas.openxmlformats.org/drawingml/2006/main">
          <a:off x="1116199" y="2377821"/>
          <a:ext cx="806631" cy="27699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lang="en-US" sz="1200" i="1" dirty="0"/>
            <a:t>p</a:t>
          </a:r>
          <a:r>
            <a:rPr lang="en-US" sz="1200" dirty="0">
              <a:ea typeface="Calibri" panose="020F0502020204030204" pitchFamily="34" charset="0"/>
              <a:cs typeface="Times New Roman" panose="02020603050405020304" pitchFamily="18" charset="0"/>
            </a:rPr>
            <a:t> &lt;0.0001</a:t>
          </a:r>
          <a:endParaRPr lang="en-US" sz="1200" dirty="0"/>
        </a:p>
      </cdr:txBody>
    </cdr:sp>
  </cdr:relSizeAnchor>
  <cdr:relSizeAnchor xmlns:cdr="http://schemas.openxmlformats.org/drawingml/2006/chartDrawing">
    <cdr:from>
      <cdr:x>0.42135</cdr:x>
      <cdr:y>0.79907</cdr:y>
    </cdr:from>
    <cdr:to>
      <cdr:x>0.48296</cdr:x>
      <cdr:y>0.83322</cdr:y>
    </cdr:to>
    <cdr:sp macro="" textlink="">
      <cdr:nvSpPr>
        <cdr:cNvPr id="18" name="TextBox 1">
          <a:extLst xmlns:a="http://schemas.openxmlformats.org/drawingml/2006/main">
            <a:ext uri="{FF2B5EF4-FFF2-40B4-BE49-F238E27FC236}">
              <a16:creationId xmlns:a16="http://schemas.microsoft.com/office/drawing/2014/main" id="{99FFDDCA-E479-4CD9-8845-C780C37A554C}"/>
            </a:ext>
          </a:extLst>
        </cdr:cNvPr>
        <cdr:cNvSpPr txBox="1"/>
      </cdr:nvSpPr>
      <cdr:spPr>
        <a:xfrm xmlns:a="http://schemas.openxmlformats.org/drawingml/2006/main">
          <a:off x="3304219" y="4440254"/>
          <a:ext cx="483150" cy="18980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800" dirty="0"/>
            <a:t>Labeling</a:t>
          </a:r>
        </a:p>
      </cdr:txBody>
    </cdr:sp>
  </cdr:relSizeAnchor>
  <cdr:relSizeAnchor xmlns:cdr="http://schemas.openxmlformats.org/drawingml/2006/chartDrawing">
    <cdr:from>
      <cdr:x>0.50541</cdr:x>
      <cdr:y>0.79998</cdr:y>
    </cdr:from>
    <cdr:to>
      <cdr:x>0.57473</cdr:x>
      <cdr:y>0.83505</cdr:y>
    </cdr:to>
    <cdr:sp macro="" textlink="">
      <cdr:nvSpPr>
        <cdr:cNvPr id="19" name="TextBox 2">
          <a:extLst xmlns:a="http://schemas.openxmlformats.org/drawingml/2006/main">
            <a:ext uri="{FF2B5EF4-FFF2-40B4-BE49-F238E27FC236}">
              <a16:creationId xmlns:a16="http://schemas.microsoft.com/office/drawing/2014/main" id="{9382DDC2-5777-4212-B85A-4870C85D346F}"/>
            </a:ext>
          </a:extLst>
        </cdr:cNvPr>
        <cdr:cNvSpPr txBox="1"/>
      </cdr:nvSpPr>
      <cdr:spPr>
        <a:xfrm xmlns:a="http://schemas.openxmlformats.org/drawingml/2006/main">
          <a:off x="3963488" y="4445334"/>
          <a:ext cx="543612" cy="19488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800" dirty="0"/>
            <a:t>Symptoms</a:t>
          </a:r>
        </a:p>
      </cdr:txBody>
    </cdr:sp>
  </cdr:relSizeAnchor>
  <cdr:relSizeAnchor xmlns:cdr="http://schemas.openxmlformats.org/drawingml/2006/chartDrawing">
    <cdr:from>
      <cdr:x>0.71868</cdr:x>
      <cdr:y>0.8009</cdr:y>
    </cdr:from>
    <cdr:to>
      <cdr:x>0.78029</cdr:x>
      <cdr:y>0.83505</cdr:y>
    </cdr:to>
    <cdr:sp macro="" textlink="">
      <cdr:nvSpPr>
        <cdr:cNvPr id="20" name="TextBox 1">
          <a:extLst xmlns:a="http://schemas.openxmlformats.org/drawingml/2006/main">
            <a:ext uri="{FF2B5EF4-FFF2-40B4-BE49-F238E27FC236}">
              <a16:creationId xmlns:a16="http://schemas.microsoft.com/office/drawing/2014/main" id="{99FFDDCA-E479-4CD9-8845-C780C37A554C}"/>
            </a:ext>
          </a:extLst>
        </cdr:cNvPr>
        <cdr:cNvSpPr txBox="1"/>
      </cdr:nvSpPr>
      <cdr:spPr>
        <a:xfrm xmlns:a="http://schemas.openxmlformats.org/drawingml/2006/main">
          <a:off x="5635939" y="4450414"/>
          <a:ext cx="483150" cy="18980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800" dirty="0"/>
            <a:t>Labeling</a:t>
          </a:r>
        </a:p>
      </cdr:txBody>
    </cdr:sp>
  </cdr:relSizeAnchor>
  <cdr:relSizeAnchor xmlns:cdr="http://schemas.openxmlformats.org/drawingml/2006/chartDrawing">
    <cdr:from>
      <cdr:x>0.80275</cdr:x>
      <cdr:y>0.80181</cdr:y>
    </cdr:from>
    <cdr:to>
      <cdr:x>0.87207</cdr:x>
      <cdr:y>0.83688</cdr:y>
    </cdr:to>
    <cdr:sp macro="" textlink="">
      <cdr:nvSpPr>
        <cdr:cNvPr id="21" name="TextBox 2">
          <a:extLst xmlns:a="http://schemas.openxmlformats.org/drawingml/2006/main">
            <a:ext uri="{FF2B5EF4-FFF2-40B4-BE49-F238E27FC236}">
              <a16:creationId xmlns:a16="http://schemas.microsoft.com/office/drawing/2014/main" id="{9382DDC2-5777-4212-B85A-4870C85D346F}"/>
            </a:ext>
          </a:extLst>
        </cdr:cNvPr>
        <cdr:cNvSpPr txBox="1"/>
      </cdr:nvSpPr>
      <cdr:spPr>
        <a:xfrm xmlns:a="http://schemas.openxmlformats.org/drawingml/2006/main">
          <a:off x="6295208" y="4455494"/>
          <a:ext cx="543612" cy="19488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800" dirty="0"/>
            <a:t>Symptoms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1" y="0"/>
            <a:ext cx="3037840" cy="464820"/>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defRPr sz="1200">
                <a:latin typeface="Arial" pitchFamily="34" charset="0"/>
              </a:defRPr>
            </a:lvl1pPr>
          </a:lstStyle>
          <a:p>
            <a:pPr>
              <a:defRPr/>
            </a:pPr>
            <a:endParaRPr lang="en-GB" dirty="0">
              <a:latin typeface="Calibri" pitchFamily="34" charset="0"/>
            </a:endParaRPr>
          </a:p>
        </p:txBody>
      </p:sp>
      <p:sp>
        <p:nvSpPr>
          <p:cNvPr id="23555" name="Rectangle 3"/>
          <p:cNvSpPr>
            <a:spLocks noGrp="1" noChangeArrowheads="1"/>
          </p:cNvSpPr>
          <p:nvPr>
            <p:ph type="dt" sz="quarter" idx="1"/>
          </p:nvPr>
        </p:nvSpPr>
        <p:spPr bwMode="auto">
          <a:xfrm>
            <a:off x="3970939" y="0"/>
            <a:ext cx="3037840" cy="464820"/>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a:defRPr sz="1200">
                <a:latin typeface="Arial" pitchFamily="34" charset="0"/>
              </a:defRPr>
            </a:lvl1pPr>
          </a:lstStyle>
          <a:p>
            <a:pPr>
              <a:defRPr/>
            </a:pPr>
            <a:endParaRPr lang="en-GB" dirty="0">
              <a:latin typeface="Calibri" pitchFamily="34" charset="0"/>
            </a:endParaRPr>
          </a:p>
        </p:txBody>
      </p:sp>
      <p:sp>
        <p:nvSpPr>
          <p:cNvPr id="23556" name="Rectangle 4"/>
          <p:cNvSpPr>
            <a:spLocks noGrp="1" noChangeArrowheads="1"/>
          </p:cNvSpPr>
          <p:nvPr>
            <p:ph type="ftr" sz="quarter" idx="2"/>
          </p:nvPr>
        </p:nvSpPr>
        <p:spPr bwMode="auto">
          <a:xfrm>
            <a:off x="1" y="8829967"/>
            <a:ext cx="3037840" cy="464820"/>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defRPr sz="1200">
                <a:latin typeface="Arial" pitchFamily="34" charset="0"/>
              </a:defRPr>
            </a:lvl1pPr>
          </a:lstStyle>
          <a:p>
            <a:pPr>
              <a:defRPr/>
            </a:pPr>
            <a:endParaRPr lang="en-GB" dirty="0">
              <a:latin typeface="Calibri" pitchFamily="34" charset="0"/>
            </a:endParaRPr>
          </a:p>
        </p:txBody>
      </p:sp>
      <p:sp>
        <p:nvSpPr>
          <p:cNvPr id="23557" name="Rectangle 5"/>
          <p:cNvSpPr>
            <a:spLocks noGrp="1" noChangeArrowheads="1"/>
          </p:cNvSpPr>
          <p:nvPr>
            <p:ph type="sldNum" sz="quarter" idx="3"/>
          </p:nvPr>
        </p:nvSpPr>
        <p:spPr bwMode="auto">
          <a:xfrm>
            <a:off x="3970939" y="8829967"/>
            <a:ext cx="3037840" cy="464820"/>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a:defRPr sz="1200">
                <a:latin typeface="Arial" pitchFamily="34" charset="0"/>
              </a:defRPr>
            </a:lvl1pPr>
          </a:lstStyle>
          <a:p>
            <a:pPr>
              <a:defRPr/>
            </a:pPr>
            <a:fld id="{FA6D8703-4FB2-4EDF-ABED-D0E1C317A74C}" type="slidenum">
              <a:rPr lang="en-GB">
                <a:latin typeface="Calibri" pitchFamily="34" charset="0"/>
              </a:rPr>
              <a:pPr>
                <a:defRPr/>
              </a:pPr>
              <a:t>‹#›</a:t>
            </a:fld>
            <a:endParaRPr lang="en-GB" dirty="0">
              <a:latin typeface="Calibri" pitchFamily="34" charset="0"/>
            </a:endParaRPr>
          </a:p>
        </p:txBody>
      </p:sp>
    </p:spTree>
    <p:extLst>
      <p:ext uri="{BB962C8B-B14F-4D97-AF65-F5344CB8AC3E}">
        <p14:creationId xmlns:p14="http://schemas.microsoft.com/office/powerpoint/2010/main" val="29619806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3037840" cy="464820"/>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defRPr sz="1200">
                <a:latin typeface="Calibri" pitchFamily="34" charset="0"/>
              </a:defRPr>
            </a:lvl1pPr>
          </a:lstStyle>
          <a:p>
            <a:pPr>
              <a:defRPr/>
            </a:pPr>
            <a:endParaRPr lang="en-GB" dirty="0"/>
          </a:p>
        </p:txBody>
      </p:sp>
      <p:sp>
        <p:nvSpPr>
          <p:cNvPr id="5123" name="Rectangle 3"/>
          <p:cNvSpPr>
            <a:spLocks noGrp="1" noChangeArrowheads="1"/>
          </p:cNvSpPr>
          <p:nvPr>
            <p:ph type="dt" idx="1"/>
          </p:nvPr>
        </p:nvSpPr>
        <p:spPr bwMode="auto">
          <a:xfrm>
            <a:off x="3970939" y="0"/>
            <a:ext cx="3037840" cy="464820"/>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a:defRPr sz="1200">
                <a:latin typeface="Calibri" pitchFamily="34" charset="0"/>
              </a:defRPr>
            </a:lvl1pPr>
          </a:lstStyle>
          <a:p>
            <a:pPr>
              <a:defRPr/>
            </a:pPr>
            <a:endParaRPr lang="en-GB" dirty="0"/>
          </a:p>
        </p:txBody>
      </p:sp>
      <p:sp>
        <p:nvSpPr>
          <p:cNvPr id="30724" name="Rectangle 4"/>
          <p:cNvSpPr>
            <a:spLocks noGrp="1" noRot="1" noChangeAspect="1" noChangeArrowheads="1" noTextEdit="1"/>
          </p:cNvSpPr>
          <p:nvPr>
            <p:ph type="sldImg" idx="2"/>
          </p:nvPr>
        </p:nvSpPr>
        <p:spPr bwMode="auto">
          <a:xfrm>
            <a:off x="1179513" y="696913"/>
            <a:ext cx="4651375" cy="3487737"/>
          </a:xfrm>
          <a:prstGeom prst="rect">
            <a:avLst/>
          </a:prstGeom>
          <a:noFill/>
          <a:ln w="9525">
            <a:solidFill>
              <a:srgbClr val="569BBE"/>
            </a:solidFill>
            <a:miter lim="800000"/>
            <a:headEnd/>
            <a:tailEnd/>
          </a:ln>
        </p:spPr>
      </p:sp>
      <p:sp>
        <p:nvSpPr>
          <p:cNvPr id="5125" name="Rectangle 5"/>
          <p:cNvSpPr>
            <a:spLocks noGrp="1" noChangeArrowheads="1"/>
          </p:cNvSpPr>
          <p:nvPr>
            <p:ph type="body" sz="quarter" idx="3"/>
          </p:nvPr>
        </p:nvSpPr>
        <p:spPr bwMode="auto">
          <a:xfrm>
            <a:off x="701041" y="4415790"/>
            <a:ext cx="5608320" cy="4183380"/>
          </a:xfrm>
          <a:prstGeom prst="rect">
            <a:avLst/>
          </a:prstGeom>
        </p:spPr>
        <p:txBody>
          <a:bodyPr vert="horz" lIns="0" tIns="0" rIns="0" bIns="0" rtlCol="0">
            <a:normAutofit/>
          </a:bodyPr>
          <a:lstStyle/>
          <a:p>
            <a:pPr marL="0" lvl="0" defTabSz="914259" eaLnBrk="1" latinLnBrk="0" hangingPunct="1"/>
            <a:r>
              <a:rPr lang="en-GB" noProof="0" dirty="0"/>
              <a:t>Click to edit Master text styles</a:t>
            </a:r>
          </a:p>
          <a:p>
            <a:pPr marL="0" lvl="1" defTabSz="914259" eaLnBrk="1" latinLnBrk="0" hangingPunct="1"/>
            <a:r>
              <a:rPr lang="en-GB" noProof="0" dirty="0"/>
              <a:t>Second level</a:t>
            </a:r>
          </a:p>
          <a:p>
            <a:pPr marL="143978" lvl="2" indent="-143978" defTabSz="914259" eaLnBrk="1" latinLnBrk="0" hangingPunct="1">
              <a:buFont typeface="Arial" pitchFamily="34" charset="0"/>
              <a:buChar char="•"/>
            </a:pPr>
            <a:r>
              <a:rPr lang="en-GB" noProof="0" dirty="0"/>
              <a:t>Third level</a:t>
            </a:r>
          </a:p>
          <a:p>
            <a:pPr marL="287956" lvl="3" indent="-143978" defTabSz="914259" eaLnBrk="1" latinLnBrk="0" hangingPunct="1">
              <a:buFont typeface="Arial" pitchFamily="34" charset="0"/>
              <a:buChar char="•"/>
            </a:pPr>
            <a:r>
              <a:rPr lang="en-GB" noProof="0" dirty="0"/>
              <a:t>Fourth level</a:t>
            </a:r>
          </a:p>
          <a:p>
            <a:pPr lvl="4" defTabSz="914259" eaLnBrk="1" latinLnBrk="0" hangingPunct="1"/>
            <a:r>
              <a:rPr lang="en-GB" noProof="0" dirty="0"/>
              <a:t>Fifth level</a:t>
            </a:r>
          </a:p>
        </p:txBody>
      </p:sp>
      <p:sp>
        <p:nvSpPr>
          <p:cNvPr id="5126" name="Rectangle 6"/>
          <p:cNvSpPr>
            <a:spLocks noGrp="1" noChangeArrowheads="1"/>
          </p:cNvSpPr>
          <p:nvPr>
            <p:ph type="ftr" sz="quarter" idx="4"/>
          </p:nvPr>
        </p:nvSpPr>
        <p:spPr bwMode="auto">
          <a:xfrm>
            <a:off x="1" y="8829967"/>
            <a:ext cx="3037840" cy="464820"/>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defRPr sz="1200">
                <a:latin typeface="Calibri" pitchFamily="34" charset="0"/>
              </a:defRPr>
            </a:lvl1pPr>
          </a:lstStyle>
          <a:p>
            <a:pPr>
              <a:defRPr/>
            </a:pPr>
            <a:endParaRPr lang="en-GB" dirty="0"/>
          </a:p>
        </p:txBody>
      </p:sp>
      <p:sp>
        <p:nvSpPr>
          <p:cNvPr id="5127" name="Rectangle 7"/>
          <p:cNvSpPr>
            <a:spLocks noGrp="1" noChangeArrowheads="1"/>
          </p:cNvSpPr>
          <p:nvPr>
            <p:ph type="sldNum" sz="quarter" idx="5"/>
          </p:nvPr>
        </p:nvSpPr>
        <p:spPr bwMode="auto">
          <a:xfrm>
            <a:off x="3970939" y="8829967"/>
            <a:ext cx="3037840" cy="464820"/>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a:defRPr sz="1200">
                <a:latin typeface="Calibri" pitchFamily="34" charset="0"/>
              </a:defRPr>
            </a:lvl1pPr>
          </a:lstStyle>
          <a:p>
            <a:pPr>
              <a:defRPr/>
            </a:pPr>
            <a:fld id="{85D6933A-F93C-4CFA-84DF-5BF982A46AAF}" type="slidenum">
              <a:rPr lang="en-GB" smtClean="0"/>
              <a:pPr>
                <a:defRPr/>
              </a:pPr>
              <a:t>‹#›</a:t>
            </a:fld>
            <a:endParaRPr lang="en-GB" dirty="0"/>
          </a:p>
        </p:txBody>
      </p:sp>
    </p:spTree>
    <p:extLst>
      <p:ext uri="{BB962C8B-B14F-4D97-AF65-F5344CB8AC3E}">
        <p14:creationId xmlns:p14="http://schemas.microsoft.com/office/powerpoint/2010/main" val="19033395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lang="en-GB" sz="1200" b="1" kern="1200" noProof="0" dirty="0" smtClean="0">
        <a:solidFill>
          <a:schemeClr val="tx1"/>
        </a:solidFill>
        <a:latin typeface="+mj-lt"/>
        <a:ea typeface="+mn-ea"/>
        <a:cs typeface="Arial" pitchFamily="34" charset="0"/>
      </a:defRPr>
    </a:lvl1pPr>
    <a:lvl2pPr marL="457200" algn="l" rtl="0" eaLnBrk="0" fontAlgn="base" hangingPunct="0">
      <a:spcBef>
        <a:spcPct val="30000"/>
      </a:spcBef>
      <a:spcAft>
        <a:spcPct val="0"/>
      </a:spcAft>
      <a:defRPr lang="en-GB" sz="1200" kern="1200" noProof="0" dirty="0" smtClean="0">
        <a:solidFill>
          <a:schemeClr val="tx1"/>
        </a:solidFill>
        <a:latin typeface="+mj-lt"/>
        <a:ea typeface="+mn-ea"/>
        <a:cs typeface="Arial" pitchFamily="34" charset="0"/>
      </a:defRPr>
    </a:lvl2pPr>
    <a:lvl3pPr marL="914400" algn="l" rtl="0" eaLnBrk="0" fontAlgn="base" hangingPunct="0">
      <a:spcBef>
        <a:spcPct val="30000"/>
      </a:spcBef>
      <a:spcAft>
        <a:spcPct val="0"/>
      </a:spcAft>
      <a:defRPr lang="en-GB" sz="1200" kern="1200" noProof="0" dirty="0" smtClean="0">
        <a:solidFill>
          <a:schemeClr val="tx1"/>
        </a:solidFill>
        <a:latin typeface="+mj-lt"/>
        <a:ea typeface="+mn-ea"/>
        <a:cs typeface="Arial" pitchFamily="34" charset="0"/>
      </a:defRPr>
    </a:lvl3pPr>
    <a:lvl4pPr marL="1371600" algn="l" rtl="0" eaLnBrk="0" fontAlgn="base" hangingPunct="0">
      <a:spcBef>
        <a:spcPct val="30000"/>
      </a:spcBef>
      <a:spcAft>
        <a:spcPct val="0"/>
      </a:spcAft>
      <a:defRPr lang="en-GB" sz="1200" kern="1200" noProof="0" dirty="0" smtClean="0">
        <a:solidFill>
          <a:schemeClr val="tx1"/>
        </a:solidFill>
        <a:latin typeface="+mj-lt"/>
        <a:ea typeface="+mn-ea"/>
        <a:cs typeface="Arial" pitchFamily="34" charset="0"/>
      </a:defRPr>
    </a:lvl4pPr>
    <a:lvl5pPr marL="1828800" algn="l" rtl="0" eaLnBrk="0" fontAlgn="base" hangingPunct="0">
      <a:spcBef>
        <a:spcPct val="30000"/>
      </a:spcBef>
      <a:spcAft>
        <a:spcPct val="0"/>
      </a:spcAft>
      <a:defRPr lang="en-GB" sz="1200" kern="1200" baseline="0" noProof="0" dirty="0" smtClean="0">
        <a:solidFill>
          <a:schemeClr val="tx1"/>
        </a:solidFill>
        <a:latin typeface="+mj-lt"/>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sz="1000" dirty="0">
                <a:ea typeface="ＭＳ Ｐゴシック" pitchFamily="34" charset="-128"/>
              </a:rPr>
              <a:t>to facilitate the process</a:t>
            </a:r>
          </a:p>
          <a:p>
            <a:pPr eaLnBrk="1" hangingPunct="1"/>
            <a:endParaRPr lang="en-US" altLang="en-US" sz="1000" dirty="0">
              <a:ea typeface="ＭＳ Ｐゴシック" pitchFamily="34" charset="-128"/>
            </a:endParaRPr>
          </a:p>
          <a:p>
            <a:pPr eaLnBrk="1" hangingPunct="1"/>
            <a:r>
              <a:rPr lang="en-US" altLang="en-US" dirty="0">
                <a:ea typeface="ＭＳ Ｐゴシック" pitchFamily="34" charset="-128"/>
              </a:rPr>
              <a:t>~ $ 23,000 in 1980s; $ 60,000 in 2006; $ 80,000 in 2008 (Zhang, 2008)</a:t>
            </a:r>
          </a:p>
          <a:p>
            <a:pPr lvl="1" eaLnBrk="1" hangingPunct="1">
              <a:buClr>
                <a:schemeClr val="tx1"/>
              </a:buClr>
            </a:pPr>
            <a:r>
              <a:rPr lang="en-US" altLang="en-US" dirty="0"/>
              <a:t>Must first pay $1500 for initial transportation costs (mostly borrowed from relatives already in US or collected via mutual aid system of those from same ancestral descent, co-villagers, or friends) and repay immediately upon arrival in US</a:t>
            </a:r>
          </a:p>
          <a:p>
            <a:pPr lvl="1" eaLnBrk="1" hangingPunct="1">
              <a:buClr>
                <a:schemeClr val="tx1"/>
              </a:buClr>
            </a:pPr>
            <a:r>
              <a:rPr lang="en-US" altLang="en-US" dirty="0"/>
              <a:t>Illegal immigrants from Mexico pay $1500-3000 to be smuggled into this country (Cesar, 2010)</a:t>
            </a:r>
          </a:p>
          <a:p>
            <a:pPr lvl="1" eaLnBrk="1" hangingPunct="1">
              <a:buClr>
                <a:schemeClr val="tx1"/>
              </a:buClr>
            </a:pPr>
            <a:endParaRPr lang="en-US" altLang="en-US" dirty="0"/>
          </a:p>
          <a:p>
            <a:pPr lvl="1" eaLnBrk="1" hangingPunct="1">
              <a:buClr>
                <a:schemeClr val="tx1"/>
              </a:buClr>
            </a:pPr>
            <a:r>
              <a:rPr lang="en-US" altLang="en-US" dirty="0"/>
              <a:t>If they don’t pay off their debts, there is a threat of violence from the smugglers.  Although we have not seen the violence among our clients in our clinical work, but they have always felt the stress and have the pressure to pay off their debts to avoid the possible violence.   </a:t>
            </a:r>
          </a:p>
          <a:p>
            <a:pPr lvl="1" eaLnBrk="1" hangingPunct="1">
              <a:buClr>
                <a:schemeClr val="tx1"/>
              </a:buClr>
            </a:pPr>
            <a:endParaRPr lang="en-US" altLang="en-US" dirty="0"/>
          </a:p>
          <a:p>
            <a:pPr eaLnBrk="1" hangingPunct="1"/>
            <a:r>
              <a:rPr lang="en-US" altLang="en-US" dirty="0">
                <a:latin typeface="Times New Roman" pitchFamily="18" charset="0"/>
                <a:ea typeface="ＭＳ Ｐゴシック" pitchFamily="34" charset="-128"/>
              </a:rPr>
              <a:t>but usually a combination of the two or three</a:t>
            </a:r>
          </a:p>
          <a:p>
            <a:pPr lvl="1" eaLnBrk="1" hangingPunct="1">
              <a:buClr>
                <a:schemeClr val="tx1"/>
              </a:buClr>
            </a:pPr>
            <a:endParaRPr lang="en-US" altLang="en-US" sz="1000" dirty="0"/>
          </a:p>
          <a:p>
            <a:endParaRPr lang="en-US" dirty="0"/>
          </a:p>
        </p:txBody>
      </p:sp>
      <p:sp>
        <p:nvSpPr>
          <p:cNvPr id="4" name="Slide Number Placeholder 3"/>
          <p:cNvSpPr>
            <a:spLocks noGrp="1"/>
          </p:cNvSpPr>
          <p:nvPr>
            <p:ph type="sldNum" sz="quarter" idx="10"/>
          </p:nvPr>
        </p:nvSpPr>
        <p:spPr/>
        <p:txBody>
          <a:bodyPr/>
          <a:lstStyle/>
          <a:p>
            <a:fld id="{AA74CDD1-BA52-4197-BE36-3C4B4BB449B3}" type="slidenum">
              <a:rPr lang="en-US" smtClean="0"/>
              <a:t>23</a:t>
            </a:fld>
            <a:endParaRPr lang="en-US"/>
          </a:p>
        </p:txBody>
      </p:sp>
    </p:spTree>
    <p:extLst>
      <p:ext uri="{BB962C8B-B14F-4D97-AF65-F5344CB8AC3E}">
        <p14:creationId xmlns:p14="http://schemas.microsoft.com/office/powerpoint/2010/main" val="3390275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5D6933A-F93C-4CFA-84DF-5BF982A46AAF}" type="slidenum">
              <a:rPr lang="en-GB" smtClean="0"/>
              <a:pPr>
                <a:defRPr/>
              </a:pPr>
              <a:t>24</a:t>
            </a:fld>
            <a:endParaRPr lang="en-GB" dirty="0"/>
          </a:p>
        </p:txBody>
      </p:sp>
    </p:spTree>
    <p:extLst>
      <p:ext uri="{BB962C8B-B14F-4D97-AF65-F5344CB8AC3E}">
        <p14:creationId xmlns:p14="http://schemas.microsoft.com/office/powerpoint/2010/main" val="3790035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i="1" dirty="0"/>
              <a:t>Format (spacing &amp; alignment)</a:t>
            </a:r>
          </a:p>
        </p:txBody>
      </p:sp>
      <p:sp>
        <p:nvSpPr>
          <p:cNvPr id="4" name="Slide Number Placeholder 3"/>
          <p:cNvSpPr>
            <a:spLocks noGrp="1"/>
          </p:cNvSpPr>
          <p:nvPr>
            <p:ph type="sldNum" sz="quarter" idx="10"/>
          </p:nvPr>
        </p:nvSpPr>
        <p:spPr/>
        <p:txBody>
          <a:bodyPr/>
          <a:lstStyle/>
          <a:p>
            <a:pPr>
              <a:defRPr/>
            </a:pPr>
            <a:fld id="{85D6933A-F93C-4CFA-84DF-5BF982A46AAF}" type="slidenum">
              <a:rPr lang="en-GB" smtClean="0"/>
              <a:pPr>
                <a:defRPr/>
              </a:pPr>
              <a:t>25</a:t>
            </a:fld>
            <a:endParaRPr lang="en-GB" dirty="0"/>
          </a:p>
        </p:txBody>
      </p:sp>
    </p:spTree>
    <p:extLst>
      <p:ext uri="{BB962C8B-B14F-4D97-AF65-F5344CB8AC3E}">
        <p14:creationId xmlns:p14="http://schemas.microsoft.com/office/powerpoint/2010/main" val="2369890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i="1" dirty="0"/>
              <a:t>Format</a:t>
            </a:r>
          </a:p>
          <a:p>
            <a:pPr marL="228600" indent="-228600">
              <a:buAutoNum type="arabicPeriod"/>
            </a:pPr>
            <a:r>
              <a:rPr lang="en-US" i="1" dirty="0"/>
              <a:t>Round</a:t>
            </a:r>
          </a:p>
          <a:p>
            <a:pPr marL="228600" indent="-228600">
              <a:buAutoNum type="arabicPeriod"/>
            </a:pPr>
            <a:r>
              <a:rPr lang="en-US" i="1" dirty="0"/>
              <a:t>Add red boxes to sig (*) in model 4</a:t>
            </a:r>
          </a:p>
          <a:p>
            <a:pPr marL="228600" indent="-228600">
              <a:buAutoNum type="arabicPeriod"/>
            </a:pPr>
            <a:r>
              <a:rPr lang="en-US" i="1" dirty="0"/>
              <a:t>Add yellow boxes to trend (+) in model 4</a:t>
            </a:r>
          </a:p>
          <a:p>
            <a:endParaRPr lang="en-US" i="1" dirty="0"/>
          </a:p>
        </p:txBody>
      </p:sp>
      <p:sp>
        <p:nvSpPr>
          <p:cNvPr id="4" name="Slide Number Placeholder 3"/>
          <p:cNvSpPr>
            <a:spLocks noGrp="1"/>
          </p:cNvSpPr>
          <p:nvPr>
            <p:ph type="sldNum" sz="quarter" idx="10"/>
          </p:nvPr>
        </p:nvSpPr>
        <p:spPr/>
        <p:txBody>
          <a:bodyPr/>
          <a:lstStyle/>
          <a:p>
            <a:pPr>
              <a:defRPr/>
            </a:pPr>
            <a:fld id="{85D6933A-F93C-4CFA-84DF-5BF982A46AAF}" type="slidenum">
              <a:rPr lang="en-GB" smtClean="0"/>
              <a:pPr>
                <a:defRPr/>
              </a:pPr>
              <a:t>26</a:t>
            </a:fld>
            <a:endParaRPr lang="en-GB" dirty="0"/>
          </a:p>
        </p:txBody>
      </p:sp>
    </p:spTree>
    <p:extLst>
      <p:ext uri="{BB962C8B-B14F-4D97-AF65-F5344CB8AC3E}">
        <p14:creationId xmlns:p14="http://schemas.microsoft.com/office/powerpoint/2010/main" val="2677830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i="1" dirty="0"/>
              <a:t>Format</a:t>
            </a:r>
          </a:p>
          <a:p>
            <a:pPr marL="228600" indent="-228600">
              <a:buAutoNum type="arabicPeriod"/>
            </a:pPr>
            <a:r>
              <a:rPr lang="en-US" i="1" dirty="0"/>
              <a:t>Round</a:t>
            </a:r>
          </a:p>
          <a:p>
            <a:pPr marL="228600" indent="-228600">
              <a:buAutoNum type="arabicPeriod"/>
            </a:pPr>
            <a:r>
              <a:rPr lang="en-US" i="1" dirty="0"/>
              <a:t>Add yellow boxes to trend (+) in model 4</a:t>
            </a:r>
          </a:p>
          <a:p>
            <a:endParaRPr lang="en-US" i="1" dirty="0"/>
          </a:p>
          <a:p>
            <a:endParaRPr lang="en-US" i="1" dirty="0"/>
          </a:p>
        </p:txBody>
      </p:sp>
      <p:sp>
        <p:nvSpPr>
          <p:cNvPr id="4" name="Slide Number Placeholder 3"/>
          <p:cNvSpPr>
            <a:spLocks noGrp="1"/>
          </p:cNvSpPr>
          <p:nvPr>
            <p:ph type="sldNum" sz="quarter" idx="10"/>
          </p:nvPr>
        </p:nvSpPr>
        <p:spPr/>
        <p:txBody>
          <a:bodyPr/>
          <a:lstStyle/>
          <a:p>
            <a:pPr>
              <a:defRPr/>
            </a:pPr>
            <a:fld id="{85D6933A-F93C-4CFA-84DF-5BF982A46AAF}" type="slidenum">
              <a:rPr lang="en-GB" smtClean="0"/>
              <a:pPr>
                <a:defRPr/>
              </a:pPr>
              <a:t>27</a:t>
            </a:fld>
            <a:endParaRPr lang="en-GB" dirty="0"/>
          </a:p>
        </p:txBody>
      </p:sp>
    </p:spTree>
    <p:extLst>
      <p:ext uri="{BB962C8B-B14F-4D97-AF65-F5344CB8AC3E}">
        <p14:creationId xmlns:p14="http://schemas.microsoft.com/office/powerpoint/2010/main" val="2898363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i="1" dirty="0"/>
              <a:t>Format</a:t>
            </a:r>
          </a:p>
          <a:p>
            <a:pPr marL="228600" indent="-228600">
              <a:buAutoNum type="arabicPeriod"/>
            </a:pPr>
            <a:r>
              <a:rPr lang="en-US" i="1" dirty="0"/>
              <a:t>Round</a:t>
            </a:r>
          </a:p>
          <a:p>
            <a:pPr marL="228600" indent="-228600">
              <a:buAutoNum type="arabicPeriod"/>
            </a:pPr>
            <a:r>
              <a:rPr lang="en-US" i="1" dirty="0"/>
              <a:t>Add red boxes to sig (*) in model 4</a:t>
            </a:r>
          </a:p>
          <a:p>
            <a:pPr marL="228600" indent="-228600">
              <a:buAutoNum type="arabicPeriod"/>
            </a:pPr>
            <a:r>
              <a:rPr lang="en-US" i="1" dirty="0"/>
              <a:t>Add yellow boxes to trend (+) in model 4</a:t>
            </a:r>
          </a:p>
          <a:p>
            <a:endParaRPr lang="en-US" i="1" dirty="0"/>
          </a:p>
          <a:p>
            <a:endParaRPr lang="en-US" i="1" dirty="0"/>
          </a:p>
        </p:txBody>
      </p:sp>
      <p:sp>
        <p:nvSpPr>
          <p:cNvPr id="4" name="Slide Number Placeholder 3"/>
          <p:cNvSpPr>
            <a:spLocks noGrp="1"/>
          </p:cNvSpPr>
          <p:nvPr>
            <p:ph type="sldNum" sz="quarter" idx="10"/>
          </p:nvPr>
        </p:nvSpPr>
        <p:spPr/>
        <p:txBody>
          <a:bodyPr/>
          <a:lstStyle/>
          <a:p>
            <a:pPr>
              <a:defRPr/>
            </a:pPr>
            <a:fld id="{85D6933A-F93C-4CFA-84DF-5BF982A46AAF}" type="slidenum">
              <a:rPr lang="en-GB" smtClean="0"/>
              <a:pPr>
                <a:defRPr/>
              </a:pPr>
              <a:t>28</a:t>
            </a:fld>
            <a:endParaRPr lang="en-GB" dirty="0"/>
          </a:p>
        </p:txBody>
      </p:sp>
    </p:spTree>
    <p:extLst>
      <p:ext uri="{BB962C8B-B14F-4D97-AF65-F5344CB8AC3E}">
        <p14:creationId xmlns:p14="http://schemas.microsoft.com/office/powerpoint/2010/main" val="3679209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pPr>
              <a:defRPr/>
            </a:pPr>
            <a:fld id="{85D6933A-F93C-4CFA-84DF-5BF982A46AAF}" type="slidenum">
              <a:rPr lang="en-GB" smtClean="0"/>
              <a:pPr>
                <a:defRPr/>
              </a:pPr>
              <a:t>29</a:t>
            </a:fld>
            <a:endParaRPr lang="en-GB" dirty="0"/>
          </a:p>
        </p:txBody>
      </p:sp>
    </p:spTree>
    <p:extLst>
      <p:ext uri="{BB962C8B-B14F-4D97-AF65-F5344CB8AC3E}">
        <p14:creationId xmlns:p14="http://schemas.microsoft.com/office/powerpoint/2010/main" val="171651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Content Placeholder 2"/>
          <p:cNvSpPr txBox="1">
            <a:spLocks/>
          </p:cNvSpPr>
          <p:nvPr userDrawn="1"/>
        </p:nvSpPr>
        <p:spPr>
          <a:xfrm>
            <a:off x="465138" y="1016000"/>
            <a:ext cx="8229600" cy="5370513"/>
          </a:xfrm>
          <a:prstGeom prst="rect">
            <a:avLst/>
          </a:prstGeom>
        </p:spPr>
        <p:txBody>
          <a:bodyPr/>
          <a:lstStyle>
            <a:lvl1pPr>
              <a:defRPr sz="2400">
                <a:latin typeface="Adobe Garamond Pro" pitchFamily="18" charset="0"/>
              </a:defRPr>
            </a:lvl1pPr>
            <a:lvl2pPr>
              <a:defRPr sz="2000">
                <a:latin typeface="Adobe Garamond Pro" pitchFamily="18" charset="0"/>
              </a:defRPr>
            </a:lvl2pPr>
            <a:lvl3pPr>
              <a:defRPr sz="1800">
                <a:latin typeface="Adobe Garamond Pro" pitchFamily="18" charset="0"/>
              </a:defRPr>
            </a:lvl3pPr>
            <a:lvl4pPr>
              <a:defRPr sz="1600">
                <a:latin typeface="Adobe Garamond Pro" pitchFamily="18" charset="0"/>
              </a:defRPr>
            </a:lvl4pPr>
            <a:lvl5pPr>
              <a:defRPr sz="1600">
                <a:latin typeface="Adobe Garamond Pro" pitchFamily="18" charset="0"/>
              </a:defRPr>
            </a:lvl5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schemeClr val="tx1"/>
                </a:solidFill>
                <a:effectLst/>
                <a:uLnTx/>
                <a:uFillTx/>
                <a:latin typeface="Adobe Garamond Pro" pitchFamily="18" charset="0"/>
                <a:ea typeface="+mn-ea"/>
                <a:cs typeface="+mn-cs"/>
              </a:rPr>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75DC86F2-826A-4B72-93F1-4129B5A6ECC8}" type="datetimeFigureOut">
              <a:rPr lang="en-US" smtClean="0"/>
              <a:t>3/13/2019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63E8A193-5A78-48EA-B3D3-95DB229AED8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75DC86F2-826A-4B72-93F1-4129B5A6ECC8}" type="datetimeFigureOut">
              <a:rPr lang="en-US" smtClean="0"/>
              <a:t>3/13/2019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63E8A193-5A78-48EA-B3D3-95DB229AED8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5DC86F2-826A-4B72-93F1-4129B5A6ECC8}" type="datetimeFigureOut">
              <a:rPr lang="en-US" smtClean="0"/>
              <a:t>3/13/2019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E8A193-5A78-48EA-B3D3-95DB229AED82}"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5DC86F2-826A-4B72-93F1-4129B5A6ECC8}" type="datetimeFigureOut">
              <a:rPr lang="en-US" smtClean="0"/>
              <a:t>3/13/2019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E8A193-5A78-48EA-B3D3-95DB229AED82}"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5DC86F2-826A-4B72-93F1-4129B5A6ECC8}" type="datetimeFigureOut">
              <a:rPr lang="en-US" smtClean="0"/>
              <a:t>3/13/2019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E8A193-5A78-48EA-B3D3-95DB229AED82}"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5DC86F2-826A-4B72-93F1-4129B5A6ECC8}" type="datetimeFigureOut">
              <a:rPr lang="en-US" smtClean="0"/>
              <a:t>3/13/2019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E8A193-5A78-48EA-B3D3-95DB229AED8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sp>
        <p:nvSpPr>
          <p:cNvPr id="17" name="Picture Placeholder 16"/>
          <p:cNvSpPr>
            <a:spLocks noGrp="1"/>
          </p:cNvSpPr>
          <p:nvPr>
            <p:ph type="pic" sz="quarter" idx="10"/>
          </p:nvPr>
        </p:nvSpPr>
        <p:spPr>
          <a:xfrm>
            <a:off x="-9144" y="0"/>
            <a:ext cx="9153144" cy="6858000"/>
          </a:xfrm>
          <a:prstGeom prst="rect">
            <a:avLst/>
          </a:prstGeom>
        </p:spPr>
        <p:txBody>
          <a:bodyPr/>
          <a:lstStyle/>
          <a:p>
            <a:pPr lvl="0"/>
            <a:r>
              <a:rPr lang="en-US" noProof="0" dirty="0"/>
              <a:t>Drag picture to placeholder or click icon to add</a:t>
            </a:r>
          </a:p>
        </p:txBody>
      </p:sp>
      <p:sp>
        <p:nvSpPr>
          <p:cNvPr id="19" name="Text Placeholder 18"/>
          <p:cNvSpPr>
            <a:spLocks noGrp="1"/>
          </p:cNvSpPr>
          <p:nvPr>
            <p:ph type="body" sz="quarter" idx="11"/>
          </p:nvPr>
        </p:nvSpPr>
        <p:spPr>
          <a:xfrm>
            <a:off x="483592" y="2043258"/>
            <a:ext cx="3637261" cy="2415052"/>
          </a:xfrm>
          <a:prstGeom prst="rect">
            <a:avLst/>
          </a:prstGeom>
        </p:spPr>
        <p:txBody>
          <a:bodyPr lIns="0" tIns="0" rIns="0" bIns="0" anchor="ctr" anchorCtr="0">
            <a:normAutofit/>
          </a:bodyPr>
          <a:lstStyle>
            <a:lvl1pPr marL="0">
              <a:spcBef>
                <a:spcPts val="0"/>
              </a:spcBef>
              <a:defRPr sz="3000" b="1" i="0">
                <a:solidFill>
                  <a:schemeClr val="bg1"/>
                </a:solidFill>
                <a:latin typeface="Aria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
        <p:nvSpPr>
          <p:cNvPr id="3" name="Text Placeholder 2"/>
          <p:cNvSpPr>
            <a:spLocks noGrp="1"/>
          </p:cNvSpPr>
          <p:nvPr>
            <p:ph type="body" sz="quarter" idx="13"/>
          </p:nvPr>
        </p:nvSpPr>
        <p:spPr>
          <a:xfrm>
            <a:off x="482851" y="4958531"/>
            <a:ext cx="1783159" cy="482600"/>
          </a:xfrm>
          <a:prstGeom prst="rect">
            <a:avLst/>
          </a:prstGeom>
        </p:spPr>
        <p:txBody>
          <a:bodyPr lIns="0" tIns="0" rIns="0" bIns="0">
            <a:noAutofit/>
          </a:bodyPr>
          <a:lstStyle>
            <a:lvl1pPr>
              <a:spcBef>
                <a:spcPts val="0"/>
              </a:spcBef>
              <a:defRPr sz="1000" baseline="0">
                <a:solidFill>
                  <a:srgbClr val="FFFFFF"/>
                </a:solidFill>
              </a:defRPr>
            </a:lvl1pPr>
            <a:lvl2pPr marL="457200" indent="0">
              <a:buNone/>
              <a:defRPr/>
            </a:lvl2pPr>
            <a:lvl3pPr marL="914400" indent="0">
              <a:buNone/>
              <a:defRPr/>
            </a:lvl3pPr>
          </a:lstStyle>
          <a:p>
            <a:pPr lvl="0"/>
            <a:r>
              <a:rPr lang="en-US" dirty="0"/>
              <a:t>Click to edit Master text styles</a:t>
            </a:r>
          </a:p>
        </p:txBody>
      </p:sp>
    </p:spTree>
    <p:extLst>
      <p:ext uri="{BB962C8B-B14F-4D97-AF65-F5344CB8AC3E}">
        <p14:creationId xmlns:p14="http://schemas.microsoft.com/office/powerpoint/2010/main" val="276611556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5DC86F2-826A-4B72-93F1-4129B5A6ECC8}" type="datetimeFigureOut">
              <a:rPr lang="en-US" smtClean="0"/>
              <a:t>3/13/2019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E8A193-5A78-48EA-B3D3-95DB229AED82}" type="slidenum">
              <a:rPr lang="en-US" smtClean="0"/>
              <a:t>‹#›</a:t>
            </a:fld>
            <a:endParaRPr lang="en-US"/>
          </a:p>
        </p:txBody>
      </p:sp>
    </p:spTree>
    <p:extLst>
      <p:ext uri="{BB962C8B-B14F-4D97-AF65-F5344CB8AC3E}">
        <p14:creationId xmlns:p14="http://schemas.microsoft.com/office/powerpoint/2010/main" val="2282648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5DC86F2-826A-4B72-93F1-4129B5A6ECC8}" type="datetimeFigureOut">
              <a:rPr lang="en-US" smtClean="0"/>
              <a:t>3/13/2019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E8A193-5A78-48EA-B3D3-95DB229AED8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5DC86F2-826A-4B72-93F1-4129B5A6ECC8}" type="datetimeFigureOut">
              <a:rPr lang="en-US" smtClean="0"/>
              <a:t>3/13/2019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E8A193-5A78-48EA-B3D3-95DB229AED8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5DC86F2-826A-4B72-93F1-4129B5A6ECC8}" type="datetimeFigureOut">
              <a:rPr lang="en-US" smtClean="0"/>
              <a:t>3/13/2019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E8A193-5A78-48EA-B3D3-95DB229AED8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5DC86F2-826A-4B72-93F1-4129B5A6ECC8}" type="datetimeFigureOut">
              <a:rPr lang="en-US" smtClean="0"/>
              <a:t>3/13/2019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E8A193-5A78-48EA-B3D3-95DB229AED8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75DC86F2-826A-4B72-93F1-4129B5A6ECC8}" type="datetimeFigureOut">
              <a:rPr lang="en-US" smtClean="0"/>
              <a:t>3/13/2019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63E8A193-5A78-48EA-B3D3-95DB229AED8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p:cNvSpPr txBox="1">
            <a:spLocks/>
          </p:cNvSpPr>
          <p:nvPr userDrawn="1"/>
        </p:nvSpPr>
        <p:spPr>
          <a:xfrm>
            <a:off x="2717801" y="313450"/>
            <a:ext cx="6269038" cy="462838"/>
          </a:xfrm>
          <a:prstGeom prst="rect">
            <a:avLst/>
          </a:prstGeom>
        </p:spPr>
        <p:txBody>
          <a:bodyPr/>
          <a:lstStyle>
            <a:lvl1pPr algn="r">
              <a:defRPr sz="2400" b="0">
                <a:solidFill>
                  <a:schemeClr val="bg1"/>
                </a:solidFill>
              </a:defRPr>
            </a:lvl1pPr>
          </a:lstStyle>
          <a:p>
            <a:pPr marL="0" marR="0" lvl="0" indent="0" algn="r" defTabSz="872568"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a:ln>
                  <a:noFill/>
                </a:ln>
                <a:solidFill>
                  <a:schemeClr val="bg1"/>
                </a:solidFill>
                <a:effectLst/>
                <a:uLnTx/>
                <a:uFillTx/>
                <a:latin typeface="Trajan Pro" pitchFamily="18" charset="0"/>
                <a:ea typeface="+mj-ea"/>
                <a:cs typeface="+mj-cs"/>
              </a:rPr>
              <a:t>Click to edit Master title style</a:t>
            </a:r>
            <a:endParaRPr kumimoji="0" lang="en-GB" sz="24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11" name="Rectangle 10"/>
          <p:cNvSpPr/>
          <p:nvPr userDrawn="1"/>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userDrawn="1"/>
        </p:nvSpPr>
        <p:spPr>
          <a:xfrm>
            <a:off x="8775701" y="6581001"/>
            <a:ext cx="368300" cy="276999"/>
          </a:xfrm>
          <a:prstGeom prst="rect">
            <a:avLst/>
          </a:prstGeom>
          <a:noFill/>
        </p:spPr>
        <p:txBody>
          <a:bodyPr wrap="square" rtlCol="0">
            <a:spAutoFit/>
          </a:bodyPr>
          <a:lstStyle/>
          <a:p>
            <a:fld id="{D286F7A8-497A-4A4C-8653-44FA42D5CC2B}" type="slidenum">
              <a:rPr lang="en-US" sz="1200" b="1" smtClean="0">
                <a:solidFill>
                  <a:schemeClr val="bg1"/>
                </a:solidFill>
                <a:latin typeface="+mn-lt"/>
              </a:rPr>
              <a:pPr/>
              <a:t>‹#›</a:t>
            </a:fld>
            <a:endParaRPr lang="en-US" sz="1200" b="1" dirty="0">
              <a:solidFill>
                <a:schemeClr val="bg1"/>
              </a:solidFill>
              <a:latin typeface="+mn-lt"/>
            </a:endParaRPr>
          </a:p>
        </p:txBody>
      </p:sp>
      <p:pic>
        <p:nvPicPr>
          <p:cNvPr id="16" name="Picture 15" descr="columbia univ logo white.png"/>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5399" y="226440"/>
            <a:ext cx="2247901" cy="415862"/>
          </a:xfrm>
          <a:prstGeom prst="rect">
            <a:avLst/>
          </a:prstGeom>
        </p:spPr>
      </p:pic>
      <p:sp>
        <p:nvSpPr>
          <p:cNvPr id="18" name="Content Placeholder 2"/>
          <p:cNvSpPr txBox="1">
            <a:spLocks/>
          </p:cNvSpPr>
          <p:nvPr userDrawn="1"/>
        </p:nvSpPr>
        <p:spPr>
          <a:xfrm>
            <a:off x="465138" y="1016000"/>
            <a:ext cx="8229600" cy="5370513"/>
          </a:xfrm>
          <a:prstGeom prst="rect">
            <a:avLst/>
          </a:prstGeom>
        </p:spPr>
        <p:txBody>
          <a:bodyPr/>
          <a:lstStyle>
            <a:lvl1pPr>
              <a:defRPr sz="2400">
                <a:latin typeface="Adobe Garamond Pro" pitchFamily="18" charset="0"/>
              </a:defRPr>
            </a:lvl1pPr>
            <a:lvl2pPr>
              <a:defRPr sz="2000">
                <a:latin typeface="Adobe Garamond Pro" pitchFamily="18" charset="0"/>
              </a:defRPr>
            </a:lvl2pPr>
            <a:lvl3pPr>
              <a:defRPr sz="1800">
                <a:latin typeface="Adobe Garamond Pro" pitchFamily="18" charset="0"/>
              </a:defRPr>
            </a:lvl3pPr>
            <a:lvl4pPr>
              <a:defRPr sz="1600">
                <a:latin typeface="Adobe Garamond Pro" pitchFamily="18" charset="0"/>
              </a:defRPr>
            </a:lvl4pPr>
            <a:lvl5pPr>
              <a:defRPr sz="1600">
                <a:latin typeface="Adobe Garamond Pro" pitchFamily="18" charset="0"/>
              </a:defRPr>
            </a:lvl5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schemeClr val="tx1"/>
                </a:solidFill>
                <a:effectLst/>
                <a:uLnTx/>
                <a:uFillTx/>
                <a:latin typeface="Adobe Garamond Pro" pitchFamily="18" charset="0"/>
                <a:ea typeface="+mn-ea"/>
                <a:cs typeface="+mn-cs"/>
              </a:rPr>
              <a:t>Click to edit Master text styles</a:t>
            </a:r>
          </a:p>
        </p:txBody>
      </p:sp>
    </p:spTree>
  </p:cSld>
  <p:clrMap bg1="lt1" tx1="dk1" bg2="lt2" tx2="dk2" accent1="accent1" accent2="accent2" accent3="accent3" accent4="accent4" accent5="accent5" accent6="accent6" hlink="hlink" folHlink="folHlink"/>
  <p:sldLayoutIdLst>
    <p:sldLayoutId id="2147484306" r:id="rId1"/>
    <p:sldLayoutId id="2147484312" r:id="rId2"/>
    <p:sldLayoutId id="2147484325" r:id="rId3"/>
    <p:sldLayoutId id="2147484326"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314" r:id="rId1"/>
    <p:sldLayoutId id="2147484315" r:id="rId2"/>
    <p:sldLayoutId id="2147484316" r:id="rId3"/>
    <p:sldLayoutId id="2147484317" r:id="rId4"/>
    <p:sldLayoutId id="2147484318" r:id="rId5"/>
    <p:sldLayoutId id="2147484319" r:id="rId6"/>
    <p:sldLayoutId id="2147484320" r:id="rId7"/>
    <p:sldLayoutId id="2147484321" r:id="rId8"/>
    <p:sldLayoutId id="2147484322" r:id="rId9"/>
    <p:sldLayoutId id="2147484323" r:id="rId10"/>
    <p:sldLayoutId id="214748432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Picture Placeholder 18"/>
          <p:cNvSpPr>
            <a:spLocks noGrp="1"/>
          </p:cNvSpPr>
          <p:nvPr>
            <p:ph type="pic" sz="quarter" idx="10"/>
          </p:nvPr>
        </p:nvSpPr>
        <p:spPr/>
      </p:sp>
      <p:pic>
        <p:nvPicPr>
          <p:cNvPr id="18" name="Picture 17" descr="cover slide.jpg"/>
          <p:cNvPicPr>
            <a:picLocks/>
          </p:cNvPicPr>
          <p:nvPr/>
        </p:nvPicPr>
        <p:blipFill>
          <a:blip r:embed="rId2" cstate="email">
            <a:extLst>
              <a:ext uri="{28A0092B-C50C-407E-A947-70E740481C1C}">
                <a14:useLocalDpi xmlns:a14="http://schemas.microsoft.com/office/drawing/2010/main"/>
              </a:ext>
            </a:extLst>
          </a:blip>
          <a:stretch>
            <a:fillRect/>
          </a:stretch>
        </p:blipFill>
        <p:spPr>
          <a:xfrm>
            <a:off x="0" y="-13704"/>
            <a:ext cx="9162270" cy="6888480"/>
          </a:xfrm>
          <a:prstGeom prst="rect">
            <a:avLst/>
          </a:prstGeom>
        </p:spPr>
      </p:pic>
      <p:sp>
        <p:nvSpPr>
          <p:cNvPr id="17" name="Rectangle 16"/>
          <p:cNvSpPr/>
          <p:nvPr/>
        </p:nvSpPr>
        <p:spPr>
          <a:xfrm>
            <a:off x="1" y="1802813"/>
            <a:ext cx="4303603" cy="3849251"/>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76" name="Text Placeholder 2"/>
          <p:cNvSpPr>
            <a:spLocks noGrp="1"/>
          </p:cNvSpPr>
          <p:nvPr>
            <p:ph type="body" sz="quarter" idx="11"/>
          </p:nvPr>
        </p:nvSpPr>
        <p:spPr bwMode="auto">
          <a:xfrm>
            <a:off x="419554" y="2042585"/>
            <a:ext cx="3638550" cy="2053165"/>
          </a:xfrm>
          <a:noFill/>
          <a:ln>
            <a:miter lim="800000"/>
            <a:headEnd/>
            <a:tailEnd/>
          </a:ln>
        </p:spPr>
        <p:txBody>
          <a:bodyPr vert="horz" wrap="square" numCol="1" compatLnSpc="1">
            <a:prstTxWarp prst="textNoShape">
              <a:avLst/>
            </a:prstTxWarp>
            <a:normAutofit fontScale="92500" lnSpcReduction="20000"/>
          </a:bodyPr>
          <a:lstStyle/>
          <a:p>
            <a:pPr indent="0" algn="ctr">
              <a:buNone/>
            </a:pPr>
            <a:r>
              <a:rPr lang="en-US" b="0" dirty="0"/>
              <a:t>Early Detection of Possible Psychosis in Young People: Is Stigma Linked with Symptoms or the At Risk Identification</a:t>
            </a:r>
            <a:endParaRPr lang="en-US" sz="2600" b="0" dirty="0">
              <a:latin typeface="Trajan Pro"/>
              <a:ea typeface="ＭＳ Ｐゴシック" pitchFamily="-112" charset="-128"/>
              <a:cs typeface="ＭＳ Ｐゴシック" pitchFamily="-112" charset="-128"/>
            </a:endParaRPr>
          </a:p>
        </p:txBody>
      </p:sp>
      <p:sp>
        <p:nvSpPr>
          <p:cNvPr id="3077" name="Text Placeholder 3"/>
          <p:cNvSpPr>
            <a:spLocks noGrp="1"/>
          </p:cNvSpPr>
          <p:nvPr>
            <p:ph type="body" sz="quarter" idx="13"/>
          </p:nvPr>
        </p:nvSpPr>
        <p:spPr bwMode="auto">
          <a:xfrm>
            <a:off x="369040" y="4886923"/>
            <a:ext cx="1782762" cy="482600"/>
          </a:xfrm>
          <a:noFill/>
          <a:ln>
            <a:miter lim="800000"/>
            <a:headEnd/>
            <a:tailEnd/>
          </a:ln>
        </p:spPr>
        <p:txBody>
          <a:bodyPr vert="horz" wrap="square" numCol="1" anchor="t" anchorCtr="0" compatLnSpc="1">
            <a:prstTxWarp prst="textNoShape">
              <a:avLst/>
            </a:prstTxWarp>
          </a:bodyPr>
          <a:lstStyle/>
          <a:p>
            <a:pPr marL="0" indent="0">
              <a:spcBef>
                <a:spcPct val="0"/>
              </a:spcBef>
              <a:buNone/>
            </a:pPr>
            <a:r>
              <a:rPr lang="en-US" dirty="0">
                <a:solidFill>
                  <a:schemeClr val="bg1"/>
                </a:solidFill>
                <a:latin typeface="Trajan Pro" pitchFamily="18" charset="0"/>
              </a:rPr>
              <a:t>LAWRENCE YANG, PH.D.</a:t>
            </a:r>
            <a:endParaRPr lang="en-US" dirty="0">
              <a:solidFill>
                <a:schemeClr val="bg2"/>
              </a:solidFill>
              <a:ea typeface="ＭＳ Ｐゴシック" pitchFamily="-112" charset="-128"/>
              <a:cs typeface="ＭＳ Ｐゴシック" pitchFamily="-112" charset="-128"/>
            </a:endParaRPr>
          </a:p>
          <a:p>
            <a:pPr marL="0" indent="0">
              <a:spcBef>
                <a:spcPct val="0"/>
              </a:spcBef>
              <a:buNone/>
            </a:pPr>
            <a:r>
              <a:rPr lang="en-US" dirty="0">
                <a:solidFill>
                  <a:schemeClr val="bg2"/>
                </a:solidFill>
                <a:ea typeface="ＭＳ Ｐゴシック" pitchFamily="-112" charset="-128"/>
                <a:cs typeface="ＭＳ Ｐゴシック" pitchFamily="-112" charset="-128"/>
              </a:rPr>
              <a:t>ASSOCIATE PROFESSOR</a:t>
            </a:r>
          </a:p>
          <a:p>
            <a:pPr marL="0" indent="0">
              <a:spcBef>
                <a:spcPct val="0"/>
              </a:spcBef>
              <a:buNone/>
            </a:pPr>
            <a:r>
              <a:rPr lang="en-US" dirty="0">
                <a:solidFill>
                  <a:schemeClr val="bg2"/>
                </a:solidFill>
                <a:ea typeface="ＭＳ Ｐゴシック" pitchFamily="-112" charset="-128"/>
                <a:cs typeface="ＭＳ Ｐゴシック" pitchFamily="-112" charset="-128"/>
              </a:rPr>
              <a:t>DEPARTMENT OF SOCIAL AND BEHAVIORAL SCIENCES</a:t>
            </a:r>
          </a:p>
          <a:p>
            <a:pPr marL="0" indent="0">
              <a:spcBef>
                <a:spcPct val="0"/>
              </a:spcBef>
              <a:buNone/>
            </a:pPr>
            <a:r>
              <a:rPr lang="en-US" dirty="0">
                <a:solidFill>
                  <a:schemeClr val="bg2"/>
                </a:solidFill>
                <a:ea typeface="ＭＳ Ｐゴシック" pitchFamily="-112" charset="-128"/>
                <a:cs typeface="ＭＳ Ｐゴシック" pitchFamily="-112" charset="-128"/>
              </a:rPr>
              <a:t>NEW YORK UNIVERSITY</a:t>
            </a:r>
          </a:p>
        </p:txBody>
      </p:sp>
      <p:sp>
        <p:nvSpPr>
          <p:cNvPr id="7" name="Text Placeholder 3"/>
          <p:cNvSpPr txBox="1">
            <a:spLocks/>
          </p:cNvSpPr>
          <p:nvPr/>
        </p:nvSpPr>
        <p:spPr bwMode="auto">
          <a:xfrm>
            <a:off x="2282288" y="5053910"/>
            <a:ext cx="1782762" cy="482600"/>
          </a:xfrm>
          <a:prstGeom prst="rect">
            <a:avLst/>
          </a:prstGeom>
          <a:noFill/>
          <a:ln>
            <a:miter lim="800000"/>
            <a:headEnd/>
            <a:tailEnd/>
          </a:ln>
        </p:spPr>
        <p:txBody>
          <a:bodyPr vert="horz" wrap="square" lIns="0" tIns="0" rIns="0" bIns="0" numCol="1" anchor="t" anchorCtr="0" compatLnSpc="1">
            <a:prstTxWarp prst="textNoShape">
              <a:avLst/>
            </a:prstTxWarp>
            <a:noAutofit/>
          </a:bodyPr>
          <a:lstStyle>
            <a:lvl1pPr marL="342900" indent="-342900" algn="l" defTabSz="914400" rtl="0" eaLnBrk="1" latinLnBrk="0" hangingPunct="1">
              <a:spcBef>
                <a:spcPts val="0"/>
              </a:spcBef>
              <a:buFont typeface="Arial" pitchFamily="34" charset="0"/>
              <a:buChar char="•"/>
              <a:defRPr sz="1000" kern="1200" baseline="0">
                <a:solidFill>
                  <a:srgbClr val="FFFFFF"/>
                </a:solidFill>
                <a:latin typeface="+mn-lt"/>
                <a:ea typeface="+mn-ea"/>
                <a:cs typeface="+mn-cs"/>
              </a:defRPr>
            </a:lvl1pPr>
            <a:lvl2pPr marL="4572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Bef>
                <a:spcPct val="0"/>
              </a:spcBef>
              <a:spcAft>
                <a:spcPts val="0"/>
              </a:spcAft>
              <a:buNone/>
            </a:pPr>
            <a:r>
              <a:rPr lang="en-US" dirty="0">
                <a:solidFill>
                  <a:schemeClr val="bg2"/>
                </a:solidFill>
                <a:ea typeface="ＭＳ Ｐゴシック" pitchFamily="-112" charset="-128"/>
                <a:cs typeface="ＭＳ Ｐゴシック" pitchFamily="-112" charset="-128"/>
              </a:rPr>
              <a:t>ADJUNCT ASSOCIATE PROFESSOR</a:t>
            </a:r>
          </a:p>
          <a:p>
            <a:pPr marL="0" indent="0" fontAlgn="auto">
              <a:spcBef>
                <a:spcPct val="0"/>
              </a:spcBef>
              <a:spcAft>
                <a:spcPts val="0"/>
              </a:spcAft>
              <a:buNone/>
            </a:pPr>
            <a:r>
              <a:rPr lang="en-US" dirty="0">
                <a:solidFill>
                  <a:schemeClr val="bg2"/>
                </a:solidFill>
                <a:ea typeface="ＭＳ Ｐゴシック" pitchFamily="-112" charset="-128"/>
                <a:cs typeface="ＭＳ Ｐゴシック" pitchFamily="-112" charset="-128"/>
              </a:rPr>
              <a:t>DEPARTMENT OF EPIDEMIOLOGY</a:t>
            </a:r>
          </a:p>
          <a:p>
            <a:pPr marL="0" indent="0" fontAlgn="auto">
              <a:spcBef>
                <a:spcPct val="0"/>
              </a:spcBef>
              <a:spcAft>
                <a:spcPts val="0"/>
              </a:spcAft>
              <a:buNone/>
            </a:pPr>
            <a:r>
              <a:rPr lang="en-US" dirty="0">
                <a:solidFill>
                  <a:schemeClr val="bg2"/>
                </a:solidFill>
                <a:ea typeface="ＭＳ Ｐゴシック" pitchFamily="-112" charset="-128"/>
                <a:cs typeface="ＭＳ Ｐゴシック" pitchFamily="-112" charset="-128"/>
              </a:rPr>
              <a:t>COLUMBIA UNIVERSITY</a:t>
            </a:r>
          </a:p>
        </p:txBody>
      </p:sp>
      <p:sp>
        <p:nvSpPr>
          <p:cNvPr id="8" name="Text Placeholder 3"/>
          <p:cNvSpPr txBox="1">
            <a:spLocks/>
          </p:cNvSpPr>
          <p:nvPr/>
        </p:nvSpPr>
        <p:spPr bwMode="auto">
          <a:xfrm>
            <a:off x="361950" y="4304610"/>
            <a:ext cx="2679700" cy="482600"/>
          </a:xfrm>
          <a:prstGeom prst="rect">
            <a:avLst/>
          </a:prstGeom>
          <a:noFill/>
          <a:ln>
            <a:miter lim="800000"/>
            <a:headEnd/>
            <a:tailEnd/>
          </a:ln>
        </p:spPr>
        <p:txBody>
          <a:bodyPr vert="horz" wrap="square" lIns="0" tIns="0" rIns="0" bIns="0" numCol="1" anchor="t" anchorCtr="0" compatLnSpc="1">
            <a:prstTxWarp prst="textNoShape">
              <a:avLst/>
            </a:prstTxWarp>
            <a:noAutofit/>
          </a:bodyPr>
          <a:lstStyle>
            <a:lvl1pPr marL="342900" indent="-342900" algn="l" defTabSz="914400" rtl="0" eaLnBrk="1" latinLnBrk="0" hangingPunct="1">
              <a:spcBef>
                <a:spcPts val="0"/>
              </a:spcBef>
              <a:buFont typeface="Arial" pitchFamily="34" charset="0"/>
              <a:buChar char="•"/>
              <a:defRPr sz="1000" kern="1200" baseline="0">
                <a:solidFill>
                  <a:srgbClr val="FFFFFF"/>
                </a:solidFill>
                <a:latin typeface="+mn-lt"/>
                <a:ea typeface="+mn-ea"/>
                <a:cs typeface="+mn-cs"/>
              </a:defRPr>
            </a:lvl1pPr>
            <a:lvl2pPr marL="457200" indent="0" algn="l" defTabSz="914400" rtl="0" eaLnBrk="1" latinLnBrk="0" hangingPunct="1">
              <a:spcBef>
                <a:spcPct val="20000"/>
              </a:spcBef>
              <a:buFont typeface="Arial" pitchFamily="34" charset="0"/>
              <a:buNone/>
              <a:defRPr sz="28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Bef>
                <a:spcPct val="0"/>
              </a:spcBef>
              <a:spcAft>
                <a:spcPts val="0"/>
              </a:spcAft>
              <a:buNone/>
            </a:pPr>
            <a:r>
              <a:rPr lang="en-US" b="1" i="1" dirty="0"/>
              <a:t>R01 MH096027-01 </a:t>
            </a:r>
          </a:p>
          <a:p>
            <a:pPr marL="0" indent="0" fontAlgn="auto">
              <a:spcBef>
                <a:spcPct val="0"/>
              </a:spcBef>
              <a:spcAft>
                <a:spcPts val="0"/>
              </a:spcAft>
              <a:buNone/>
            </a:pPr>
            <a:r>
              <a:rPr lang="en-US" dirty="0">
                <a:solidFill>
                  <a:schemeClr val="bg2"/>
                </a:solidFill>
                <a:ea typeface="ＭＳ Ｐゴシック" pitchFamily="-112" charset="-128"/>
                <a:cs typeface="ＭＳ Ｐゴシック" pitchFamily="-112" charset="-128"/>
              </a:rPr>
              <a:t>National Institutes of Mental Health</a:t>
            </a:r>
          </a:p>
        </p:txBody>
      </p:sp>
    </p:spTree>
    <p:extLst>
      <p:ext uri="{BB962C8B-B14F-4D97-AF65-F5344CB8AC3E}">
        <p14:creationId xmlns:p14="http://schemas.microsoft.com/office/powerpoint/2010/main" val="1303499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9</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INTERNALIZED STIGMA</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3" name="Rectangle 3"/>
          <p:cNvSpPr txBox="1">
            <a:spLocks noChangeArrowheads="1"/>
          </p:cNvSpPr>
          <p:nvPr/>
        </p:nvSpPr>
        <p:spPr>
          <a:xfrm>
            <a:off x="381000" y="2052638"/>
            <a:ext cx="8407400" cy="27559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Wingdings 2" pitchFamily="18" charset="2"/>
              <a:buNone/>
              <a:defRPr/>
            </a:pPr>
            <a:r>
              <a:rPr lang="en-US" dirty="0"/>
              <a:t>	</a:t>
            </a:r>
          </a:p>
          <a:p>
            <a:pPr fontAlgn="auto">
              <a:spcAft>
                <a:spcPts val="0"/>
              </a:spcAft>
              <a:buFont typeface="Wingdings 2" pitchFamily="18" charset="2"/>
              <a:buNone/>
              <a:defRPr/>
            </a:pPr>
            <a:r>
              <a:rPr lang="en-US" dirty="0">
                <a:solidFill>
                  <a:schemeClr val="tx2"/>
                </a:solidFill>
              </a:rPr>
              <a:t>	</a:t>
            </a:r>
            <a:r>
              <a:rPr lang="en-US" dirty="0">
                <a:solidFill>
                  <a:schemeClr val="tx2"/>
                </a:solidFill>
                <a:latin typeface="Arial" pitchFamily="34" charset="0"/>
                <a:cs typeface="Arial" pitchFamily="34" charset="0"/>
              </a:rPr>
              <a:t>Internalized stigma takes place </a:t>
            </a:r>
            <a:r>
              <a:rPr lang="en-US" i="1" dirty="0">
                <a:solidFill>
                  <a:schemeClr val="tx2"/>
                </a:solidFill>
                <a:latin typeface="Arial" pitchFamily="34" charset="0"/>
                <a:cs typeface="Arial" pitchFamily="34" charset="0"/>
              </a:rPr>
              <a:t>through stigmatized individuals themselves</a:t>
            </a:r>
            <a:r>
              <a:rPr lang="en-US" dirty="0">
                <a:solidFill>
                  <a:schemeClr val="tx2"/>
                </a:solidFill>
                <a:latin typeface="Arial" pitchFamily="34" charset="0"/>
                <a:cs typeface="Arial" pitchFamily="34" charset="0"/>
              </a:rPr>
              <a:t> once they become aware of stereotypes and apply stereotypes to themselves.</a:t>
            </a:r>
          </a:p>
        </p:txBody>
      </p:sp>
    </p:spTree>
    <p:extLst>
      <p:ext uri="{BB962C8B-B14F-4D97-AF65-F5344CB8AC3E}">
        <p14:creationId xmlns:p14="http://schemas.microsoft.com/office/powerpoint/2010/main" val="1965386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10</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Anticipated Stigma Globally</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3" name="Rectangle 3"/>
          <p:cNvSpPr txBox="1">
            <a:spLocks noChangeArrowheads="1"/>
          </p:cNvSpPr>
          <p:nvPr/>
        </p:nvSpPr>
        <p:spPr>
          <a:xfrm>
            <a:off x="1038225" y="1516063"/>
            <a:ext cx="8407400" cy="44069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fontAlgn="auto">
              <a:spcAft>
                <a:spcPts val="0"/>
              </a:spcAft>
              <a:buFont typeface="Arial" charset="0"/>
              <a:buNone/>
              <a:defRPr/>
            </a:pPr>
            <a:r>
              <a:rPr lang="en-US" altLang="zh-CN" sz="2200" u="sng"/>
              <a:t>Cross-National Study of Stigma of Mental Illness </a:t>
            </a:r>
            <a:r>
              <a:rPr lang="en-US" altLang="zh-CN" sz="2200"/>
              <a:t>(</a:t>
            </a:r>
            <a:r>
              <a:rPr lang="en-US" altLang="zh-CN" sz="1600" i="1"/>
              <a:t>Thornicroft et al., </a:t>
            </a:r>
          </a:p>
          <a:p>
            <a:pPr marL="457200" lvl="1" indent="0" fontAlgn="auto">
              <a:spcAft>
                <a:spcPts val="0"/>
              </a:spcAft>
              <a:buFont typeface="Arial" charset="0"/>
              <a:buNone/>
              <a:defRPr/>
            </a:pPr>
            <a:r>
              <a:rPr lang="en-US" altLang="zh-CN" sz="1600" i="1"/>
              <a:t>2009</a:t>
            </a:r>
            <a:r>
              <a:rPr lang="en-US" altLang="zh-CN" sz="2200"/>
              <a:t>)</a:t>
            </a:r>
          </a:p>
          <a:p>
            <a:pPr lvl="1" fontAlgn="auto">
              <a:spcAft>
                <a:spcPts val="0"/>
              </a:spcAft>
              <a:buFont typeface="Arial" charset="0"/>
              <a:buChar char="–"/>
              <a:defRPr/>
            </a:pPr>
            <a:r>
              <a:rPr lang="en-US" altLang="zh-CN" sz="2200"/>
              <a:t>64% anticipated stigma in finding work</a:t>
            </a:r>
          </a:p>
          <a:p>
            <a:pPr lvl="1" fontAlgn="auto">
              <a:spcAft>
                <a:spcPts val="0"/>
              </a:spcAft>
              <a:buFont typeface="Arial" charset="0"/>
              <a:buChar char="–"/>
              <a:defRPr/>
            </a:pPr>
            <a:r>
              <a:rPr lang="en-US" altLang="zh-CN" sz="2200"/>
              <a:t>55% anticipated stigma in intimate relationships</a:t>
            </a:r>
          </a:p>
          <a:p>
            <a:pPr lvl="1" fontAlgn="auto">
              <a:spcAft>
                <a:spcPts val="0"/>
              </a:spcAft>
              <a:buFont typeface="Arial" charset="0"/>
              <a:buChar char="–"/>
              <a:defRPr/>
            </a:pPr>
            <a:r>
              <a:rPr lang="en-US" altLang="zh-CN" sz="2200"/>
              <a:t>72% felt need to “Conceal Diagnosis”</a:t>
            </a:r>
            <a:endParaRPr lang="en-US" altLang="zh-CN" sz="2200" dirty="0"/>
          </a:p>
        </p:txBody>
      </p:sp>
    </p:spTree>
    <p:extLst>
      <p:ext uri="{BB962C8B-B14F-4D97-AF65-F5344CB8AC3E}">
        <p14:creationId xmlns:p14="http://schemas.microsoft.com/office/powerpoint/2010/main" val="3972161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4"/>
          <p:cNvSpPr>
            <a:spLocks noGrp="1" noChangeArrowheads="1"/>
          </p:cNvSpPr>
          <p:nvPr>
            <p:ph type="title"/>
          </p:nvPr>
        </p:nvSpPr>
        <p:spPr>
          <a:xfrm>
            <a:off x="1" y="1231900"/>
            <a:ext cx="9144000" cy="685800"/>
          </a:xfrm>
        </p:spPr>
        <p:txBody>
          <a:bodyPr rIns="132080"/>
          <a:lstStyle/>
          <a:p>
            <a:pPr eaLnBrk="1" hangingPunct="1">
              <a:defRPr/>
            </a:pPr>
            <a:r>
              <a:rPr lang="en-US" sz="3600" dirty="0">
                <a:latin typeface="Arial" pitchFamily="34" charset="0"/>
                <a:ea typeface="+mj-ea"/>
                <a:cs typeface="Arial" pitchFamily="34" charset="0"/>
              </a:rPr>
              <a:t>Modified Labeling Theory</a:t>
            </a:r>
          </a:p>
        </p:txBody>
      </p:sp>
      <p:sp>
        <p:nvSpPr>
          <p:cNvPr id="17411"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a:spcBef>
                <a:spcPct val="0"/>
              </a:spcBef>
              <a:buFontTx/>
              <a:buNone/>
            </a:pPr>
            <a:fld id="{136D898C-094C-4950-922D-AA65C3868CCF}" type="slidenum">
              <a:rPr lang="en-US" altLang="en-US" sz="1800">
                <a:solidFill>
                  <a:schemeClr val="tx2"/>
                </a:solidFill>
                <a:latin typeface="Arial" panose="020B0604020202020204" pitchFamily="34" charset="0"/>
                <a:ea typeface="MingLiU" pitchFamily="49" charset="-128"/>
                <a:cs typeface="Arial" panose="020B0604020202020204" pitchFamily="34" charset="0"/>
              </a:rPr>
              <a:pPr>
                <a:spcBef>
                  <a:spcPct val="0"/>
                </a:spcBef>
                <a:buFontTx/>
                <a:buNone/>
              </a:pPr>
              <a:t>11</a:t>
            </a:fld>
            <a:endParaRPr lang="en-US" altLang="en-US" sz="1800">
              <a:solidFill>
                <a:schemeClr val="tx2"/>
              </a:solidFill>
              <a:latin typeface="Arial" panose="020B0604020202020204" pitchFamily="34" charset="0"/>
              <a:ea typeface="MingLiU" pitchFamily="49" charset="-128"/>
              <a:cs typeface="Arial" panose="020B0604020202020204" pitchFamily="34" charset="0"/>
            </a:endParaRPr>
          </a:p>
        </p:txBody>
      </p:sp>
      <p:sp>
        <p:nvSpPr>
          <p:cNvPr id="6159" name="Text Box 15"/>
          <p:cNvSpPr txBox="1">
            <a:spLocks noChangeArrowheads="1"/>
          </p:cNvSpPr>
          <p:nvPr/>
        </p:nvSpPr>
        <p:spPr bwMode="auto">
          <a:xfrm>
            <a:off x="7531100" y="6248400"/>
            <a:ext cx="252413" cy="254000"/>
          </a:xfrm>
          <a:prstGeom prst="rect">
            <a:avLst/>
          </a:prstGeom>
          <a:noFill/>
          <a:ln>
            <a:noFill/>
          </a:ln>
          <a:extLst/>
        </p:spPr>
        <p:txBody>
          <a:bodyPr wrap="none"/>
          <a:lstStyle>
            <a:lvl1pPr>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algn="ctr" eaLnBrk="1" hangingPunct="1">
              <a:spcBef>
                <a:spcPct val="0"/>
              </a:spcBef>
              <a:buFontTx/>
              <a:buNone/>
            </a:pPr>
            <a:fld id="{9E49C52F-6148-443B-83BA-AD58E7874B24}" type="slidenum">
              <a:rPr lang="en-US" altLang="en-US" sz="1000">
                <a:effectLst>
                  <a:outerShdw blurRad="38100" dist="38100" dir="2700000" algn="tl">
                    <a:srgbClr val="C0C0C0"/>
                  </a:outerShdw>
                </a:effectLst>
                <a:latin typeface="Tahoma" panose="020B0604030504040204" pitchFamily="34" charset="0"/>
                <a:ea typeface="MingLiU" pitchFamily="49" charset="-128"/>
                <a:sym typeface="Tahoma" panose="020B0604030504040204" pitchFamily="34" charset="0"/>
              </a:rPr>
              <a:pPr algn="ctr" eaLnBrk="1" hangingPunct="1">
                <a:spcBef>
                  <a:spcPct val="0"/>
                </a:spcBef>
                <a:buFontTx/>
                <a:buNone/>
              </a:pPr>
              <a:t>11</a:t>
            </a:fld>
            <a:endParaRPr lang="en-US" altLang="en-US" sz="1000">
              <a:effectLst>
                <a:outerShdw blurRad="38100" dist="38100" dir="2700000" algn="tl">
                  <a:srgbClr val="C0C0C0"/>
                </a:outerShdw>
              </a:effectLst>
              <a:latin typeface="Tahoma" panose="020B0604030504040204" pitchFamily="34" charset="0"/>
              <a:ea typeface="MingLiU" pitchFamily="49" charset="-128"/>
              <a:sym typeface="Tahoma" panose="020B0604030504040204" pitchFamily="34" charset="0"/>
            </a:endParaRPr>
          </a:p>
        </p:txBody>
      </p:sp>
      <p:sp>
        <p:nvSpPr>
          <p:cNvPr id="17413" name="Rectangle 16"/>
          <p:cNvSpPr>
            <a:spLocks/>
          </p:cNvSpPr>
          <p:nvPr/>
        </p:nvSpPr>
        <p:spPr bwMode="auto">
          <a:xfrm>
            <a:off x="361662" y="1943100"/>
            <a:ext cx="8636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0" tIns="0" rIns="40639" bIns="0"/>
          <a:lstStyle>
            <a:lvl1pPr marL="39688">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US" sz="1400" b="1" dirty="0">
                <a:latin typeface="Arial" panose="020B0604020202020204" pitchFamily="34" charset="0"/>
              </a:rPr>
              <a:t>Step 1</a:t>
            </a:r>
          </a:p>
        </p:txBody>
      </p:sp>
      <p:sp>
        <p:nvSpPr>
          <p:cNvPr id="17414" name="Rectangle 17"/>
          <p:cNvSpPr>
            <a:spLocks/>
          </p:cNvSpPr>
          <p:nvPr/>
        </p:nvSpPr>
        <p:spPr bwMode="auto">
          <a:xfrm>
            <a:off x="1973839" y="1928741"/>
            <a:ext cx="687388"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0" tIns="0" rIns="40639" bIns="0">
            <a:spAutoFit/>
          </a:bodyPr>
          <a:lstStyle>
            <a:lvl1pPr marL="39688">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US" sz="1400" b="1" dirty="0">
                <a:latin typeface="Arial" panose="020B0604020202020204" pitchFamily="34" charset="0"/>
              </a:rPr>
              <a:t>Step 2</a:t>
            </a:r>
          </a:p>
        </p:txBody>
      </p:sp>
      <p:sp>
        <p:nvSpPr>
          <p:cNvPr id="17415" name="Line 30"/>
          <p:cNvSpPr>
            <a:spLocks noChangeShapeType="1"/>
          </p:cNvSpPr>
          <p:nvPr/>
        </p:nvSpPr>
        <p:spPr bwMode="auto">
          <a:xfrm flipH="1" flipV="1">
            <a:off x="2971800" y="2762250"/>
            <a:ext cx="381000" cy="0"/>
          </a:xfrm>
          <a:prstGeom prst="line">
            <a:avLst/>
          </a:prstGeom>
          <a:noFill/>
          <a:ln w="12700">
            <a:solidFill>
              <a:schemeClr val="tx1"/>
            </a:solidFill>
            <a:round/>
            <a:headEnd type="stealth" w="med" len="med"/>
            <a:tailEnd/>
          </a:ln>
          <a:extLst>
            <a:ext uri="{909E8E84-426E-40dd-AFC4-6F175D3DCCD1}">
              <a14:hiddenFill xmlns:a14="http://schemas.microsoft.com/office/drawing/2010/main" xmlns="">
                <a:noFill/>
              </a14:hiddenFill>
            </a:ext>
          </a:extLst>
        </p:spPr>
        <p:txBody>
          <a:bodyPr/>
          <a:lstStyle/>
          <a:p>
            <a:endParaRPr lang="en-US"/>
          </a:p>
        </p:txBody>
      </p:sp>
      <p:sp>
        <p:nvSpPr>
          <p:cNvPr id="17416" name="Line 31"/>
          <p:cNvSpPr>
            <a:spLocks noChangeShapeType="1"/>
          </p:cNvSpPr>
          <p:nvPr/>
        </p:nvSpPr>
        <p:spPr bwMode="auto">
          <a:xfrm flipH="1">
            <a:off x="3048000" y="5980112"/>
            <a:ext cx="317500" cy="0"/>
          </a:xfrm>
          <a:prstGeom prst="line">
            <a:avLst/>
          </a:prstGeom>
          <a:noFill/>
          <a:ln w="12700">
            <a:solidFill>
              <a:schemeClr val="tx1"/>
            </a:solidFill>
            <a:round/>
            <a:headEnd type="stealth" w="med" len="med"/>
            <a:tailEnd/>
          </a:ln>
          <a:extLst>
            <a:ext uri="{909E8E84-426E-40dd-AFC4-6F175D3DCCD1}">
              <a14:hiddenFill xmlns:a14="http://schemas.microsoft.com/office/drawing/2010/main" xmlns="">
                <a:noFill/>
              </a14:hiddenFill>
            </a:ext>
          </a:extLst>
        </p:spPr>
        <p:txBody>
          <a:bodyPr/>
          <a:lstStyle/>
          <a:p>
            <a:endParaRPr lang="en-US"/>
          </a:p>
        </p:txBody>
      </p:sp>
      <p:sp>
        <p:nvSpPr>
          <p:cNvPr id="17417" name="Line 32"/>
          <p:cNvSpPr>
            <a:spLocks noChangeShapeType="1"/>
          </p:cNvSpPr>
          <p:nvPr/>
        </p:nvSpPr>
        <p:spPr bwMode="auto">
          <a:xfrm flipH="1">
            <a:off x="4953000" y="2743200"/>
            <a:ext cx="304800" cy="0"/>
          </a:xfrm>
          <a:prstGeom prst="line">
            <a:avLst/>
          </a:prstGeom>
          <a:noFill/>
          <a:ln w="12700">
            <a:solidFill>
              <a:schemeClr val="tx1"/>
            </a:solidFill>
            <a:round/>
            <a:headEnd type="stealth" w="med" len="med"/>
            <a:tailEnd/>
          </a:ln>
          <a:extLst>
            <a:ext uri="{909E8E84-426E-40dd-AFC4-6F175D3DCCD1}">
              <a14:hiddenFill xmlns:a14="http://schemas.microsoft.com/office/drawing/2010/main" xmlns="">
                <a:noFill/>
              </a14:hiddenFill>
            </a:ext>
          </a:extLst>
        </p:spPr>
        <p:txBody>
          <a:bodyPr/>
          <a:lstStyle/>
          <a:p>
            <a:endParaRPr lang="en-US"/>
          </a:p>
        </p:txBody>
      </p:sp>
      <p:sp>
        <p:nvSpPr>
          <p:cNvPr id="17418" name="Line 33"/>
          <p:cNvSpPr>
            <a:spLocks noChangeShapeType="1"/>
          </p:cNvSpPr>
          <p:nvPr/>
        </p:nvSpPr>
        <p:spPr bwMode="auto">
          <a:xfrm flipH="1">
            <a:off x="6858000" y="2733675"/>
            <a:ext cx="457200" cy="0"/>
          </a:xfrm>
          <a:prstGeom prst="line">
            <a:avLst/>
          </a:prstGeom>
          <a:noFill/>
          <a:ln w="12700">
            <a:solidFill>
              <a:schemeClr val="tx1"/>
            </a:solidFill>
            <a:round/>
            <a:headEnd type="stealth" w="med" len="med"/>
            <a:tailEnd/>
          </a:ln>
          <a:extLst>
            <a:ext uri="{909E8E84-426E-40dd-AFC4-6F175D3DCCD1}">
              <a14:hiddenFill xmlns:a14="http://schemas.microsoft.com/office/drawing/2010/main" xmlns="">
                <a:noFill/>
              </a14:hiddenFill>
            </a:ext>
          </a:extLst>
        </p:spPr>
        <p:txBody>
          <a:bodyPr/>
          <a:lstStyle/>
          <a:p>
            <a:endParaRPr lang="en-US"/>
          </a:p>
        </p:txBody>
      </p:sp>
      <p:sp>
        <p:nvSpPr>
          <p:cNvPr id="17419" name="Rectangle 37"/>
          <p:cNvSpPr>
            <a:spLocks/>
          </p:cNvSpPr>
          <p:nvPr/>
        </p:nvSpPr>
        <p:spPr bwMode="auto">
          <a:xfrm>
            <a:off x="6246813" y="6235700"/>
            <a:ext cx="1282700" cy="27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0" tIns="0" rIns="40639" bIns="0">
            <a:spAutoFit/>
          </a:bodyPr>
          <a:lstStyle>
            <a:lvl1pPr marL="39688">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US" sz="1200" b="1" dirty="0">
                <a:latin typeface="Arial" panose="020B0604020202020204" pitchFamily="34" charset="0"/>
              </a:rPr>
              <a:t>Link </a:t>
            </a:r>
            <a:r>
              <a:rPr lang="en-US" altLang="en-US" sz="1200" b="1" i="1" dirty="0">
                <a:latin typeface="Arial" panose="020B0604020202020204" pitchFamily="34" charset="0"/>
              </a:rPr>
              <a:t>et al.</a:t>
            </a:r>
            <a:r>
              <a:rPr lang="en-US" altLang="en-US" sz="1200" b="1" dirty="0">
                <a:latin typeface="Arial" panose="020B0604020202020204" pitchFamily="34" charset="0"/>
              </a:rPr>
              <a:t>, 1989</a:t>
            </a:r>
          </a:p>
        </p:txBody>
      </p:sp>
      <p:sp>
        <p:nvSpPr>
          <p:cNvPr id="17420" name="Rectangle 39"/>
          <p:cNvSpPr>
            <a:spLocks/>
          </p:cNvSpPr>
          <p:nvPr/>
        </p:nvSpPr>
        <p:spPr bwMode="auto">
          <a:xfrm>
            <a:off x="1252538" y="2311508"/>
            <a:ext cx="1676400" cy="1371600"/>
          </a:xfrm>
          <a:prstGeom prst="rect">
            <a:avLst/>
          </a:prstGeom>
          <a:solidFill>
            <a:srgbClr val="66CCFF"/>
          </a:solidFill>
          <a:ln w="12700">
            <a:solidFill>
              <a:srgbClr val="FFFFFF"/>
            </a:solidFill>
            <a:miter lim="800000"/>
            <a:headEnd/>
            <a:tailEnd/>
          </a:ln>
        </p:spPr>
        <p:txBody>
          <a:bodyPr wrap="none" anchor="ctr"/>
          <a:lstStyle>
            <a:lvl1pPr>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algn="ctr" eaLnBrk="1" hangingPunct="1">
              <a:spcBef>
                <a:spcPct val="0"/>
              </a:spcBef>
              <a:buFontTx/>
              <a:buNone/>
            </a:pPr>
            <a:r>
              <a:rPr lang="en-US" altLang="en-US" sz="1400" dirty="0">
                <a:latin typeface="Arial" panose="020B0604020202020204" pitchFamily="34" charset="0"/>
              </a:rPr>
              <a:t>Labeled: societal </a:t>
            </a:r>
          </a:p>
          <a:p>
            <a:pPr algn="ctr" eaLnBrk="1" hangingPunct="1">
              <a:spcBef>
                <a:spcPct val="0"/>
              </a:spcBef>
              <a:buFontTx/>
              <a:buNone/>
            </a:pPr>
            <a:r>
              <a:rPr lang="en-US" altLang="en-US" sz="1400" dirty="0">
                <a:latin typeface="Arial" panose="020B0604020202020204" pitchFamily="34" charset="0"/>
              </a:rPr>
              <a:t>conceptions </a:t>
            </a:r>
          </a:p>
          <a:p>
            <a:pPr algn="ctr" eaLnBrk="1" hangingPunct="1">
              <a:spcBef>
                <a:spcPct val="0"/>
              </a:spcBef>
              <a:buFontTx/>
              <a:buNone/>
            </a:pPr>
            <a:r>
              <a:rPr lang="en-US" altLang="en-US" sz="1400" dirty="0">
                <a:latin typeface="Arial" panose="020B0604020202020204" pitchFamily="34" charset="0"/>
              </a:rPr>
              <a:t>become </a:t>
            </a:r>
          </a:p>
          <a:p>
            <a:pPr algn="ctr" eaLnBrk="1" hangingPunct="1">
              <a:spcBef>
                <a:spcPct val="0"/>
              </a:spcBef>
              <a:buFontTx/>
              <a:buNone/>
            </a:pPr>
            <a:r>
              <a:rPr lang="en-US" altLang="en-US" sz="1400" dirty="0">
                <a:latin typeface="Arial" panose="020B0604020202020204" pitchFamily="34" charset="0"/>
              </a:rPr>
              <a:t>relevant to self</a:t>
            </a:r>
          </a:p>
        </p:txBody>
      </p:sp>
      <p:sp>
        <p:nvSpPr>
          <p:cNvPr id="17421" name="Rectangle 42"/>
          <p:cNvSpPr>
            <a:spLocks/>
          </p:cNvSpPr>
          <p:nvPr/>
        </p:nvSpPr>
        <p:spPr bwMode="auto">
          <a:xfrm>
            <a:off x="3330864" y="2292350"/>
            <a:ext cx="1600200" cy="1447800"/>
          </a:xfrm>
          <a:prstGeom prst="rect">
            <a:avLst/>
          </a:prstGeom>
          <a:solidFill>
            <a:srgbClr val="66CCFF"/>
          </a:solidFill>
          <a:ln w="12700">
            <a:solidFill>
              <a:srgbClr val="FFFFFF"/>
            </a:solidFill>
            <a:miter lim="800000"/>
            <a:headEnd/>
            <a:tailEnd/>
          </a:ln>
        </p:spPr>
        <p:txBody>
          <a:bodyPr wrap="none" anchor="ctr"/>
          <a:lstStyle>
            <a:lvl1pPr>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algn="ctr" eaLnBrk="1" hangingPunct="1">
              <a:spcBef>
                <a:spcPct val="0"/>
              </a:spcBef>
              <a:buFontTx/>
              <a:buNone/>
            </a:pPr>
            <a:r>
              <a:rPr lang="en-US" altLang="en-US" sz="1400" dirty="0">
                <a:latin typeface="Arial" panose="020B0604020202020204" pitchFamily="34" charset="0"/>
              </a:rPr>
              <a:t>Labeled </a:t>
            </a:r>
          </a:p>
          <a:p>
            <a:pPr algn="ctr" eaLnBrk="1" hangingPunct="1">
              <a:spcBef>
                <a:spcPct val="0"/>
              </a:spcBef>
              <a:buFontTx/>
              <a:buNone/>
            </a:pPr>
            <a:r>
              <a:rPr lang="en-US" altLang="en-US" sz="1400" dirty="0">
                <a:latin typeface="Arial" panose="020B0604020202020204" pitchFamily="34" charset="0"/>
              </a:rPr>
              <a:t>individual</a:t>
            </a:r>
            <a:r>
              <a:rPr lang="ja-JP" altLang="en-US" sz="1400" dirty="0">
                <a:latin typeface="Arial" panose="020B0604020202020204" pitchFamily="34" charset="0"/>
              </a:rPr>
              <a:t>’</a:t>
            </a:r>
            <a:r>
              <a:rPr lang="en-US" altLang="ja-JP" sz="1400" dirty="0">
                <a:latin typeface="Arial" panose="020B0604020202020204" pitchFamily="34" charset="0"/>
              </a:rPr>
              <a:t>s </a:t>
            </a:r>
          </a:p>
          <a:p>
            <a:pPr algn="ctr" eaLnBrk="1" hangingPunct="1">
              <a:spcBef>
                <a:spcPct val="0"/>
              </a:spcBef>
              <a:buFontTx/>
              <a:buNone/>
            </a:pPr>
            <a:r>
              <a:rPr lang="en-US" altLang="en-US" sz="1400" dirty="0">
                <a:latin typeface="Arial" panose="020B0604020202020204" pitchFamily="34" charset="0"/>
              </a:rPr>
              <a:t>response - e.g., </a:t>
            </a:r>
          </a:p>
          <a:p>
            <a:pPr algn="ctr" eaLnBrk="1" hangingPunct="1">
              <a:spcBef>
                <a:spcPct val="0"/>
              </a:spcBef>
              <a:buFontTx/>
              <a:buNone/>
            </a:pPr>
            <a:r>
              <a:rPr lang="en-US" altLang="en-US" sz="1400" dirty="0">
                <a:latin typeface="Arial" panose="020B0604020202020204" pitchFamily="34" charset="0"/>
              </a:rPr>
              <a:t>secrecy, withdrawal </a:t>
            </a:r>
          </a:p>
          <a:p>
            <a:pPr algn="ctr" eaLnBrk="1" hangingPunct="1">
              <a:spcBef>
                <a:spcPct val="0"/>
              </a:spcBef>
              <a:buFontTx/>
              <a:buNone/>
            </a:pPr>
            <a:endParaRPr lang="en-US" altLang="en-US" sz="1400" dirty="0">
              <a:latin typeface="Arial" panose="020B0604020202020204" pitchFamily="34" charset="0"/>
            </a:endParaRPr>
          </a:p>
        </p:txBody>
      </p:sp>
      <p:sp>
        <p:nvSpPr>
          <p:cNvPr id="17422" name="Rectangle 43"/>
          <p:cNvSpPr>
            <a:spLocks/>
          </p:cNvSpPr>
          <p:nvPr/>
        </p:nvSpPr>
        <p:spPr bwMode="auto">
          <a:xfrm>
            <a:off x="5325342" y="2421515"/>
            <a:ext cx="1524000" cy="1371600"/>
          </a:xfrm>
          <a:prstGeom prst="rect">
            <a:avLst/>
          </a:prstGeom>
          <a:solidFill>
            <a:srgbClr val="66CCFF"/>
          </a:solidFill>
          <a:ln w="12700">
            <a:solidFill>
              <a:srgbClr val="FFFFFF"/>
            </a:solidFill>
            <a:miter lim="800000"/>
            <a:headEnd/>
            <a:tailEnd/>
          </a:ln>
        </p:spPr>
        <p:txBody>
          <a:bodyPr wrap="none" anchor="ctr"/>
          <a:lstStyle>
            <a:lvl1pPr>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algn="ctr" eaLnBrk="1" hangingPunct="1">
              <a:spcBef>
                <a:spcPct val="0"/>
              </a:spcBef>
              <a:buFontTx/>
              <a:buNone/>
            </a:pPr>
            <a:r>
              <a:rPr lang="en-US" altLang="en-US" sz="1400" dirty="0">
                <a:latin typeface="Arial" panose="020B0604020202020204" pitchFamily="34" charset="0"/>
              </a:rPr>
              <a:t>Negative</a:t>
            </a:r>
          </a:p>
          <a:p>
            <a:pPr algn="ctr" eaLnBrk="1" hangingPunct="1">
              <a:spcBef>
                <a:spcPct val="0"/>
              </a:spcBef>
              <a:buFontTx/>
              <a:buNone/>
            </a:pPr>
            <a:r>
              <a:rPr lang="en-US" altLang="en-US" sz="1400" dirty="0">
                <a:latin typeface="Arial" panose="020B0604020202020204" pitchFamily="34" charset="0"/>
              </a:rPr>
              <a:t>consequences for </a:t>
            </a:r>
          </a:p>
          <a:p>
            <a:pPr algn="ctr" eaLnBrk="1" hangingPunct="1">
              <a:spcBef>
                <a:spcPct val="0"/>
              </a:spcBef>
              <a:buFontTx/>
              <a:buNone/>
            </a:pPr>
            <a:r>
              <a:rPr lang="en-US" altLang="en-US" sz="1400" dirty="0">
                <a:latin typeface="Arial" panose="020B0604020202020204" pitchFamily="34" charset="0"/>
              </a:rPr>
              <a:t>self-esteem, </a:t>
            </a:r>
          </a:p>
          <a:p>
            <a:pPr algn="ctr" eaLnBrk="1" hangingPunct="1">
              <a:spcBef>
                <a:spcPct val="0"/>
              </a:spcBef>
              <a:buFontTx/>
              <a:buNone/>
            </a:pPr>
            <a:r>
              <a:rPr lang="en-US" altLang="en-US" sz="1400" dirty="0">
                <a:latin typeface="Arial" panose="020B0604020202020204" pitchFamily="34" charset="0"/>
              </a:rPr>
              <a:t>earning power, </a:t>
            </a:r>
          </a:p>
          <a:p>
            <a:pPr algn="ctr" eaLnBrk="1" hangingPunct="1">
              <a:spcBef>
                <a:spcPct val="0"/>
              </a:spcBef>
              <a:buFontTx/>
              <a:buNone/>
            </a:pPr>
            <a:r>
              <a:rPr lang="en-US" altLang="en-US" sz="1400" dirty="0">
                <a:latin typeface="Arial" panose="020B0604020202020204" pitchFamily="34" charset="0"/>
              </a:rPr>
              <a:t> or social</a:t>
            </a:r>
          </a:p>
          <a:p>
            <a:pPr algn="ctr" eaLnBrk="1" hangingPunct="1">
              <a:spcBef>
                <a:spcPct val="0"/>
              </a:spcBef>
              <a:buFontTx/>
              <a:buNone/>
            </a:pPr>
            <a:r>
              <a:rPr lang="en-US" altLang="en-US" sz="1400" dirty="0">
                <a:latin typeface="Arial" panose="020B0604020202020204" pitchFamily="34" charset="0"/>
              </a:rPr>
              <a:t>network ties</a:t>
            </a:r>
          </a:p>
        </p:txBody>
      </p:sp>
      <p:sp>
        <p:nvSpPr>
          <p:cNvPr id="17423" name="Rectangle 44"/>
          <p:cNvSpPr>
            <a:spLocks/>
          </p:cNvSpPr>
          <p:nvPr/>
        </p:nvSpPr>
        <p:spPr bwMode="auto">
          <a:xfrm>
            <a:off x="7315200" y="2345315"/>
            <a:ext cx="1676400" cy="1447800"/>
          </a:xfrm>
          <a:prstGeom prst="rect">
            <a:avLst/>
          </a:prstGeom>
          <a:solidFill>
            <a:srgbClr val="66CCFF"/>
          </a:solidFill>
          <a:ln w="12700">
            <a:solidFill>
              <a:srgbClr val="FFFFFF"/>
            </a:solidFill>
            <a:miter lim="800000"/>
            <a:headEnd/>
            <a:tailEnd/>
          </a:ln>
        </p:spPr>
        <p:txBody>
          <a:bodyPr wrap="none" anchor="ctr"/>
          <a:lstStyle>
            <a:lvl1pPr>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algn="ctr" eaLnBrk="1" hangingPunct="1">
              <a:spcBef>
                <a:spcPct val="0"/>
              </a:spcBef>
              <a:buFontTx/>
              <a:buNone/>
            </a:pPr>
            <a:r>
              <a:rPr lang="en-US" altLang="en-US" sz="1400">
                <a:latin typeface="Arial" panose="020B0604020202020204" pitchFamily="34" charset="0"/>
              </a:rPr>
              <a:t>Vulnerability to new</a:t>
            </a:r>
          </a:p>
          <a:p>
            <a:pPr algn="ctr" eaLnBrk="1" hangingPunct="1">
              <a:spcBef>
                <a:spcPct val="0"/>
              </a:spcBef>
              <a:buFontTx/>
              <a:buNone/>
            </a:pPr>
            <a:r>
              <a:rPr lang="en-US" altLang="en-US" sz="1400">
                <a:latin typeface="Arial" panose="020B0604020202020204" pitchFamily="34" charset="0"/>
              </a:rPr>
              <a:t>illness or to </a:t>
            </a:r>
          </a:p>
          <a:p>
            <a:pPr algn="ctr" eaLnBrk="1" hangingPunct="1">
              <a:spcBef>
                <a:spcPct val="0"/>
              </a:spcBef>
              <a:buFontTx/>
              <a:buNone/>
            </a:pPr>
            <a:r>
              <a:rPr lang="en-US" altLang="en-US" sz="1400">
                <a:latin typeface="Arial" panose="020B0604020202020204" pitchFamily="34" charset="0"/>
              </a:rPr>
              <a:t>repeat episodes</a:t>
            </a:r>
          </a:p>
        </p:txBody>
      </p:sp>
      <p:sp>
        <p:nvSpPr>
          <p:cNvPr id="17424" name="Rectangle 45"/>
          <p:cNvSpPr>
            <a:spLocks/>
          </p:cNvSpPr>
          <p:nvPr/>
        </p:nvSpPr>
        <p:spPr bwMode="auto">
          <a:xfrm>
            <a:off x="228600" y="3952730"/>
            <a:ext cx="2514600" cy="1219200"/>
          </a:xfrm>
          <a:prstGeom prst="rect">
            <a:avLst/>
          </a:prstGeom>
          <a:solidFill>
            <a:srgbClr val="66CCFF"/>
          </a:solidFill>
          <a:ln w="12700">
            <a:solidFill>
              <a:srgbClr val="FFFFFF"/>
            </a:solidFill>
            <a:miter lim="800000"/>
            <a:headEnd/>
            <a:tailEnd/>
          </a:ln>
        </p:spPr>
        <p:txBody>
          <a:bodyPr wrap="none" anchor="ctr"/>
          <a:lstStyle>
            <a:lvl1pPr>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algn="ctr" eaLnBrk="1" hangingPunct="1">
              <a:spcBef>
                <a:spcPct val="0"/>
              </a:spcBef>
              <a:buFontTx/>
              <a:buNone/>
            </a:pPr>
            <a:r>
              <a:rPr lang="en-US" altLang="en-US" sz="1400" dirty="0">
                <a:latin typeface="Arial" panose="020B0604020202020204" pitchFamily="34" charset="0"/>
              </a:rPr>
              <a:t>Societal conceptions of </a:t>
            </a:r>
          </a:p>
          <a:p>
            <a:pPr algn="ctr" eaLnBrk="1" hangingPunct="1">
              <a:spcBef>
                <a:spcPct val="0"/>
              </a:spcBef>
              <a:buFontTx/>
              <a:buNone/>
            </a:pPr>
            <a:r>
              <a:rPr lang="en-US" altLang="en-US" sz="1400" dirty="0">
                <a:latin typeface="Arial" panose="020B0604020202020204" pitchFamily="34" charset="0"/>
              </a:rPr>
              <a:t>what it means to have mental </a:t>
            </a:r>
          </a:p>
          <a:p>
            <a:pPr algn="ctr" eaLnBrk="1" hangingPunct="1">
              <a:spcBef>
                <a:spcPct val="0"/>
              </a:spcBef>
              <a:buFontTx/>
              <a:buNone/>
            </a:pPr>
            <a:r>
              <a:rPr lang="en-US" altLang="en-US" sz="1400" dirty="0">
                <a:latin typeface="Arial" panose="020B0604020202020204" pitchFamily="34" charset="0"/>
              </a:rPr>
              <a:t>illness: perceptions   </a:t>
            </a:r>
          </a:p>
          <a:p>
            <a:pPr algn="ctr" eaLnBrk="1" hangingPunct="1">
              <a:spcBef>
                <a:spcPct val="0"/>
              </a:spcBef>
              <a:buFontTx/>
              <a:buNone/>
            </a:pPr>
            <a:r>
              <a:rPr lang="en-US" altLang="en-US" sz="1400" dirty="0">
                <a:latin typeface="Arial" panose="020B0604020202020204" pitchFamily="34" charset="0"/>
              </a:rPr>
              <a:t>of devaluation- discrimination</a:t>
            </a:r>
          </a:p>
        </p:txBody>
      </p:sp>
      <p:sp>
        <p:nvSpPr>
          <p:cNvPr id="17425" name="Rectangle 46"/>
          <p:cNvSpPr>
            <a:spLocks/>
          </p:cNvSpPr>
          <p:nvPr/>
        </p:nvSpPr>
        <p:spPr bwMode="auto">
          <a:xfrm>
            <a:off x="1219200" y="5472112"/>
            <a:ext cx="1828800" cy="1066800"/>
          </a:xfrm>
          <a:prstGeom prst="rect">
            <a:avLst/>
          </a:prstGeom>
          <a:solidFill>
            <a:srgbClr val="66CCFF"/>
          </a:solidFill>
          <a:ln w="12700">
            <a:solidFill>
              <a:srgbClr val="FFFFFF"/>
            </a:solidFill>
            <a:miter lim="800000"/>
            <a:headEnd/>
            <a:tailEnd/>
          </a:ln>
        </p:spPr>
        <p:txBody>
          <a:bodyPr wrap="none" anchor="ctr"/>
          <a:lstStyle>
            <a:lvl1pPr>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algn="ctr" eaLnBrk="1" hangingPunct="1">
              <a:spcBef>
                <a:spcPct val="0"/>
              </a:spcBef>
              <a:buFontTx/>
              <a:buNone/>
            </a:pPr>
            <a:r>
              <a:rPr lang="en-US" altLang="en-US" sz="1400" dirty="0">
                <a:latin typeface="Arial" panose="020B0604020202020204" pitchFamily="34" charset="0"/>
              </a:rPr>
              <a:t>Not Labeled: </a:t>
            </a:r>
          </a:p>
          <a:p>
            <a:pPr algn="ctr" eaLnBrk="1" hangingPunct="1">
              <a:spcBef>
                <a:spcPct val="0"/>
              </a:spcBef>
              <a:buFontTx/>
              <a:buNone/>
            </a:pPr>
            <a:r>
              <a:rPr lang="en-US" altLang="en-US" sz="1400" dirty="0">
                <a:latin typeface="Arial" panose="020B0604020202020204" pitchFamily="34" charset="0"/>
              </a:rPr>
              <a:t>societal conceptions </a:t>
            </a:r>
          </a:p>
          <a:p>
            <a:pPr algn="ctr" eaLnBrk="1" hangingPunct="1">
              <a:spcBef>
                <a:spcPct val="0"/>
              </a:spcBef>
              <a:buFontTx/>
              <a:buNone/>
            </a:pPr>
            <a:r>
              <a:rPr lang="en-US" altLang="en-US" sz="1400" dirty="0">
                <a:latin typeface="Arial" panose="020B0604020202020204" pitchFamily="34" charset="0"/>
              </a:rPr>
              <a:t>are irrelevant to self</a:t>
            </a:r>
          </a:p>
        </p:txBody>
      </p:sp>
      <p:sp>
        <p:nvSpPr>
          <p:cNvPr id="17426" name="Rectangle 47"/>
          <p:cNvSpPr>
            <a:spLocks/>
          </p:cNvSpPr>
          <p:nvPr/>
        </p:nvSpPr>
        <p:spPr bwMode="auto">
          <a:xfrm>
            <a:off x="3429000" y="5468937"/>
            <a:ext cx="1600200" cy="1066800"/>
          </a:xfrm>
          <a:prstGeom prst="rect">
            <a:avLst/>
          </a:prstGeom>
          <a:solidFill>
            <a:srgbClr val="66CCFF"/>
          </a:solidFill>
          <a:ln w="12700">
            <a:solidFill>
              <a:srgbClr val="FFFFFF"/>
            </a:solidFill>
            <a:miter lim="800000"/>
            <a:headEnd/>
            <a:tailEnd/>
          </a:ln>
        </p:spPr>
        <p:txBody>
          <a:bodyPr wrap="none" anchor="ctr"/>
          <a:lstStyle>
            <a:lvl1pPr>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algn="ctr" eaLnBrk="1" hangingPunct="1">
              <a:spcBef>
                <a:spcPct val="0"/>
              </a:spcBef>
              <a:buFontTx/>
              <a:buNone/>
            </a:pPr>
            <a:r>
              <a:rPr lang="en-US" altLang="en-US" sz="1400">
                <a:latin typeface="Arial" panose="020B0604020202020204" pitchFamily="34" charset="0"/>
              </a:rPr>
              <a:t>No consequences </a:t>
            </a:r>
          </a:p>
          <a:p>
            <a:pPr algn="ctr" eaLnBrk="1" hangingPunct="1">
              <a:spcBef>
                <a:spcPct val="0"/>
              </a:spcBef>
              <a:buFontTx/>
              <a:buNone/>
            </a:pPr>
            <a:r>
              <a:rPr lang="en-US" altLang="en-US" sz="1400">
                <a:latin typeface="Arial" panose="020B0604020202020204" pitchFamily="34" charset="0"/>
              </a:rPr>
              <a:t>due to labeling </a:t>
            </a:r>
          </a:p>
        </p:txBody>
      </p:sp>
      <p:grpSp>
        <p:nvGrpSpPr>
          <p:cNvPr id="17427" name="Group 43"/>
          <p:cNvGrpSpPr>
            <a:grpSpLocks/>
          </p:cNvGrpSpPr>
          <p:nvPr/>
        </p:nvGrpSpPr>
        <p:grpSpPr bwMode="auto">
          <a:xfrm>
            <a:off x="3739356" y="1943100"/>
            <a:ext cx="4605338" cy="340807"/>
            <a:chOff x="3739356" y="1638300"/>
            <a:chExt cx="4605338" cy="340807"/>
          </a:xfrm>
        </p:grpSpPr>
        <p:sp>
          <p:nvSpPr>
            <p:cNvPr id="17433" name="Rectangle 18"/>
            <p:cNvSpPr>
              <a:spLocks/>
            </p:cNvSpPr>
            <p:nvPr/>
          </p:nvSpPr>
          <p:spPr bwMode="auto">
            <a:xfrm>
              <a:off x="3739356" y="1654897"/>
              <a:ext cx="687388"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0" tIns="0" rIns="40639" bIns="0">
              <a:spAutoFit/>
            </a:bodyPr>
            <a:lstStyle>
              <a:lvl1pPr marL="39688">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US" sz="1400" b="1" dirty="0">
                  <a:latin typeface="Arial" panose="020B0604020202020204" pitchFamily="34" charset="0"/>
                </a:rPr>
                <a:t>Step 3</a:t>
              </a:r>
            </a:p>
          </p:txBody>
        </p:sp>
        <p:sp>
          <p:nvSpPr>
            <p:cNvPr id="17434" name="Rectangle 19"/>
            <p:cNvSpPr>
              <a:spLocks/>
            </p:cNvSpPr>
            <p:nvPr/>
          </p:nvSpPr>
          <p:spPr bwMode="auto">
            <a:xfrm>
              <a:off x="5626100" y="1674307"/>
              <a:ext cx="687388"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0" tIns="0" rIns="40639" bIns="0">
              <a:spAutoFit/>
            </a:bodyPr>
            <a:lstStyle>
              <a:lvl1pPr marL="39688">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US" sz="1400" b="1" dirty="0">
                  <a:latin typeface="Arial" panose="020B0604020202020204" pitchFamily="34" charset="0"/>
                </a:rPr>
                <a:t>Step 4</a:t>
              </a:r>
            </a:p>
          </p:txBody>
        </p:sp>
        <p:sp>
          <p:nvSpPr>
            <p:cNvPr id="17435" name="Rectangle 20"/>
            <p:cNvSpPr>
              <a:spLocks/>
            </p:cNvSpPr>
            <p:nvPr/>
          </p:nvSpPr>
          <p:spPr bwMode="auto">
            <a:xfrm>
              <a:off x="7657306" y="1638300"/>
              <a:ext cx="687388"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0" tIns="0" rIns="40639" bIns="0">
              <a:spAutoFit/>
            </a:bodyPr>
            <a:lstStyle>
              <a:lvl1pPr marL="39688">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US" sz="1400" b="1">
                  <a:latin typeface="Arial" panose="020B0604020202020204" pitchFamily="34" charset="0"/>
                </a:rPr>
                <a:t>Step 5</a:t>
              </a:r>
            </a:p>
          </p:txBody>
        </p:sp>
      </p:grpSp>
      <p:cxnSp>
        <p:nvCxnSpPr>
          <p:cNvPr id="46" name="Straight Arrow Connector 45"/>
          <p:cNvCxnSpPr/>
          <p:nvPr/>
        </p:nvCxnSpPr>
        <p:spPr>
          <a:xfrm flipV="1">
            <a:off x="1743075" y="3713667"/>
            <a:ext cx="3177" cy="2378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1746250" y="5143500"/>
            <a:ext cx="9526" cy="26749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2623127" y="3744804"/>
            <a:ext cx="609600" cy="533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3206750" y="4331421"/>
            <a:ext cx="1752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rot="5400000" flipH="1" flipV="1">
            <a:off x="4845050" y="3851636"/>
            <a:ext cx="60960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953000" y="322263"/>
            <a:ext cx="4038600" cy="430213"/>
          </a:xfrm>
          <a:prstGeom prst="rect">
            <a:avLst/>
          </a:prstGeom>
          <a:solidFill>
            <a:schemeClr val="accent1">
              <a:lumMod val="75000"/>
            </a:schemeClr>
          </a:solidFill>
        </p:spPr>
        <p:txBody>
          <a:bodyPr wrap="square" rtlCol="0">
            <a:spAutoFit/>
          </a:bodyPr>
          <a:lstStyle/>
          <a:p>
            <a:endParaRPr lang="en-US" dirty="0"/>
          </a:p>
        </p:txBody>
      </p:sp>
      <p:sp>
        <p:nvSpPr>
          <p:cNvPr id="5" name="TextBox 4"/>
          <p:cNvSpPr txBox="1"/>
          <p:nvPr/>
        </p:nvSpPr>
        <p:spPr>
          <a:xfrm>
            <a:off x="1" y="147782"/>
            <a:ext cx="2244436" cy="604694"/>
          </a:xfrm>
          <a:prstGeom prst="rect">
            <a:avLst/>
          </a:prstGeom>
          <a:solidFill>
            <a:schemeClr val="tx2">
              <a:lumMod val="75000"/>
            </a:schemeClr>
          </a:solidFill>
        </p:spPr>
        <p:txBody>
          <a:bodyPr wrap="square" rtlCol="0">
            <a:spAutoFit/>
          </a:bodyPr>
          <a:lstStyle/>
          <a:p>
            <a:endParaRPr lang="en-US" dirty="0"/>
          </a:p>
        </p:txBody>
      </p:sp>
      <p:sp>
        <p:nvSpPr>
          <p:cNvPr id="8" name="TextBox 7"/>
          <p:cNvSpPr txBox="1"/>
          <p:nvPr/>
        </p:nvSpPr>
        <p:spPr>
          <a:xfrm>
            <a:off x="355600" y="1006764"/>
            <a:ext cx="4336473" cy="36166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380952245"/>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24691" y="933306"/>
            <a:ext cx="9144000" cy="742950"/>
          </a:xfrm>
          <a:ln>
            <a:miter lim="800000"/>
            <a:headEnd/>
            <a:tailEnd/>
          </a:ln>
        </p:spPr>
        <p:txBody>
          <a:bodyPr/>
          <a:lstStyle/>
          <a:p>
            <a:pPr>
              <a:defRPr/>
            </a:pPr>
            <a:r>
              <a:rPr lang="en-US" sz="3600" dirty="0">
                <a:latin typeface="Arial" pitchFamily="34" charset="0"/>
                <a:ea typeface="+mj-ea"/>
                <a:cs typeface="Arial" pitchFamily="34" charset="0"/>
              </a:rPr>
              <a:t>                               Internalized Stigma</a:t>
            </a:r>
          </a:p>
        </p:txBody>
      </p:sp>
      <p:sp>
        <p:nvSpPr>
          <p:cNvPr id="14" name="Oval 13"/>
          <p:cNvSpPr/>
          <p:nvPr/>
        </p:nvSpPr>
        <p:spPr>
          <a:xfrm>
            <a:off x="381000" y="1905000"/>
            <a:ext cx="2667000" cy="129540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436" name="TextBox 16"/>
          <p:cNvSpPr txBox="1">
            <a:spLocks noChangeArrowheads="1"/>
          </p:cNvSpPr>
          <p:nvPr/>
        </p:nvSpPr>
        <p:spPr bwMode="auto">
          <a:xfrm>
            <a:off x="914400" y="2133600"/>
            <a:ext cx="17526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US" sz="1800">
                <a:latin typeface="Arial" panose="020B0604020202020204" pitchFamily="34" charset="0"/>
              </a:rPr>
              <a:t>Stereotype Awareness</a:t>
            </a:r>
          </a:p>
        </p:txBody>
      </p:sp>
      <p:sp>
        <p:nvSpPr>
          <p:cNvPr id="18" name="Oval 17"/>
          <p:cNvSpPr/>
          <p:nvPr/>
        </p:nvSpPr>
        <p:spPr>
          <a:xfrm>
            <a:off x="457200" y="3581400"/>
            <a:ext cx="2667000" cy="121920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Oval 18"/>
          <p:cNvSpPr/>
          <p:nvPr/>
        </p:nvSpPr>
        <p:spPr>
          <a:xfrm>
            <a:off x="457200" y="5181600"/>
            <a:ext cx="2667000" cy="1219200"/>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439" name="TextBox 19"/>
          <p:cNvSpPr txBox="1">
            <a:spLocks noChangeArrowheads="1"/>
          </p:cNvSpPr>
          <p:nvPr/>
        </p:nvSpPr>
        <p:spPr bwMode="auto">
          <a:xfrm>
            <a:off x="838200" y="3810000"/>
            <a:ext cx="19050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US" sz="1800">
                <a:latin typeface="Arial" panose="020B0604020202020204" pitchFamily="34" charset="0"/>
              </a:rPr>
              <a:t>Stereotype Agreement</a:t>
            </a:r>
          </a:p>
        </p:txBody>
      </p:sp>
      <p:sp>
        <p:nvSpPr>
          <p:cNvPr id="18440" name="TextBox 20"/>
          <p:cNvSpPr txBox="1">
            <a:spLocks noChangeArrowheads="1"/>
          </p:cNvSpPr>
          <p:nvPr/>
        </p:nvSpPr>
        <p:spPr bwMode="auto">
          <a:xfrm>
            <a:off x="762000" y="5334000"/>
            <a:ext cx="19812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algn="ctr" eaLnBrk="1" hangingPunct="1">
              <a:spcBef>
                <a:spcPct val="0"/>
              </a:spcBef>
              <a:buFontTx/>
              <a:buNone/>
            </a:pPr>
            <a:r>
              <a:rPr lang="en-US" altLang="en-US" sz="1800">
                <a:latin typeface="Arial" panose="020B0604020202020204" pitchFamily="34" charset="0"/>
              </a:rPr>
              <a:t>Self Concurrence</a:t>
            </a:r>
          </a:p>
        </p:txBody>
      </p:sp>
      <p:sp>
        <p:nvSpPr>
          <p:cNvPr id="22" name="Down Arrow 21"/>
          <p:cNvSpPr/>
          <p:nvPr/>
        </p:nvSpPr>
        <p:spPr>
          <a:xfrm>
            <a:off x="1676400" y="3352800"/>
            <a:ext cx="46038"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Down Arrow 22"/>
          <p:cNvSpPr/>
          <p:nvPr/>
        </p:nvSpPr>
        <p:spPr>
          <a:xfrm>
            <a:off x="1676400" y="4876800"/>
            <a:ext cx="76200"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Double Bracket 24"/>
          <p:cNvSpPr/>
          <p:nvPr/>
        </p:nvSpPr>
        <p:spPr>
          <a:xfrm>
            <a:off x="304800" y="1676400"/>
            <a:ext cx="3048000" cy="4953000"/>
          </a:xfrm>
          <a:prstGeom prst="bracketPair">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28" name="Right Arrow 27"/>
          <p:cNvSpPr/>
          <p:nvPr/>
        </p:nvSpPr>
        <p:spPr>
          <a:xfrm>
            <a:off x="3962400" y="2971800"/>
            <a:ext cx="9906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 name="Right Arrow 29"/>
          <p:cNvSpPr/>
          <p:nvPr/>
        </p:nvSpPr>
        <p:spPr>
          <a:xfrm>
            <a:off x="3886200" y="5486400"/>
            <a:ext cx="7620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32"/>
          <p:cNvSpPr/>
          <p:nvPr/>
        </p:nvSpPr>
        <p:spPr>
          <a:xfrm>
            <a:off x="5638800" y="2819400"/>
            <a:ext cx="2362200" cy="6858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33"/>
          <p:cNvSpPr/>
          <p:nvPr/>
        </p:nvSpPr>
        <p:spPr>
          <a:xfrm>
            <a:off x="5257800" y="4267200"/>
            <a:ext cx="3657600" cy="9144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ight Arrow 36"/>
          <p:cNvSpPr/>
          <p:nvPr/>
        </p:nvSpPr>
        <p:spPr>
          <a:xfrm>
            <a:off x="3962400" y="4495800"/>
            <a:ext cx="7620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Rectangle 37"/>
          <p:cNvSpPr/>
          <p:nvPr/>
        </p:nvSpPr>
        <p:spPr>
          <a:xfrm>
            <a:off x="5638800" y="3505200"/>
            <a:ext cx="2743200" cy="6858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Rectangle 40"/>
          <p:cNvSpPr/>
          <p:nvPr/>
        </p:nvSpPr>
        <p:spPr>
          <a:xfrm>
            <a:off x="5105400" y="1828800"/>
            <a:ext cx="3810000" cy="9906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18451" name="Group 43"/>
          <p:cNvGrpSpPr>
            <a:grpSpLocks/>
          </p:cNvGrpSpPr>
          <p:nvPr/>
        </p:nvGrpSpPr>
        <p:grpSpPr bwMode="auto">
          <a:xfrm>
            <a:off x="5105400" y="1828800"/>
            <a:ext cx="3810000" cy="2354263"/>
            <a:chOff x="5105400" y="1828801"/>
            <a:chExt cx="3810000" cy="2353507"/>
          </a:xfrm>
        </p:grpSpPr>
        <p:grpSp>
          <p:nvGrpSpPr>
            <p:cNvPr id="18458" name="Group 42"/>
            <p:cNvGrpSpPr>
              <a:grpSpLocks/>
            </p:cNvGrpSpPr>
            <p:nvPr/>
          </p:nvGrpSpPr>
          <p:grpSpPr bwMode="auto">
            <a:xfrm>
              <a:off x="5638800" y="2819400"/>
              <a:ext cx="2743200" cy="1362908"/>
              <a:chOff x="5638800" y="2819400"/>
              <a:chExt cx="2743200" cy="1362908"/>
            </a:xfrm>
          </p:grpSpPr>
          <p:sp>
            <p:nvSpPr>
              <p:cNvPr id="35" name="TextBox 34"/>
              <p:cNvSpPr txBox="1"/>
              <p:nvPr/>
            </p:nvSpPr>
            <p:spPr>
              <a:xfrm>
                <a:off x="5638800" y="2819083"/>
                <a:ext cx="2362200" cy="67764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en-US" sz="2000" u="sng" dirty="0">
                    <a:solidFill>
                      <a:schemeClr val="tx1"/>
                    </a:solidFill>
                    <a:latin typeface="Arial" pitchFamily="34" charset="0"/>
                    <a:cs typeface="Arial" pitchFamily="34" charset="0"/>
                  </a:rPr>
                  <a:t>Quality of Life</a:t>
                </a:r>
              </a:p>
              <a:p>
                <a:pPr>
                  <a:defRPr/>
                </a:pPr>
                <a:r>
                  <a:rPr lang="en-US" dirty="0">
                    <a:solidFill>
                      <a:schemeClr val="tx1"/>
                    </a:solidFill>
                    <a:latin typeface="Arial" pitchFamily="34" charset="0"/>
                    <a:cs typeface="Arial" pitchFamily="34" charset="0"/>
                  </a:rPr>
                  <a:t>(13 Studies)  r = -.47</a:t>
                </a:r>
              </a:p>
            </p:txBody>
          </p:sp>
          <p:sp>
            <p:nvSpPr>
              <p:cNvPr id="39" name="TextBox 38"/>
              <p:cNvSpPr txBox="1"/>
              <p:nvPr/>
            </p:nvSpPr>
            <p:spPr>
              <a:xfrm>
                <a:off x="5638800" y="3504663"/>
                <a:ext cx="2743200" cy="67764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en-US" sz="2000" u="sng" dirty="0">
                    <a:solidFill>
                      <a:schemeClr val="tx1"/>
                    </a:solidFill>
                    <a:latin typeface="Arial" pitchFamily="34" charset="0"/>
                    <a:cs typeface="Arial" pitchFamily="34" charset="0"/>
                  </a:rPr>
                  <a:t>Depressive Symptoms</a:t>
                </a:r>
              </a:p>
              <a:p>
                <a:pPr>
                  <a:defRPr/>
                </a:pPr>
                <a:r>
                  <a:rPr lang="en-US" dirty="0">
                    <a:solidFill>
                      <a:schemeClr val="tx1"/>
                    </a:solidFill>
                    <a:latin typeface="Arial" pitchFamily="34" charset="0"/>
                    <a:cs typeface="Arial" pitchFamily="34" charset="0"/>
                  </a:rPr>
                  <a:t>(11 Studies) r = .41</a:t>
                </a:r>
              </a:p>
            </p:txBody>
          </p:sp>
        </p:grpSp>
        <p:sp>
          <p:nvSpPr>
            <p:cNvPr id="42" name="TextBox 41"/>
            <p:cNvSpPr txBox="1"/>
            <p:nvPr/>
          </p:nvSpPr>
          <p:spPr>
            <a:xfrm>
              <a:off x="5105400" y="1828801"/>
              <a:ext cx="3810000" cy="953782"/>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defRPr/>
              </a:pPr>
              <a:r>
                <a:rPr lang="en-US" sz="2000" u="sng" dirty="0">
                  <a:solidFill>
                    <a:schemeClr val="tx1"/>
                  </a:solidFill>
                  <a:latin typeface="Arial" pitchFamily="34" charset="0"/>
                  <a:cs typeface="Arial" pitchFamily="34" charset="0"/>
                </a:rPr>
                <a:t>Self Esteem</a:t>
              </a:r>
            </a:p>
            <a:p>
              <a:pPr>
                <a:defRPr/>
              </a:pPr>
              <a:r>
                <a:rPr lang="en-US" dirty="0">
                  <a:solidFill>
                    <a:schemeClr val="tx1"/>
                  </a:solidFill>
                  <a:latin typeface="Arial" pitchFamily="34" charset="0"/>
                  <a:cs typeface="Arial" pitchFamily="34" charset="0"/>
                </a:rPr>
                <a:t>Self Esteem (19 Studies) r = -.55</a:t>
              </a:r>
            </a:p>
            <a:p>
              <a:pPr>
                <a:defRPr/>
              </a:pPr>
              <a:r>
                <a:rPr lang="en-US" dirty="0">
                  <a:solidFill>
                    <a:schemeClr val="tx1"/>
                  </a:solidFill>
                  <a:latin typeface="Arial" pitchFamily="34" charset="0"/>
                  <a:cs typeface="Arial" pitchFamily="34" charset="0"/>
                </a:rPr>
                <a:t>Self-Efficacy (7 Studies) r = -.54</a:t>
              </a:r>
            </a:p>
          </p:txBody>
        </p:sp>
      </p:grpSp>
      <p:sp>
        <p:nvSpPr>
          <p:cNvPr id="18452" name="TextBox 44"/>
          <p:cNvSpPr txBox="1">
            <a:spLocks noChangeArrowheads="1"/>
          </p:cNvSpPr>
          <p:nvPr/>
        </p:nvSpPr>
        <p:spPr bwMode="auto">
          <a:xfrm>
            <a:off x="5257800" y="4267200"/>
            <a:ext cx="3657600" cy="95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US" sz="2000" u="sng">
                <a:latin typeface="Arial" panose="020B0604020202020204" pitchFamily="34" charset="0"/>
              </a:rPr>
              <a:t>Treatment Adherence</a:t>
            </a:r>
            <a:r>
              <a:rPr lang="en-US" altLang="en-US" sz="2000">
                <a:latin typeface="Arial" panose="020B0604020202020204" pitchFamily="34" charset="0"/>
              </a:rPr>
              <a:t>  </a:t>
            </a:r>
            <a:r>
              <a:rPr lang="en-US" altLang="en-US" sz="1800">
                <a:latin typeface="Arial" panose="020B0604020202020204" pitchFamily="34" charset="0"/>
              </a:rPr>
              <a:t>r = -.38</a:t>
            </a:r>
          </a:p>
          <a:p>
            <a:pPr eaLnBrk="1" hangingPunct="1">
              <a:spcBef>
                <a:spcPct val="0"/>
              </a:spcBef>
              <a:buFontTx/>
              <a:buNone/>
            </a:pPr>
            <a:r>
              <a:rPr lang="en-US" altLang="en-US" sz="1800">
                <a:latin typeface="Arial" panose="020B0604020202020204" pitchFamily="34" charset="0"/>
              </a:rPr>
              <a:t>Psychosocial  (4 Studies)</a:t>
            </a:r>
          </a:p>
          <a:p>
            <a:pPr eaLnBrk="1" hangingPunct="1">
              <a:spcBef>
                <a:spcPct val="0"/>
              </a:spcBef>
              <a:buFontTx/>
              <a:buNone/>
            </a:pPr>
            <a:r>
              <a:rPr lang="en-US" altLang="en-US" sz="1800">
                <a:latin typeface="Arial" panose="020B0604020202020204" pitchFamily="34" charset="0"/>
              </a:rPr>
              <a:t>Medication (3 studies)</a:t>
            </a:r>
          </a:p>
        </p:txBody>
      </p:sp>
      <p:sp>
        <p:nvSpPr>
          <p:cNvPr id="48" name="Rectangle 47"/>
          <p:cNvSpPr/>
          <p:nvPr/>
        </p:nvSpPr>
        <p:spPr>
          <a:xfrm>
            <a:off x="4953000" y="5334000"/>
            <a:ext cx="4038600" cy="4572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000" u="sng" dirty="0">
                <a:solidFill>
                  <a:schemeClr val="tx1"/>
                </a:solidFill>
                <a:latin typeface="Arial" pitchFamily="34" charset="0"/>
                <a:cs typeface="Arial" pitchFamily="34" charset="0"/>
              </a:rPr>
              <a:t>Social Support</a:t>
            </a:r>
            <a:r>
              <a:rPr lang="en-US" sz="2000" dirty="0">
                <a:solidFill>
                  <a:schemeClr val="tx1"/>
                </a:solidFill>
                <a:latin typeface="Arial" pitchFamily="34" charset="0"/>
                <a:cs typeface="Arial" pitchFamily="34" charset="0"/>
              </a:rPr>
              <a:t>  (3 Studies) r= -.28</a:t>
            </a:r>
          </a:p>
        </p:txBody>
      </p:sp>
      <p:sp>
        <p:nvSpPr>
          <p:cNvPr id="49" name="Rectangle 48"/>
          <p:cNvSpPr/>
          <p:nvPr/>
        </p:nvSpPr>
        <p:spPr>
          <a:xfrm>
            <a:off x="5562600" y="5791200"/>
            <a:ext cx="2590800" cy="5334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0" name="Rectangle 49"/>
          <p:cNvSpPr/>
          <p:nvPr/>
        </p:nvSpPr>
        <p:spPr>
          <a:xfrm>
            <a:off x="5562600" y="6248400"/>
            <a:ext cx="2590800" cy="381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456" name="TextBox 50"/>
          <p:cNvSpPr txBox="1">
            <a:spLocks noChangeArrowheads="1"/>
          </p:cNvSpPr>
          <p:nvPr/>
        </p:nvSpPr>
        <p:spPr bwMode="auto">
          <a:xfrm>
            <a:off x="5562600" y="6248400"/>
            <a:ext cx="25908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US" sz="1800">
                <a:latin typeface="Arial" panose="020B0604020202020204" pitchFamily="34" charset="0"/>
              </a:rPr>
              <a:t>Social Network</a:t>
            </a:r>
          </a:p>
        </p:txBody>
      </p:sp>
      <p:sp>
        <p:nvSpPr>
          <p:cNvPr id="18457" name="TextBox 51"/>
          <p:cNvSpPr txBox="1">
            <a:spLocks noChangeArrowheads="1"/>
          </p:cNvSpPr>
          <p:nvPr/>
        </p:nvSpPr>
        <p:spPr bwMode="auto">
          <a:xfrm>
            <a:off x="5562600" y="5791200"/>
            <a:ext cx="25908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US" sz="1800">
                <a:latin typeface="Arial" panose="020B0604020202020204" pitchFamily="34" charset="0"/>
              </a:rPr>
              <a:t>Social Integration</a:t>
            </a:r>
          </a:p>
        </p:txBody>
      </p:sp>
      <p:sp>
        <p:nvSpPr>
          <p:cNvPr id="31" name="TextBox 30"/>
          <p:cNvSpPr txBox="1"/>
          <p:nvPr/>
        </p:nvSpPr>
        <p:spPr>
          <a:xfrm>
            <a:off x="4953000" y="307975"/>
            <a:ext cx="4038600" cy="430213"/>
          </a:xfrm>
          <a:prstGeom prst="rect">
            <a:avLst/>
          </a:prstGeom>
          <a:solidFill>
            <a:schemeClr val="accent1">
              <a:lumMod val="75000"/>
            </a:schemeClr>
          </a:solidFill>
        </p:spPr>
        <p:txBody>
          <a:bodyPr wrap="square" rtlCol="0">
            <a:spAutoFit/>
          </a:bodyPr>
          <a:lstStyle/>
          <a:p>
            <a:endParaRPr lang="en-US" dirty="0"/>
          </a:p>
        </p:txBody>
      </p:sp>
      <p:sp>
        <p:nvSpPr>
          <p:cNvPr id="32" name="TextBox 31"/>
          <p:cNvSpPr txBox="1"/>
          <p:nvPr/>
        </p:nvSpPr>
        <p:spPr>
          <a:xfrm>
            <a:off x="360218" y="1066800"/>
            <a:ext cx="4336473" cy="361662"/>
          </a:xfrm>
          <a:prstGeom prst="rect">
            <a:avLst/>
          </a:prstGeom>
          <a:solidFill>
            <a:schemeClr val="bg1"/>
          </a:solidFill>
        </p:spPr>
        <p:txBody>
          <a:bodyPr wrap="square" rtlCol="0">
            <a:spAutoFit/>
          </a:bodyPr>
          <a:lstStyle/>
          <a:p>
            <a:endParaRPr lang="en-US" dirty="0"/>
          </a:p>
        </p:txBody>
      </p:sp>
      <p:sp>
        <p:nvSpPr>
          <p:cNvPr id="36" name="TextBox 35"/>
          <p:cNvSpPr txBox="1"/>
          <p:nvPr/>
        </p:nvSpPr>
        <p:spPr>
          <a:xfrm>
            <a:off x="1" y="147782"/>
            <a:ext cx="2244436" cy="604694"/>
          </a:xfrm>
          <a:prstGeom prst="rect">
            <a:avLst/>
          </a:prstGeom>
          <a:solidFill>
            <a:schemeClr val="tx2">
              <a:lumMod val="75000"/>
            </a:schemeClr>
          </a:solidFill>
        </p:spPr>
        <p:txBody>
          <a:bodyPr wrap="square" rtlCol="0">
            <a:spAutoFit/>
          </a:bodyPr>
          <a:lstStyle/>
          <a:p>
            <a:endParaRPr lang="en-US" dirty="0"/>
          </a:p>
        </p:txBody>
      </p:sp>
      <p:sp>
        <p:nvSpPr>
          <p:cNvPr id="40" name="Rectangle 37"/>
          <p:cNvSpPr>
            <a:spLocks/>
          </p:cNvSpPr>
          <p:nvPr/>
        </p:nvSpPr>
        <p:spPr bwMode="auto">
          <a:xfrm>
            <a:off x="5774645" y="1491590"/>
            <a:ext cx="2471509"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0" tIns="0" rIns="40639" bIns="0">
            <a:spAutoFit/>
          </a:bodyPr>
          <a:lstStyle>
            <a:lvl1pPr marL="39688">
              <a:spcBef>
                <a:spcPct val="20000"/>
              </a:spcBef>
              <a:buFont typeface="Arial" panose="020B0604020202020204" pitchFamily="34" charset="0"/>
              <a:buChar char="•"/>
              <a:defRPr sz="28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Font typeface="Arial" panose="020B0604020202020204" pitchFamily="34" charset="0"/>
              <a:buChar char="–"/>
              <a:defRPr sz="24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Font typeface="Arial" panose="020B0604020202020204" pitchFamily="34" charset="0"/>
              <a:buChar char="•"/>
              <a:defRPr>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Font typeface="Arial" panose="020B0604020202020204" pitchFamily="34" charset="0"/>
              <a:buChar char="–"/>
              <a:defRPr sz="14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2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US" sz="1200" b="1" dirty="0">
                <a:latin typeface="Arial" panose="020B0604020202020204" pitchFamily="34" charset="0"/>
              </a:rPr>
              <a:t>Livingston and Boyd, </a:t>
            </a:r>
            <a:r>
              <a:rPr lang="en-US" altLang="en-US" sz="1200" b="1" i="1" dirty="0">
                <a:latin typeface="Arial" panose="020B0604020202020204" pitchFamily="34" charset="0"/>
              </a:rPr>
              <a:t>et al.</a:t>
            </a:r>
            <a:r>
              <a:rPr lang="en-US" altLang="en-US" sz="1200" b="1" dirty="0">
                <a:latin typeface="Arial" panose="020B0604020202020204" pitchFamily="34" charset="0"/>
              </a:rPr>
              <a:t>, 2010</a:t>
            </a:r>
          </a:p>
        </p:txBody>
      </p:sp>
    </p:spTree>
    <p:extLst>
      <p:ext uri="{BB962C8B-B14F-4D97-AF65-F5344CB8AC3E}">
        <p14:creationId xmlns:p14="http://schemas.microsoft.com/office/powerpoint/2010/main" val="673216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13</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STRUCTURAL STIGMA</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801688" y="1473200"/>
            <a:ext cx="7772400"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lnSpc>
                <a:spcPct val="80000"/>
              </a:lnSpc>
              <a:spcAft>
                <a:spcPts val="0"/>
              </a:spcAft>
            </a:pPr>
            <a:endParaRPr lang="en-US" altLang="zh-CN" sz="2400" dirty="0"/>
          </a:p>
          <a:p>
            <a:pPr marL="365125" lvl="1" indent="0" fontAlgn="auto">
              <a:lnSpc>
                <a:spcPct val="80000"/>
              </a:lnSpc>
              <a:spcAft>
                <a:spcPts val="0"/>
              </a:spcAft>
              <a:buFont typeface="Wingdings" panose="05000000000000000000" pitchFamily="2" charset="2"/>
              <a:buNone/>
            </a:pPr>
            <a:endParaRPr lang="en-US" altLang="zh-CN" sz="2200" dirty="0"/>
          </a:p>
          <a:p>
            <a:pPr fontAlgn="auto">
              <a:lnSpc>
                <a:spcPct val="80000"/>
              </a:lnSpc>
              <a:spcAft>
                <a:spcPts val="0"/>
              </a:spcAft>
            </a:pPr>
            <a:endParaRPr lang="en-US" altLang="zh-CN" sz="2400" dirty="0"/>
          </a:p>
        </p:txBody>
      </p:sp>
      <p:sp>
        <p:nvSpPr>
          <p:cNvPr id="13" name="Rectangle 3"/>
          <p:cNvSpPr txBox="1">
            <a:spLocks noChangeArrowheads="1"/>
          </p:cNvSpPr>
          <p:nvPr/>
        </p:nvSpPr>
        <p:spPr>
          <a:xfrm>
            <a:off x="381000" y="2052638"/>
            <a:ext cx="8407400" cy="27559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Wingdings 2" pitchFamily="18" charset="2"/>
              <a:buNone/>
              <a:defRPr/>
            </a:pPr>
            <a:r>
              <a:rPr lang="en-US" dirty="0"/>
              <a:t>	</a:t>
            </a:r>
            <a:endParaRPr lang="en-US" dirty="0">
              <a:solidFill>
                <a:schemeClr val="tx2"/>
              </a:solidFill>
            </a:endParaRPr>
          </a:p>
          <a:p>
            <a:pPr fontAlgn="auto">
              <a:spcAft>
                <a:spcPts val="0"/>
              </a:spcAft>
              <a:buFont typeface="Arial" charset="0"/>
              <a:buNone/>
              <a:defRPr/>
            </a:pPr>
            <a:r>
              <a:rPr lang="en-US" dirty="0">
                <a:solidFill>
                  <a:schemeClr val="tx2"/>
                </a:solidFill>
              </a:rPr>
              <a:t>	Institutional practices that work to the disadvantage of the stigmatized group or person</a:t>
            </a:r>
          </a:p>
          <a:p>
            <a:pPr fontAlgn="auto">
              <a:spcAft>
                <a:spcPts val="0"/>
              </a:spcAft>
              <a:buFont typeface="Wingdings 2" pitchFamily="18" charset="2"/>
              <a:buNone/>
              <a:defRPr/>
            </a:pPr>
            <a:endParaRPr lang="en-US" dirty="0">
              <a:solidFill>
                <a:srgbClr val="EEECE1"/>
              </a:solidFill>
              <a:latin typeface="Arial" pitchFamily="34" charset="0"/>
              <a:cs typeface="Arial" pitchFamily="34" charset="0"/>
            </a:endParaRPr>
          </a:p>
        </p:txBody>
      </p:sp>
    </p:spTree>
    <p:extLst>
      <p:ext uri="{BB962C8B-B14F-4D97-AF65-F5344CB8AC3E}">
        <p14:creationId xmlns:p14="http://schemas.microsoft.com/office/powerpoint/2010/main" val="312243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14</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STRUCTURAL STIGMA</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302924" y="1452706"/>
            <a:ext cx="7772400"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a:buNone/>
              <a:defRPr/>
            </a:pPr>
            <a:r>
              <a:rPr lang="en-US" altLang="zh-CN" sz="2200" u="sng" dirty="0"/>
              <a:t>Common Forms</a:t>
            </a:r>
          </a:p>
          <a:p>
            <a:pPr lvl="1">
              <a:buFont typeface="Arial" charset="0"/>
              <a:buChar char="–"/>
              <a:defRPr/>
            </a:pPr>
            <a:r>
              <a:rPr lang="en-US" altLang="zh-CN" sz="2200" dirty="0"/>
              <a:t>Countries spending far less Gross Domestic Product on mental health than physical health</a:t>
            </a:r>
          </a:p>
          <a:p>
            <a:pPr lvl="1">
              <a:buFont typeface="Arial" charset="0"/>
              <a:buChar char="–"/>
              <a:defRPr/>
            </a:pPr>
            <a:r>
              <a:rPr lang="en-US" altLang="zh-CN" sz="2200" dirty="0"/>
              <a:t>Countries forbidding people with mental illness rights and privileges</a:t>
            </a:r>
          </a:p>
          <a:p>
            <a:pPr fontAlgn="auto">
              <a:lnSpc>
                <a:spcPct val="80000"/>
              </a:lnSpc>
              <a:spcAft>
                <a:spcPts val="0"/>
              </a:spcAft>
            </a:pPr>
            <a:endParaRPr lang="en-US" altLang="zh-CN" sz="2400" dirty="0"/>
          </a:p>
          <a:p>
            <a:pPr marL="365125" lvl="1" indent="0" fontAlgn="auto">
              <a:lnSpc>
                <a:spcPct val="80000"/>
              </a:lnSpc>
              <a:spcAft>
                <a:spcPts val="0"/>
              </a:spcAft>
              <a:buFont typeface="Wingdings" panose="05000000000000000000" pitchFamily="2" charset="2"/>
              <a:buNone/>
            </a:pPr>
            <a:endParaRPr lang="en-US" altLang="zh-CN" sz="2200" dirty="0"/>
          </a:p>
          <a:p>
            <a:pPr fontAlgn="auto">
              <a:lnSpc>
                <a:spcPct val="80000"/>
              </a:lnSpc>
              <a:spcAft>
                <a:spcPts val="0"/>
              </a:spcAft>
            </a:pPr>
            <a:endParaRPr lang="en-US" altLang="zh-CN" sz="2400" dirty="0"/>
          </a:p>
        </p:txBody>
      </p:sp>
    </p:spTree>
    <p:extLst>
      <p:ext uri="{BB962C8B-B14F-4D97-AF65-F5344CB8AC3E}">
        <p14:creationId xmlns:p14="http://schemas.microsoft.com/office/powerpoint/2010/main" val="3780929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15</a:t>
            </a:fld>
            <a:endParaRPr lang="en-US" sz="1200" dirty="0">
              <a:solidFill>
                <a:schemeClr val="bg1"/>
              </a:solidFill>
              <a:latin typeface="Adobe Garamond Pro" pitchFamily="18" charset="0"/>
            </a:endParaRPr>
          </a:p>
        </p:txBody>
      </p:sp>
      <p:sp>
        <p:nvSpPr>
          <p:cNvPr id="9" name="Content Placeholder 2"/>
          <p:cNvSpPr txBox="1">
            <a:spLocks/>
          </p:cNvSpPr>
          <p:nvPr/>
        </p:nvSpPr>
        <p:spPr>
          <a:xfrm>
            <a:off x="475013" y="1330036"/>
            <a:ext cx="8211787" cy="455783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n-US" altLang="en-US" sz="2200" dirty="0">
                <a:solidFill>
                  <a:schemeClr val="tx2"/>
                </a:solidFill>
                <a:latin typeface="Adobe Garamond Pro"/>
                <a:ea typeface="ＭＳ Ｐゴシック" pitchFamily="34" charset="-128"/>
                <a:cs typeface="Arial" pitchFamily="34" charset="0"/>
              </a:rPr>
              <a:t>‘</a:t>
            </a:r>
            <a:r>
              <a:rPr lang="en-US" altLang="en-US" sz="2200" b="1" dirty="0">
                <a:solidFill>
                  <a:schemeClr val="accent2"/>
                </a:solidFill>
                <a:latin typeface="Adobe Garamond Pro"/>
                <a:ea typeface="ＭＳ Ｐゴシック" pitchFamily="34" charset="-128"/>
                <a:cs typeface="Arial" pitchFamily="34" charset="0"/>
              </a:rPr>
              <a:t>Clinical High Risk State for Psychosis</a:t>
            </a:r>
            <a:r>
              <a:rPr lang="en-US" altLang="en-US" sz="2200" dirty="0">
                <a:solidFill>
                  <a:schemeClr val="tx2"/>
                </a:solidFill>
                <a:latin typeface="Adobe Garamond Pro"/>
                <a:ea typeface="ＭＳ Ｐゴシック" pitchFamily="34" charset="-128"/>
                <a:cs typeface="Arial" pitchFamily="34" charset="0"/>
              </a:rPr>
              <a:t>’ (CHR)–Category to identify youth (12-25 years old) </a:t>
            </a:r>
            <a:r>
              <a:rPr lang="en-US" altLang="en-US" sz="2200" i="1" dirty="0">
                <a:solidFill>
                  <a:schemeClr val="tx2"/>
                </a:solidFill>
                <a:latin typeface="Adobe Garamond Pro"/>
                <a:ea typeface="ＭＳ Ｐゴシック" pitchFamily="34" charset="-128"/>
                <a:cs typeface="Arial" pitchFamily="34" charset="0"/>
              </a:rPr>
              <a:t>who may develop psychosis</a:t>
            </a:r>
          </a:p>
          <a:p>
            <a:pPr fontAlgn="auto">
              <a:spcAft>
                <a:spcPts val="0"/>
              </a:spcAft>
            </a:pPr>
            <a:endParaRPr lang="en-US" altLang="en-US" sz="1100" i="1" dirty="0">
              <a:solidFill>
                <a:schemeClr val="tx2"/>
              </a:solidFill>
              <a:latin typeface="Adobe Garamond Pro"/>
              <a:ea typeface="ＭＳ Ｐゴシック" pitchFamily="34" charset="-128"/>
              <a:cs typeface="Arial" pitchFamily="34" charset="0"/>
            </a:endParaRPr>
          </a:p>
          <a:p>
            <a:pPr fontAlgn="auto">
              <a:spcAft>
                <a:spcPts val="0"/>
              </a:spcAft>
            </a:pPr>
            <a:r>
              <a:rPr lang="en-US" altLang="en-US" sz="2200" dirty="0">
                <a:solidFill>
                  <a:schemeClr val="tx2"/>
                </a:solidFill>
                <a:latin typeface="Adobe Garamond Pro"/>
                <a:ea typeface="ＭＳ Ｐゴシック" pitchFamily="34" charset="-128"/>
                <a:cs typeface="Arial" pitchFamily="34" charset="0"/>
              </a:rPr>
              <a:t>Earliest Identification of Pre-psychotic Signs; 29% transition to psychosis within 2 years</a:t>
            </a:r>
          </a:p>
          <a:p>
            <a:pPr marL="0" indent="0" fontAlgn="auto">
              <a:spcAft>
                <a:spcPts val="0"/>
              </a:spcAft>
              <a:buNone/>
            </a:pPr>
            <a:endParaRPr lang="en-US" altLang="en-US" sz="1100" dirty="0">
              <a:solidFill>
                <a:schemeClr val="tx2"/>
              </a:solidFill>
              <a:latin typeface="Adobe Garamond Pro"/>
              <a:ea typeface="ＭＳ Ｐゴシック" pitchFamily="34" charset="-128"/>
              <a:cs typeface="Arial" pitchFamily="34" charset="0"/>
            </a:endParaRPr>
          </a:p>
          <a:p>
            <a:pPr fontAlgn="auto">
              <a:spcAft>
                <a:spcPts val="0"/>
              </a:spcAft>
            </a:pPr>
            <a:r>
              <a:rPr lang="en-US" altLang="en-US" sz="2400" b="1" dirty="0">
                <a:solidFill>
                  <a:schemeClr val="tx2"/>
                </a:solidFill>
                <a:latin typeface="Adobe Garamond Pro"/>
                <a:ea typeface="ＭＳ Ｐゴシック" pitchFamily="34" charset="-128"/>
                <a:cs typeface="Arial" pitchFamily="34" charset="0"/>
              </a:rPr>
              <a:t>Stigma</a:t>
            </a:r>
            <a:r>
              <a:rPr lang="en-US" altLang="en-US" sz="2400" dirty="0">
                <a:solidFill>
                  <a:schemeClr val="tx2"/>
                </a:solidFill>
                <a:latin typeface="Adobe Garamond Pro"/>
                <a:ea typeface="ＭＳ Ｐゴシック" pitchFamily="34" charset="-128"/>
                <a:cs typeface="Arial" pitchFamily="34" charset="0"/>
              </a:rPr>
              <a:t> that may be associated with </a:t>
            </a:r>
            <a:r>
              <a:rPr lang="en-US" altLang="en-US" sz="2400" b="1" dirty="0">
                <a:solidFill>
                  <a:schemeClr val="tx2"/>
                </a:solidFill>
                <a:latin typeface="Adobe Garamond Pro"/>
                <a:ea typeface="ＭＳ Ｐゴシック" pitchFamily="34" charset="-128"/>
                <a:cs typeface="Arial" pitchFamily="34" charset="0"/>
              </a:rPr>
              <a:t>identification</a:t>
            </a:r>
          </a:p>
          <a:p>
            <a:pPr marL="457200" lvl="1" indent="0" fontAlgn="auto">
              <a:spcAft>
                <a:spcPts val="0"/>
              </a:spcAft>
              <a:buNone/>
            </a:pPr>
            <a:r>
              <a:rPr lang="en-US" altLang="en-US" sz="2000" dirty="0">
                <a:solidFill>
                  <a:schemeClr val="tx2"/>
                </a:solidFill>
                <a:latin typeface="Adobe Garamond Pro"/>
                <a:ea typeface="ＭＳ Ｐゴシック" pitchFamily="34" charset="-128"/>
                <a:cs typeface="Arial" pitchFamily="34" charset="0"/>
              </a:rPr>
              <a:t>&gt;70% ‘</a:t>
            </a:r>
            <a:r>
              <a:rPr lang="en-US" altLang="en-US" sz="2000" i="1" dirty="0">
                <a:solidFill>
                  <a:schemeClr val="tx2"/>
                </a:solidFill>
                <a:latin typeface="Adobe Garamond Pro"/>
                <a:ea typeface="ＭＳ Ｐゴシック" pitchFamily="34" charset="-128"/>
                <a:cs typeface="Arial" pitchFamily="34" charset="0"/>
              </a:rPr>
              <a:t>False Positives</a:t>
            </a:r>
            <a:r>
              <a:rPr lang="en-US" altLang="en-US" sz="2000" dirty="0">
                <a:solidFill>
                  <a:schemeClr val="tx2"/>
                </a:solidFill>
                <a:latin typeface="Adobe Garamond Pro"/>
                <a:ea typeface="ＭＳ Ｐゴシック" pitchFamily="34" charset="-128"/>
                <a:cs typeface="Arial" pitchFamily="34" charset="0"/>
              </a:rPr>
              <a:t>’ (Carpenter, 2010)</a:t>
            </a:r>
          </a:p>
          <a:p>
            <a:pPr marL="457200" lvl="1" indent="0" fontAlgn="auto">
              <a:spcAft>
                <a:spcPts val="0"/>
              </a:spcAft>
              <a:buNone/>
            </a:pPr>
            <a:endParaRPr lang="en-US" altLang="en-US" sz="1100" dirty="0">
              <a:solidFill>
                <a:schemeClr val="tx2"/>
              </a:solidFill>
              <a:latin typeface="Adobe Garamond Pro"/>
              <a:ea typeface="ＭＳ Ｐゴシック" pitchFamily="34" charset="-128"/>
              <a:cs typeface="Arial" pitchFamily="34" charset="0"/>
            </a:endParaRPr>
          </a:p>
          <a:p>
            <a:pPr lvl="1" fontAlgn="auto">
              <a:spcAft>
                <a:spcPts val="0"/>
              </a:spcAft>
            </a:pPr>
            <a:r>
              <a:rPr lang="en-US" altLang="en-US" sz="2000" b="1" u="sng" dirty="0">
                <a:solidFill>
                  <a:schemeClr val="accent1"/>
                </a:solidFill>
                <a:latin typeface="Adobe Garamond Pro"/>
                <a:ea typeface="ＭＳ Ｐゴシック" pitchFamily="34" charset="-128"/>
                <a:cs typeface="Arial" pitchFamily="34" charset="0"/>
              </a:rPr>
              <a:t>Public stigma</a:t>
            </a:r>
            <a:r>
              <a:rPr lang="en-US" altLang="en-US" sz="2000" b="1" dirty="0">
                <a:solidFill>
                  <a:schemeClr val="accent1"/>
                </a:solidFill>
                <a:latin typeface="Adobe Garamond Pro"/>
                <a:ea typeface="ＭＳ Ｐゴシック" pitchFamily="34" charset="-128"/>
                <a:cs typeface="Arial" pitchFamily="34" charset="0"/>
              </a:rPr>
              <a:t> </a:t>
            </a:r>
            <a:r>
              <a:rPr lang="en-US" altLang="en-US" sz="2000" i="1" dirty="0">
                <a:solidFill>
                  <a:schemeClr val="tx2"/>
                </a:solidFill>
                <a:latin typeface="Adobe Garamond Pro"/>
                <a:ea typeface="ＭＳ Ｐゴシック" pitchFamily="34" charset="-128"/>
                <a:cs typeface="Arial" pitchFamily="34" charset="0"/>
              </a:rPr>
              <a:t>(Yang, 2013)</a:t>
            </a:r>
            <a:r>
              <a:rPr lang="en-US" altLang="en-US" sz="2000" dirty="0">
                <a:solidFill>
                  <a:schemeClr val="tx2"/>
                </a:solidFill>
                <a:latin typeface="Adobe Garamond Pro"/>
                <a:ea typeface="ＭＳ Ｐゴシック" pitchFamily="34" charset="-128"/>
                <a:cs typeface="Arial" pitchFamily="34" charset="0"/>
              </a:rPr>
              <a:t> and </a:t>
            </a:r>
            <a:r>
              <a:rPr lang="en-US" altLang="en-US" sz="2000" b="1" u="sng" dirty="0">
                <a:solidFill>
                  <a:schemeClr val="accent1"/>
                </a:solidFill>
                <a:latin typeface="Adobe Garamond Pro"/>
                <a:ea typeface="ＭＳ Ｐゴシック" pitchFamily="34" charset="-128"/>
                <a:cs typeface="Arial" pitchFamily="34" charset="0"/>
              </a:rPr>
              <a:t>Self-Stigma</a:t>
            </a:r>
            <a:r>
              <a:rPr lang="en-US" altLang="en-US" sz="2000" dirty="0">
                <a:solidFill>
                  <a:schemeClr val="tx2"/>
                </a:solidFill>
                <a:latin typeface="Adobe Garamond Pro"/>
                <a:ea typeface="ＭＳ Ｐゴシック" pitchFamily="34" charset="-128"/>
                <a:cs typeface="Arial" pitchFamily="34" charset="0"/>
              </a:rPr>
              <a:t> </a:t>
            </a:r>
            <a:r>
              <a:rPr lang="en-US" altLang="en-US" sz="2000" i="1" dirty="0">
                <a:solidFill>
                  <a:schemeClr val="tx2"/>
                </a:solidFill>
                <a:latin typeface="Adobe Garamond Pro"/>
                <a:ea typeface="ＭＳ Ｐゴシック" pitchFamily="34" charset="-128"/>
                <a:cs typeface="Arial" pitchFamily="34" charset="0"/>
              </a:rPr>
              <a:t>(</a:t>
            </a:r>
            <a:r>
              <a:rPr lang="en-US" altLang="en-US" sz="2000" i="1" dirty="0" err="1">
                <a:solidFill>
                  <a:schemeClr val="tx2"/>
                </a:solidFill>
                <a:latin typeface="Adobe Garamond Pro"/>
                <a:ea typeface="ＭＳ Ｐゴシック" pitchFamily="34" charset="-128"/>
                <a:cs typeface="Arial" pitchFamily="34" charset="0"/>
              </a:rPr>
              <a:t>Rusch</a:t>
            </a:r>
            <a:r>
              <a:rPr lang="en-US" altLang="en-US" sz="2000" i="1" dirty="0">
                <a:solidFill>
                  <a:schemeClr val="tx2"/>
                </a:solidFill>
                <a:latin typeface="Adobe Garamond Pro"/>
                <a:ea typeface="ＭＳ Ｐゴシック" pitchFamily="34" charset="-128"/>
                <a:cs typeface="Arial" pitchFamily="34" charset="0"/>
              </a:rPr>
              <a:t>, 2014; </a:t>
            </a:r>
            <a:r>
              <a:rPr lang="en-US" altLang="en-US" sz="2000" i="1" dirty="0" err="1">
                <a:solidFill>
                  <a:schemeClr val="tx2"/>
                </a:solidFill>
                <a:latin typeface="Adobe Garamond Pro"/>
                <a:ea typeface="ＭＳ Ｐゴシック" pitchFamily="34" charset="-128"/>
                <a:cs typeface="Arial" pitchFamily="34" charset="0"/>
              </a:rPr>
              <a:t>Rusch</a:t>
            </a:r>
            <a:r>
              <a:rPr lang="en-US" altLang="en-US" sz="2000" i="1" dirty="0">
                <a:solidFill>
                  <a:schemeClr val="tx2"/>
                </a:solidFill>
                <a:latin typeface="Adobe Garamond Pro"/>
                <a:ea typeface="ＭＳ Ｐゴシック" pitchFamily="34" charset="-128"/>
                <a:cs typeface="Arial" pitchFamily="34" charset="0"/>
              </a:rPr>
              <a:t>, 2015, </a:t>
            </a:r>
            <a:r>
              <a:rPr lang="en-US" altLang="en-US" sz="2000" i="1" dirty="0" err="1">
                <a:solidFill>
                  <a:schemeClr val="tx2"/>
                </a:solidFill>
                <a:latin typeface="Adobe Garamond Pro"/>
                <a:ea typeface="ＭＳ Ｐゴシック" pitchFamily="34" charset="-128"/>
                <a:cs typeface="Arial" pitchFamily="34" charset="0"/>
              </a:rPr>
              <a:t>Gronholm</a:t>
            </a:r>
            <a:r>
              <a:rPr lang="en-US" altLang="en-US" sz="2000" i="1" dirty="0">
                <a:solidFill>
                  <a:schemeClr val="tx2"/>
                </a:solidFill>
                <a:latin typeface="Adobe Garamond Pro"/>
                <a:ea typeface="ＭＳ Ｐゴシック" pitchFamily="34" charset="-128"/>
                <a:cs typeface="Arial" pitchFamily="34" charset="0"/>
              </a:rPr>
              <a:t>, </a:t>
            </a:r>
            <a:r>
              <a:rPr lang="en-US" altLang="en-US" sz="2000" i="1" dirty="0" err="1">
                <a:solidFill>
                  <a:schemeClr val="tx2"/>
                </a:solidFill>
                <a:latin typeface="Adobe Garamond Pro"/>
                <a:ea typeface="ＭＳ Ｐゴシック" pitchFamily="34" charset="-128"/>
                <a:cs typeface="Arial" pitchFamily="34" charset="0"/>
              </a:rPr>
              <a:t>Thornicroft</a:t>
            </a:r>
            <a:r>
              <a:rPr lang="en-US" altLang="en-US" sz="2000" i="1" dirty="0">
                <a:solidFill>
                  <a:schemeClr val="tx2"/>
                </a:solidFill>
                <a:latin typeface="Adobe Garamond Pro"/>
                <a:ea typeface="ＭＳ Ｐゴシック" pitchFamily="34" charset="-128"/>
                <a:cs typeface="Arial" pitchFamily="34" charset="0"/>
              </a:rPr>
              <a:t>, Laurens, Evans-</a:t>
            </a:r>
            <a:r>
              <a:rPr lang="en-US" altLang="en-US" sz="2000" i="1" dirty="0" err="1">
                <a:solidFill>
                  <a:schemeClr val="tx2"/>
                </a:solidFill>
                <a:latin typeface="Adobe Garamond Pro"/>
                <a:ea typeface="ＭＳ Ｐゴシック" pitchFamily="34" charset="-128"/>
                <a:cs typeface="Arial" pitchFamily="34" charset="0"/>
              </a:rPr>
              <a:t>Lacko</a:t>
            </a:r>
            <a:r>
              <a:rPr lang="en-US" altLang="en-US" sz="2000" i="1" dirty="0">
                <a:solidFill>
                  <a:schemeClr val="tx2"/>
                </a:solidFill>
                <a:latin typeface="Adobe Garamond Pro"/>
                <a:ea typeface="ＭＳ Ｐゴシック" pitchFamily="34" charset="-128"/>
                <a:cs typeface="Arial" pitchFamily="34" charset="0"/>
              </a:rPr>
              <a:t>, 2017) </a:t>
            </a:r>
            <a:r>
              <a:rPr lang="en-US" altLang="en-US" sz="2000" dirty="0">
                <a:solidFill>
                  <a:schemeClr val="tx2"/>
                </a:solidFill>
                <a:latin typeface="Adobe Garamond Pro"/>
                <a:ea typeface="ＭＳ Ｐゴシック" pitchFamily="34" charset="-128"/>
                <a:cs typeface="Arial" pitchFamily="34" charset="0"/>
              </a:rPr>
              <a:t>have been identified as salient for CHR</a:t>
            </a:r>
          </a:p>
          <a:p>
            <a:pPr lvl="1" fontAlgn="auto">
              <a:spcAft>
                <a:spcPts val="0"/>
              </a:spcAft>
            </a:pPr>
            <a:r>
              <a:rPr lang="en-US" altLang="en-US" sz="2000" dirty="0">
                <a:solidFill>
                  <a:schemeClr val="tx2"/>
                </a:solidFill>
                <a:latin typeface="Adobe Garamond Pro"/>
                <a:ea typeface="ＭＳ Ｐゴシック" pitchFamily="34" charset="-128"/>
                <a:cs typeface="Arial" pitchFamily="34" charset="0"/>
              </a:rPr>
              <a:t>Stigma effects </a:t>
            </a:r>
            <a:r>
              <a:rPr lang="en-US" altLang="en-US" sz="2000" b="1" u="sng" dirty="0">
                <a:solidFill>
                  <a:schemeClr val="accent1"/>
                </a:solidFill>
                <a:latin typeface="Adobe Garamond Pro"/>
                <a:ea typeface="ＭＳ Ｐゴシック" pitchFamily="34" charset="-128"/>
                <a:cs typeface="Arial" pitchFamily="34" charset="0"/>
              </a:rPr>
              <a:t>help-seeking and service contact </a:t>
            </a:r>
            <a:r>
              <a:rPr lang="en-US" altLang="en-US" sz="2000" dirty="0">
                <a:solidFill>
                  <a:schemeClr val="tx2"/>
                </a:solidFill>
                <a:latin typeface="Adobe Garamond Pro"/>
                <a:ea typeface="ＭＳ Ｐゴシック" pitchFamily="34" charset="-128"/>
                <a:cs typeface="Arial" pitchFamily="34" charset="0"/>
              </a:rPr>
              <a:t>for CHR (</a:t>
            </a:r>
            <a:r>
              <a:rPr lang="en-US" altLang="en-US" sz="2000" i="1" dirty="0" err="1">
                <a:solidFill>
                  <a:schemeClr val="tx2"/>
                </a:solidFill>
                <a:latin typeface="Adobe Garamond Pro"/>
                <a:ea typeface="ＭＳ Ｐゴシック" pitchFamily="34" charset="-128"/>
                <a:cs typeface="Arial" pitchFamily="34" charset="0"/>
              </a:rPr>
              <a:t>Gronholm</a:t>
            </a:r>
            <a:r>
              <a:rPr lang="en-US" altLang="en-US" sz="2000" i="1" dirty="0">
                <a:solidFill>
                  <a:schemeClr val="tx2"/>
                </a:solidFill>
                <a:latin typeface="Adobe Garamond Pro"/>
                <a:ea typeface="ＭＳ Ｐゴシック" pitchFamily="34" charset="-128"/>
                <a:cs typeface="Arial" pitchFamily="34" charset="0"/>
              </a:rPr>
              <a:t>, </a:t>
            </a:r>
            <a:r>
              <a:rPr lang="en-US" altLang="en-US" sz="2000" i="1" dirty="0" err="1">
                <a:solidFill>
                  <a:schemeClr val="tx2"/>
                </a:solidFill>
                <a:latin typeface="Adobe Garamond Pro"/>
                <a:ea typeface="ＭＳ Ｐゴシック" pitchFamily="34" charset="-128"/>
                <a:cs typeface="Arial" pitchFamily="34" charset="0"/>
              </a:rPr>
              <a:t>Thornicroft</a:t>
            </a:r>
            <a:r>
              <a:rPr lang="en-US" altLang="en-US" sz="2000" i="1" dirty="0">
                <a:solidFill>
                  <a:schemeClr val="tx2"/>
                </a:solidFill>
                <a:latin typeface="Adobe Garamond Pro"/>
                <a:ea typeface="ＭＳ Ｐゴシック" pitchFamily="34" charset="-128"/>
                <a:cs typeface="Arial" pitchFamily="34" charset="0"/>
              </a:rPr>
              <a:t>, Laurens, Evans-</a:t>
            </a:r>
            <a:r>
              <a:rPr lang="en-US" altLang="en-US" sz="2000" i="1" dirty="0" err="1">
                <a:solidFill>
                  <a:schemeClr val="tx2"/>
                </a:solidFill>
                <a:latin typeface="Adobe Garamond Pro"/>
                <a:ea typeface="ＭＳ Ｐゴシック" pitchFamily="34" charset="-128"/>
                <a:cs typeface="Arial" pitchFamily="34" charset="0"/>
              </a:rPr>
              <a:t>Lacko</a:t>
            </a:r>
            <a:r>
              <a:rPr lang="en-US" altLang="en-US" sz="2000" i="1" dirty="0">
                <a:solidFill>
                  <a:schemeClr val="tx2"/>
                </a:solidFill>
                <a:latin typeface="Adobe Garamond Pro"/>
                <a:ea typeface="ＭＳ Ｐゴシック" pitchFamily="34" charset="-128"/>
                <a:cs typeface="Arial" pitchFamily="34" charset="0"/>
              </a:rPr>
              <a:t>, 2017</a:t>
            </a:r>
            <a:r>
              <a:rPr lang="en-US" altLang="en-US" sz="2000" dirty="0">
                <a:solidFill>
                  <a:schemeClr val="tx2"/>
                </a:solidFill>
                <a:latin typeface="Adobe Garamond Pro"/>
                <a:ea typeface="ＭＳ Ｐゴシック" pitchFamily="34" charset="-128"/>
                <a:cs typeface="Arial" pitchFamily="34" charset="0"/>
              </a:rPr>
              <a:t>)</a:t>
            </a:r>
          </a:p>
          <a:p>
            <a:pPr lvl="1" fontAlgn="auto">
              <a:spcAft>
                <a:spcPts val="0"/>
              </a:spcAft>
            </a:pPr>
            <a:endParaRPr lang="en-US" altLang="en-US" sz="2000" dirty="0">
              <a:solidFill>
                <a:schemeClr val="tx2"/>
              </a:solidFill>
              <a:latin typeface="Adobe Garamond Pro"/>
              <a:ea typeface="ＭＳ Ｐゴシック" pitchFamily="34" charset="-128"/>
              <a:cs typeface="Arial" pitchFamily="34"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BACKGROUND: STIGMA &amp; CHR</a:t>
            </a:r>
            <a:endParaRPr lang="en-GB" sz="2800" dirty="0">
              <a:solidFill>
                <a:schemeClr val="bg1"/>
              </a:solidFill>
              <a:latin typeface="Copperplate Gothic Bold" panose="020E0705020206020404" pitchFamily="34" charset="0"/>
            </a:endParaRPr>
          </a:p>
        </p:txBody>
      </p:sp>
    </p:spTree>
    <p:extLst>
      <p:ext uri="{BB962C8B-B14F-4D97-AF65-F5344CB8AC3E}">
        <p14:creationId xmlns:p14="http://schemas.microsoft.com/office/powerpoint/2010/main" val="2130796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16</a:t>
            </a:fld>
            <a:endParaRPr lang="en-US" sz="1200" dirty="0">
              <a:solidFill>
                <a:schemeClr val="bg1"/>
              </a:solidFill>
              <a:latin typeface="Adobe Garamond Pro" pitchFamily="18" charset="0"/>
            </a:endParaRPr>
          </a:p>
        </p:txBody>
      </p:sp>
      <p:sp>
        <p:nvSpPr>
          <p:cNvPr id="9" name="Content Placeholder 2"/>
          <p:cNvSpPr txBox="1">
            <a:spLocks/>
          </p:cNvSpPr>
          <p:nvPr/>
        </p:nvSpPr>
        <p:spPr>
          <a:xfrm>
            <a:off x="475013" y="1330036"/>
            <a:ext cx="8211787" cy="455783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342900" fontAlgn="auto">
              <a:spcAft>
                <a:spcPts val="0"/>
              </a:spcAft>
              <a:buFont typeface="Arial" pitchFamily="34" charset="0"/>
              <a:buChar char="•"/>
            </a:pPr>
            <a:r>
              <a:rPr lang="en-US" altLang="en-US" sz="2500" b="1" dirty="0">
                <a:solidFill>
                  <a:schemeClr val="accent2"/>
                </a:solidFill>
                <a:latin typeface="Adobe Garamond Pro"/>
                <a:ea typeface="ＭＳ Ｐゴシック" pitchFamily="34" charset="-128"/>
                <a:cs typeface="Arial" pitchFamily="34" charset="0"/>
              </a:rPr>
              <a:t>Unresolved question: “At-Risk Identification” vs. “Symptom” Stigma</a:t>
            </a:r>
          </a:p>
          <a:p>
            <a:pPr marL="0" indent="0" fontAlgn="auto">
              <a:spcAft>
                <a:spcPts val="0"/>
              </a:spcAft>
              <a:buNone/>
            </a:pPr>
            <a:r>
              <a:rPr lang="en-US" altLang="en-US" sz="2200" u="sng" dirty="0">
                <a:solidFill>
                  <a:schemeClr val="tx2"/>
                </a:solidFill>
                <a:latin typeface="Adobe Garamond Pro"/>
                <a:ea typeface="ＭＳ Ｐゴシック" pitchFamily="34" charset="-128"/>
                <a:cs typeface="Arial" pitchFamily="34" charset="0"/>
              </a:rPr>
              <a:t>Why this matters:</a:t>
            </a:r>
          </a:p>
          <a:p>
            <a:pPr fontAlgn="auto">
              <a:spcAft>
                <a:spcPts val="0"/>
              </a:spcAft>
            </a:pPr>
            <a:r>
              <a:rPr lang="en-US" altLang="en-US" sz="2200" dirty="0">
                <a:solidFill>
                  <a:schemeClr val="tx2"/>
                </a:solidFill>
                <a:latin typeface="Adobe Garamond Pro"/>
                <a:ea typeface="ＭＳ Ｐゴシック" pitchFamily="34" charset="-128"/>
                <a:cs typeface="Arial" pitchFamily="34" charset="0"/>
              </a:rPr>
              <a:t>CHR youth are identified when they are help-seeking for problematic symptoms/experiences</a:t>
            </a:r>
            <a:endParaRPr lang="en-US" altLang="en-US" sz="2200" i="1" dirty="0">
              <a:solidFill>
                <a:schemeClr val="tx2"/>
              </a:solidFill>
              <a:latin typeface="Adobe Garamond Pro"/>
              <a:ea typeface="ＭＳ Ｐゴシック" pitchFamily="34" charset="-128"/>
              <a:cs typeface="Arial" pitchFamily="34" charset="0"/>
            </a:endParaRPr>
          </a:p>
          <a:p>
            <a:pPr fontAlgn="auto">
              <a:spcAft>
                <a:spcPts val="0"/>
              </a:spcAft>
            </a:pPr>
            <a:r>
              <a:rPr lang="en-US" altLang="en-US" sz="2200" i="1" dirty="0">
                <a:solidFill>
                  <a:schemeClr val="tx2"/>
                </a:solidFill>
                <a:latin typeface="Adobe Garamond Pro"/>
                <a:ea typeface="ＭＳ Ｐゴシック" pitchFamily="34" charset="-128"/>
                <a:cs typeface="Arial" pitchFamily="34" charset="0"/>
              </a:rPr>
              <a:t>Earliest identification and treatment is intended to mitigate symptoms, which may avert significant stigma (e.g., psychiatric hospitalization of a 1</a:t>
            </a:r>
            <a:r>
              <a:rPr lang="en-US" altLang="en-US" sz="2200" i="1" baseline="30000" dirty="0">
                <a:solidFill>
                  <a:schemeClr val="tx2"/>
                </a:solidFill>
                <a:latin typeface="Adobe Garamond Pro"/>
                <a:ea typeface="ＭＳ Ｐゴシック" pitchFamily="34" charset="-128"/>
                <a:cs typeface="Arial" pitchFamily="34" charset="0"/>
              </a:rPr>
              <a:t>st</a:t>
            </a:r>
            <a:r>
              <a:rPr lang="en-US" altLang="en-US" sz="2200" i="1" dirty="0">
                <a:solidFill>
                  <a:schemeClr val="tx2"/>
                </a:solidFill>
                <a:latin typeface="Adobe Garamond Pro"/>
                <a:ea typeface="ＭＳ Ｐゴシック" pitchFamily="34" charset="-128"/>
                <a:cs typeface="Arial" pitchFamily="34" charset="0"/>
              </a:rPr>
              <a:t> episode)</a:t>
            </a:r>
          </a:p>
          <a:p>
            <a:pPr fontAlgn="auto">
              <a:spcAft>
                <a:spcPts val="0"/>
              </a:spcAft>
            </a:pPr>
            <a:r>
              <a:rPr lang="en-US" altLang="en-US" sz="2200" dirty="0">
                <a:solidFill>
                  <a:schemeClr val="tx2"/>
                </a:solidFill>
                <a:latin typeface="Adobe Garamond Pro"/>
                <a:ea typeface="ＭＳ Ｐゴシック" pitchFamily="34" charset="-128"/>
                <a:cs typeface="Arial" pitchFamily="34" charset="0"/>
              </a:rPr>
              <a:t>If </a:t>
            </a:r>
            <a:r>
              <a:rPr lang="en-US" altLang="en-US" sz="2200" u="sng" dirty="0">
                <a:solidFill>
                  <a:schemeClr val="tx2"/>
                </a:solidFill>
                <a:latin typeface="Adobe Garamond Pro"/>
                <a:ea typeface="ＭＳ Ｐゴシック" pitchFamily="34" charset="-128"/>
                <a:cs typeface="Arial" pitchFamily="34" charset="0"/>
              </a:rPr>
              <a:t>symptom stigma </a:t>
            </a:r>
            <a:r>
              <a:rPr lang="en-US" altLang="en-US" sz="2200" dirty="0">
                <a:solidFill>
                  <a:schemeClr val="tx2"/>
                </a:solidFill>
                <a:latin typeface="Adobe Garamond Pro"/>
                <a:ea typeface="ＭＳ Ｐゴシック" pitchFamily="34" charset="-128"/>
                <a:cs typeface="Arial" pitchFamily="34" charset="0"/>
              </a:rPr>
              <a:t>is primary correlate of outcomes at baseline, may be somewhat less concerning</a:t>
            </a:r>
          </a:p>
          <a:p>
            <a:pPr fontAlgn="auto">
              <a:spcAft>
                <a:spcPts val="0"/>
              </a:spcAft>
            </a:pPr>
            <a:r>
              <a:rPr lang="en-US" altLang="en-US" sz="2200" dirty="0">
                <a:solidFill>
                  <a:schemeClr val="tx2"/>
                </a:solidFill>
                <a:latin typeface="Adobe Garamond Pro"/>
                <a:ea typeface="ＭＳ Ｐゴシック" pitchFamily="34" charset="-128"/>
                <a:cs typeface="Arial" pitchFamily="34" charset="0"/>
              </a:rPr>
              <a:t>Stigma of at-risk identification (</a:t>
            </a:r>
            <a:r>
              <a:rPr lang="en-US" altLang="en-US" sz="2200" u="sng" dirty="0">
                <a:solidFill>
                  <a:schemeClr val="tx2"/>
                </a:solidFill>
                <a:latin typeface="Adobe Garamond Pro"/>
                <a:ea typeface="ＭＳ Ｐゴシック" pitchFamily="34" charset="-128"/>
                <a:cs typeface="Arial" pitchFamily="34" charset="0"/>
              </a:rPr>
              <a:t>labeling stigma</a:t>
            </a:r>
            <a:r>
              <a:rPr lang="en-US" altLang="en-US" sz="2200" dirty="0">
                <a:solidFill>
                  <a:schemeClr val="tx2"/>
                </a:solidFill>
                <a:latin typeface="Adobe Garamond Pro"/>
                <a:ea typeface="ＭＳ Ｐゴシック" pitchFamily="34" charset="-128"/>
                <a:cs typeface="Arial" pitchFamily="34" charset="0"/>
              </a:rPr>
              <a:t>) may be initiated by CHR service</a:t>
            </a:r>
          </a:p>
          <a:p>
            <a:pPr lvl="1" fontAlgn="auto">
              <a:spcAft>
                <a:spcPts val="0"/>
              </a:spcAft>
            </a:pPr>
            <a:r>
              <a:rPr lang="en-US" altLang="en-US" sz="2200" dirty="0">
                <a:solidFill>
                  <a:schemeClr val="tx2"/>
                </a:solidFill>
                <a:latin typeface="Adobe Garamond Pro"/>
                <a:ea typeface="ＭＳ Ｐゴシック" pitchFamily="34" charset="-128"/>
                <a:cs typeface="Arial" pitchFamily="34" charset="0"/>
              </a:rPr>
              <a:t>May be more concerning to field</a:t>
            </a:r>
          </a:p>
          <a:p>
            <a:pPr lvl="1" fontAlgn="auto">
              <a:spcAft>
                <a:spcPts val="0"/>
              </a:spcAft>
            </a:pPr>
            <a:endParaRPr lang="en-US" altLang="en-US" sz="1800" dirty="0">
              <a:solidFill>
                <a:schemeClr val="tx2"/>
              </a:solidFill>
              <a:latin typeface="Adobe Garamond Pro"/>
              <a:ea typeface="ＭＳ Ｐゴシック" pitchFamily="34" charset="-128"/>
              <a:cs typeface="Arial" pitchFamily="34" charset="0"/>
            </a:endParaRPr>
          </a:p>
          <a:p>
            <a:pPr marL="0" indent="0" fontAlgn="auto">
              <a:spcAft>
                <a:spcPts val="0"/>
              </a:spcAft>
              <a:buNone/>
            </a:pPr>
            <a:endParaRPr lang="en-US" altLang="en-US" sz="1100" i="1" dirty="0">
              <a:solidFill>
                <a:schemeClr val="tx2"/>
              </a:solidFill>
              <a:latin typeface="Adobe Garamond Pro"/>
              <a:ea typeface="ＭＳ Ｐゴシック" pitchFamily="34" charset="-128"/>
              <a:cs typeface="Arial" pitchFamily="34" charset="0"/>
            </a:endParaRPr>
          </a:p>
          <a:p>
            <a:pPr lvl="1" fontAlgn="auto">
              <a:spcAft>
                <a:spcPts val="0"/>
              </a:spcAft>
            </a:pPr>
            <a:endParaRPr lang="en-US" altLang="en-US" sz="2000" dirty="0">
              <a:solidFill>
                <a:schemeClr val="tx2"/>
              </a:solidFill>
              <a:latin typeface="Adobe Garamond Pro"/>
              <a:ea typeface="ＭＳ Ｐゴシック" pitchFamily="34" charset="-128"/>
              <a:cs typeface="Arial" pitchFamily="34" charset="0"/>
            </a:endParaRPr>
          </a:p>
          <a:p>
            <a:pPr fontAlgn="auto">
              <a:spcAft>
                <a:spcPts val="0"/>
              </a:spcAft>
            </a:pPr>
            <a:endParaRPr lang="en-US" altLang="en-US" sz="2200" dirty="0">
              <a:solidFill>
                <a:schemeClr val="tx2"/>
              </a:solidFill>
              <a:latin typeface="Adobe Garamond Pro"/>
              <a:ea typeface="ＭＳ Ｐゴシック" pitchFamily="34" charset="-128"/>
              <a:cs typeface="Arial" pitchFamily="34"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BACKGROUND</a:t>
            </a:r>
            <a:endParaRPr lang="en-GB" sz="2800" dirty="0">
              <a:solidFill>
                <a:schemeClr val="bg1"/>
              </a:solidFill>
              <a:latin typeface="Copperplate Gothic Bold" panose="020E0705020206020404" pitchFamily="34" charset="0"/>
            </a:endParaRPr>
          </a:p>
        </p:txBody>
      </p:sp>
    </p:spTree>
    <p:extLst>
      <p:ext uri="{BB962C8B-B14F-4D97-AF65-F5344CB8AC3E}">
        <p14:creationId xmlns:p14="http://schemas.microsoft.com/office/powerpoint/2010/main" val="2412358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17</a:t>
            </a:fld>
            <a:endParaRPr lang="en-US" sz="1200" dirty="0">
              <a:solidFill>
                <a:schemeClr val="bg1"/>
              </a:solidFill>
              <a:latin typeface="Adobe Garamond Pro" pitchFamily="18" charset="0"/>
            </a:endParaRPr>
          </a:p>
        </p:txBody>
      </p:sp>
      <p:sp>
        <p:nvSpPr>
          <p:cNvPr id="9" name="Content Placeholder 2"/>
          <p:cNvSpPr txBox="1">
            <a:spLocks/>
          </p:cNvSpPr>
          <p:nvPr/>
        </p:nvSpPr>
        <p:spPr>
          <a:xfrm>
            <a:off x="475013" y="1330036"/>
            <a:ext cx="8211787" cy="455783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342900" fontAlgn="auto">
              <a:spcAft>
                <a:spcPts val="0"/>
              </a:spcAft>
              <a:buFont typeface="Arial" pitchFamily="34" charset="0"/>
              <a:buChar char="•"/>
            </a:pPr>
            <a:r>
              <a:rPr lang="en-US" altLang="en-US" sz="2500" b="1" dirty="0">
                <a:solidFill>
                  <a:schemeClr val="tx2"/>
                </a:solidFill>
                <a:latin typeface="Adobe Garamond Pro"/>
                <a:ea typeface="ＭＳ Ｐゴシック" pitchFamily="34" charset="-128"/>
                <a:cs typeface="Arial" pitchFamily="34" charset="0"/>
              </a:rPr>
              <a:t>No consensus on a standardized way of communicating the CHR status for all participants in CHR programs </a:t>
            </a:r>
            <a:endParaRPr lang="en-US" altLang="en-US" sz="2200" u="sng" dirty="0">
              <a:solidFill>
                <a:schemeClr val="tx2"/>
              </a:solidFill>
              <a:latin typeface="Adobe Garamond Pro"/>
              <a:ea typeface="ＭＳ Ｐゴシック" pitchFamily="34" charset="-128"/>
              <a:cs typeface="Arial" pitchFamily="34" charset="0"/>
            </a:endParaRPr>
          </a:p>
          <a:p>
            <a:r>
              <a:rPr lang="en-US" sz="2200" dirty="0">
                <a:solidFill>
                  <a:schemeClr val="tx2"/>
                </a:solidFill>
                <a:latin typeface="Adobe Garamond Pro"/>
              </a:rPr>
              <a:t>Specialized CHR program clinicians are typically trained to give individualized feedback based on a wide range of factors, including:</a:t>
            </a:r>
          </a:p>
          <a:p>
            <a:pPr lvl="1"/>
            <a:r>
              <a:rPr lang="en-US" sz="1800" dirty="0">
                <a:solidFill>
                  <a:schemeClr val="tx2"/>
                </a:solidFill>
                <a:latin typeface="Adobe Garamond Pro"/>
              </a:rPr>
              <a:t>the individual and family’s concerns </a:t>
            </a:r>
          </a:p>
          <a:p>
            <a:pPr lvl="1"/>
            <a:r>
              <a:rPr lang="en-US" sz="1800" dirty="0">
                <a:solidFill>
                  <a:schemeClr val="tx2"/>
                </a:solidFill>
                <a:latin typeface="Adobe Garamond Pro"/>
              </a:rPr>
              <a:t>treatment engagement </a:t>
            </a:r>
          </a:p>
          <a:p>
            <a:pPr lvl="1"/>
            <a:r>
              <a:rPr lang="en-US" sz="1800" dirty="0">
                <a:solidFill>
                  <a:schemeClr val="tx2"/>
                </a:solidFill>
                <a:latin typeface="Adobe Garamond Pro"/>
              </a:rPr>
              <a:t>cultural background</a:t>
            </a:r>
          </a:p>
          <a:p>
            <a:pPr lvl="1"/>
            <a:r>
              <a:rPr lang="en-US" sz="1800" dirty="0">
                <a:solidFill>
                  <a:schemeClr val="tx2"/>
                </a:solidFill>
                <a:latin typeface="Adobe Garamond Pro"/>
              </a:rPr>
              <a:t>estimated risk within the CHR classification</a:t>
            </a:r>
          </a:p>
          <a:p>
            <a:pPr marL="457200" lvl="1" indent="0">
              <a:buNone/>
            </a:pPr>
            <a:endParaRPr lang="en-US" altLang="en-US" sz="2200" i="1" dirty="0">
              <a:solidFill>
                <a:schemeClr val="tx2"/>
              </a:solidFill>
              <a:latin typeface="Adobe Garamond Pro"/>
              <a:ea typeface="ＭＳ Ｐゴシック" pitchFamily="34" charset="-128"/>
              <a:cs typeface="Arial" pitchFamily="34" charset="0"/>
            </a:endParaRPr>
          </a:p>
          <a:p>
            <a:pPr fontAlgn="auto">
              <a:spcAft>
                <a:spcPts val="0"/>
              </a:spcAft>
            </a:pPr>
            <a:r>
              <a:rPr lang="en-US" sz="2200" dirty="0">
                <a:solidFill>
                  <a:schemeClr val="tx2"/>
                </a:solidFill>
                <a:latin typeface="Garamond" panose="02020404030301010803" pitchFamily="18" charset="0"/>
              </a:rPr>
              <a:t>CHR feedback might be adapted according to relatively lower-level symptoms indicating reduced risk (Cannon et al., 2016).</a:t>
            </a:r>
            <a:endParaRPr lang="en-US" altLang="en-US" sz="2200" dirty="0">
              <a:solidFill>
                <a:schemeClr val="tx2"/>
              </a:solidFill>
              <a:latin typeface="Garamond" panose="02020404030301010803" pitchFamily="18" charset="0"/>
              <a:ea typeface="ＭＳ Ｐゴシック" pitchFamily="34" charset="-128"/>
              <a:cs typeface="Arial" pitchFamily="34" charset="0"/>
            </a:endParaRPr>
          </a:p>
          <a:p>
            <a:pPr marL="0" indent="0" fontAlgn="auto">
              <a:spcAft>
                <a:spcPts val="0"/>
              </a:spcAft>
              <a:buNone/>
            </a:pPr>
            <a:endParaRPr lang="en-US" altLang="en-US" sz="1100" i="1" dirty="0">
              <a:solidFill>
                <a:schemeClr val="tx2"/>
              </a:solidFill>
              <a:latin typeface="Adobe Garamond Pro"/>
              <a:ea typeface="ＭＳ Ｐゴシック" pitchFamily="34" charset="-128"/>
              <a:cs typeface="Arial" pitchFamily="34" charset="0"/>
            </a:endParaRPr>
          </a:p>
          <a:p>
            <a:pPr lvl="1" fontAlgn="auto">
              <a:spcAft>
                <a:spcPts val="0"/>
              </a:spcAft>
            </a:pPr>
            <a:endParaRPr lang="en-US" altLang="en-US" sz="2000" dirty="0">
              <a:solidFill>
                <a:schemeClr val="tx2"/>
              </a:solidFill>
              <a:latin typeface="Adobe Garamond Pro"/>
              <a:ea typeface="ＭＳ Ｐゴシック" pitchFamily="34" charset="-128"/>
              <a:cs typeface="Arial" pitchFamily="34" charset="0"/>
            </a:endParaRPr>
          </a:p>
          <a:p>
            <a:pPr fontAlgn="auto">
              <a:spcAft>
                <a:spcPts val="0"/>
              </a:spcAft>
            </a:pPr>
            <a:endParaRPr lang="en-US" altLang="en-US" sz="2200" dirty="0">
              <a:solidFill>
                <a:schemeClr val="tx2"/>
              </a:solidFill>
              <a:latin typeface="Adobe Garamond Pro"/>
              <a:ea typeface="ＭＳ Ｐゴシック" pitchFamily="34" charset="-128"/>
              <a:cs typeface="Arial" pitchFamily="34"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BACKGROUND</a:t>
            </a:r>
            <a:endParaRPr lang="en-GB" sz="2800" dirty="0">
              <a:solidFill>
                <a:schemeClr val="bg1"/>
              </a:solidFill>
              <a:latin typeface="Copperplate Gothic Bold" panose="020E0705020206020404" pitchFamily="34" charset="0"/>
            </a:endParaRPr>
          </a:p>
        </p:txBody>
      </p:sp>
    </p:spTree>
    <p:extLst>
      <p:ext uri="{BB962C8B-B14F-4D97-AF65-F5344CB8AC3E}">
        <p14:creationId xmlns:p14="http://schemas.microsoft.com/office/powerpoint/2010/main" val="33315216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18</a:t>
            </a:fld>
            <a:endParaRPr lang="en-US" sz="1200" dirty="0">
              <a:solidFill>
                <a:schemeClr val="bg1"/>
              </a:solidFill>
              <a:latin typeface="Adobe Garamond Pro" pitchFamily="18" charset="0"/>
            </a:endParaRPr>
          </a:p>
        </p:txBody>
      </p:sp>
      <p:sp>
        <p:nvSpPr>
          <p:cNvPr id="9" name="Rectangle 3"/>
          <p:cNvSpPr txBox="1">
            <a:spLocks noChangeArrowheads="1"/>
          </p:cNvSpPr>
          <p:nvPr/>
        </p:nvSpPr>
        <p:spPr>
          <a:xfrm>
            <a:off x="152400" y="1132764"/>
            <a:ext cx="8686800" cy="491319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14400" lvl="2" indent="0" fontAlgn="auto">
              <a:spcAft>
                <a:spcPts val="0"/>
              </a:spcAft>
              <a:buNone/>
            </a:pPr>
            <a:endParaRPr lang="en-US" altLang="en-US" sz="1000" dirty="0">
              <a:latin typeface="Arial" pitchFamily="34" charset="0"/>
              <a:ea typeface="ＭＳ Ｐゴシック" pitchFamily="34" charset="-128"/>
              <a:cs typeface="Arial" pitchFamily="34" charset="0"/>
            </a:endParaRPr>
          </a:p>
          <a:p>
            <a:pPr fontAlgn="auto">
              <a:spcAft>
                <a:spcPts val="0"/>
              </a:spcAft>
              <a:buFont typeface="Wingdings 2" pitchFamily="18" charset="2"/>
              <a:buNone/>
            </a:pPr>
            <a:r>
              <a:rPr lang="en-US" sz="2400" dirty="0">
                <a:solidFill>
                  <a:schemeClr val="accent2"/>
                </a:solidFill>
                <a:latin typeface="Arial" panose="020B0604020202020204" pitchFamily="34" charset="0"/>
                <a:cs typeface="Arial" panose="020B0604020202020204" pitchFamily="34" charset="0"/>
              </a:rPr>
              <a:t>“</a:t>
            </a:r>
            <a:r>
              <a:rPr lang="en-US" sz="2400" i="1" dirty="0">
                <a:solidFill>
                  <a:schemeClr val="accent2"/>
                </a:solidFill>
                <a:latin typeface="Arial" panose="020B0604020202020204" pitchFamily="34" charset="0"/>
                <a:cs typeface="Arial" panose="020B0604020202020204" pitchFamily="34" charset="0"/>
              </a:rPr>
              <a:t>About being told I am at-risk for or developing psychosis…</a:t>
            </a:r>
            <a:r>
              <a:rPr lang="en-US" sz="2400" dirty="0">
                <a:solidFill>
                  <a:schemeClr val="accent2"/>
                </a:solidFill>
                <a:latin typeface="Arial" panose="020B0604020202020204" pitchFamily="34" charset="0"/>
                <a:cs typeface="Arial" panose="020B0604020202020204" pitchFamily="34" charset="0"/>
              </a:rPr>
              <a:t>”</a:t>
            </a:r>
            <a:endParaRPr lang="en-US" altLang="en-US" sz="2400" dirty="0">
              <a:solidFill>
                <a:schemeClr val="accent2"/>
              </a:solidFill>
              <a:latin typeface="Arial" pitchFamily="34" charset="0"/>
              <a:ea typeface="ＭＳ Ｐゴシック" pitchFamily="34" charset="-128"/>
              <a:cs typeface="Arial" pitchFamily="34" charset="0"/>
            </a:endParaRPr>
          </a:p>
          <a:p>
            <a:pPr fontAlgn="auto">
              <a:spcAft>
                <a:spcPts val="0"/>
              </a:spcAft>
              <a:buFont typeface="Wingdings 2" pitchFamily="18" charset="2"/>
              <a:buNone/>
            </a:pPr>
            <a:r>
              <a:rPr lang="en-US" altLang="en-US" sz="1600" i="1" dirty="0">
                <a:latin typeface="Arial" pitchFamily="34" charset="0"/>
                <a:ea typeface="ＭＳ Ｐゴシック" pitchFamily="34" charset="-128"/>
                <a:cs typeface="Arial" pitchFamily="34" charset="0"/>
              </a:rPr>
              <a:t>(Yang, Link, Corcoran et al, 2015, SCZ Research)</a:t>
            </a:r>
          </a:p>
          <a:p>
            <a:pPr fontAlgn="auto">
              <a:spcAft>
                <a:spcPts val="0"/>
              </a:spcAft>
              <a:buFont typeface="Wingdings 2" pitchFamily="18" charset="2"/>
              <a:buNone/>
            </a:pPr>
            <a:endParaRPr lang="en-US" altLang="en-US" sz="2200" dirty="0">
              <a:latin typeface="Arial" pitchFamily="34" charset="0"/>
              <a:ea typeface="ＭＳ Ｐゴシック" pitchFamily="34" charset="-128"/>
              <a:cs typeface="Arial" pitchFamily="34" charset="0"/>
            </a:endParaRPr>
          </a:p>
          <a:p>
            <a:pPr fontAlgn="auto">
              <a:spcAft>
                <a:spcPts val="0"/>
              </a:spcAft>
              <a:buFont typeface="Wingdings 2" pitchFamily="18" charset="2"/>
              <a:buNone/>
            </a:pPr>
            <a:r>
              <a:rPr lang="en-US" altLang="en-US" sz="2200" dirty="0">
                <a:latin typeface="Arial" pitchFamily="34" charset="0"/>
                <a:ea typeface="ＭＳ Ｐゴシック" pitchFamily="34" charset="-128"/>
                <a:cs typeface="Arial" pitchFamily="34" charset="0"/>
              </a:rPr>
              <a:t>1) ‘</a:t>
            </a:r>
            <a:r>
              <a:rPr lang="en-US" altLang="en-US" sz="2200" b="1" dirty="0">
                <a:solidFill>
                  <a:schemeClr val="accent1"/>
                </a:solidFill>
                <a:latin typeface="Arial" pitchFamily="34" charset="0"/>
                <a:ea typeface="ＭＳ Ｐゴシック" pitchFamily="34" charset="-128"/>
                <a:cs typeface="Arial" pitchFamily="34" charset="0"/>
              </a:rPr>
              <a:t>Negative emotions </a:t>
            </a:r>
            <a:r>
              <a:rPr lang="en-US" altLang="en-US" sz="2200" dirty="0">
                <a:latin typeface="Arial" pitchFamily="34" charset="0"/>
                <a:ea typeface="ＭＳ Ｐゴシック" pitchFamily="34" charset="-128"/>
                <a:cs typeface="Arial" pitchFamily="34" charset="0"/>
              </a:rPr>
              <a:t>(shame)’</a:t>
            </a:r>
          </a:p>
          <a:p>
            <a:pPr lvl="2" fontAlgn="auto">
              <a:spcAft>
                <a:spcPts val="0"/>
              </a:spcAft>
            </a:pPr>
            <a:r>
              <a:rPr lang="en-US" altLang="en-US" sz="2000" dirty="0">
                <a:latin typeface="Arial" pitchFamily="34" charset="0"/>
                <a:ea typeface="ＭＳ Ｐゴシック" pitchFamily="34" charset="-128"/>
                <a:cs typeface="Arial" pitchFamily="34" charset="0"/>
              </a:rPr>
              <a:t>“[X], I have felt ashamed.” </a:t>
            </a:r>
            <a:r>
              <a:rPr lang="en-US" altLang="en-US" sz="1800" dirty="0">
                <a:latin typeface="Arial" pitchFamily="34" charset="0"/>
                <a:ea typeface="ＭＳ Ｐゴシック" pitchFamily="34" charset="-128"/>
                <a:cs typeface="Arial" pitchFamily="34" charset="0"/>
              </a:rPr>
              <a:t>(3 items) </a:t>
            </a:r>
          </a:p>
          <a:p>
            <a:pPr marL="914400" lvl="2" indent="0" fontAlgn="auto">
              <a:spcAft>
                <a:spcPts val="0"/>
              </a:spcAft>
              <a:buNone/>
            </a:pPr>
            <a:endParaRPr lang="en-US" altLang="en-US" sz="1800" dirty="0">
              <a:latin typeface="Arial" pitchFamily="34" charset="0"/>
              <a:ea typeface="ＭＳ Ｐゴシック" pitchFamily="34" charset="-128"/>
              <a:cs typeface="Arial" pitchFamily="34" charset="0"/>
            </a:endParaRPr>
          </a:p>
          <a:p>
            <a:pPr fontAlgn="auto">
              <a:spcAft>
                <a:spcPts val="0"/>
              </a:spcAft>
              <a:buFont typeface="Wingdings 2" pitchFamily="18" charset="2"/>
              <a:buNone/>
            </a:pPr>
            <a:r>
              <a:rPr lang="en-US" altLang="en-US" sz="2200" dirty="0">
                <a:latin typeface="Arial" pitchFamily="34" charset="0"/>
                <a:ea typeface="ＭＳ Ｐゴシック" pitchFamily="34" charset="-128"/>
                <a:cs typeface="Arial" pitchFamily="34" charset="0"/>
              </a:rPr>
              <a:t>2) ‘</a:t>
            </a:r>
            <a:r>
              <a:rPr lang="en-US" altLang="en-US" sz="2200" b="1" dirty="0">
                <a:solidFill>
                  <a:schemeClr val="accent1"/>
                </a:solidFill>
                <a:latin typeface="Arial" pitchFamily="34" charset="0"/>
                <a:ea typeface="ＭＳ Ｐゴシック" pitchFamily="34" charset="-128"/>
                <a:cs typeface="Arial" pitchFamily="34" charset="0"/>
              </a:rPr>
              <a:t>Secrecy</a:t>
            </a:r>
            <a:r>
              <a:rPr lang="en-US" altLang="en-US" sz="2200" dirty="0">
                <a:latin typeface="Arial" pitchFamily="34" charset="0"/>
                <a:ea typeface="ＭＳ Ｐゴシック" pitchFamily="34" charset="-128"/>
                <a:cs typeface="Arial" pitchFamily="34" charset="0"/>
              </a:rPr>
              <a:t>’</a:t>
            </a:r>
          </a:p>
          <a:p>
            <a:pPr lvl="2" fontAlgn="auto">
              <a:spcAft>
                <a:spcPts val="0"/>
              </a:spcAft>
            </a:pPr>
            <a:r>
              <a:rPr lang="en-US" altLang="en-US" sz="2000" dirty="0">
                <a:latin typeface="Arial" pitchFamily="34" charset="0"/>
                <a:ea typeface="ＭＳ Ｐゴシック" pitchFamily="34" charset="-128"/>
                <a:cs typeface="Arial" pitchFamily="34" charset="0"/>
              </a:rPr>
              <a:t>“I have told no one that [X].” </a:t>
            </a:r>
            <a:r>
              <a:rPr lang="en-US" altLang="en-US" sz="1800" dirty="0">
                <a:latin typeface="Arial" pitchFamily="34" charset="0"/>
                <a:ea typeface="ＭＳ Ｐゴシック" pitchFamily="34" charset="-128"/>
                <a:cs typeface="Arial" pitchFamily="34" charset="0"/>
              </a:rPr>
              <a:t>(5 items) </a:t>
            </a:r>
          </a:p>
          <a:p>
            <a:pPr marL="0" indent="0" fontAlgn="auto">
              <a:spcAft>
                <a:spcPts val="0"/>
              </a:spcAft>
              <a:buNone/>
            </a:pPr>
            <a:endParaRPr lang="en-US" altLang="en-US" sz="2200" dirty="0">
              <a:latin typeface="Arial" pitchFamily="34" charset="0"/>
              <a:ea typeface="ＭＳ Ｐゴシック" pitchFamily="34" charset="-128"/>
              <a:cs typeface="Arial" pitchFamily="34" charset="0"/>
            </a:endParaRPr>
          </a:p>
          <a:p>
            <a:pPr fontAlgn="auto">
              <a:spcAft>
                <a:spcPts val="0"/>
              </a:spcAft>
              <a:buFont typeface="Wingdings 2" pitchFamily="18" charset="2"/>
              <a:buNone/>
            </a:pPr>
            <a:r>
              <a:rPr lang="en-US" altLang="en-US" sz="2200" dirty="0">
                <a:latin typeface="Arial" pitchFamily="34" charset="0"/>
                <a:ea typeface="ＭＳ Ｐゴシック" pitchFamily="34" charset="-128"/>
                <a:cs typeface="Arial" pitchFamily="34" charset="0"/>
              </a:rPr>
              <a:t>3) ‘</a:t>
            </a:r>
            <a:r>
              <a:rPr lang="en-US" altLang="en-US" sz="2200" b="1" dirty="0">
                <a:solidFill>
                  <a:schemeClr val="accent1"/>
                </a:solidFill>
                <a:latin typeface="Arial" pitchFamily="34" charset="0"/>
                <a:ea typeface="ＭＳ Ｐゴシック" pitchFamily="34" charset="-128"/>
                <a:cs typeface="Arial" pitchFamily="34" charset="0"/>
              </a:rPr>
              <a:t>Experienced Discrimination</a:t>
            </a:r>
            <a:r>
              <a:rPr lang="en-US" altLang="en-US" sz="2200" dirty="0">
                <a:latin typeface="Arial" pitchFamily="34" charset="0"/>
                <a:ea typeface="ＭＳ Ｐゴシック" pitchFamily="34" charset="-128"/>
                <a:cs typeface="Arial" pitchFamily="34" charset="0"/>
              </a:rPr>
              <a:t>’</a:t>
            </a:r>
          </a:p>
          <a:p>
            <a:pPr lvl="2" fontAlgn="auto">
              <a:spcAft>
                <a:spcPts val="0"/>
              </a:spcAft>
            </a:pPr>
            <a:r>
              <a:rPr lang="en-US" altLang="en-US" sz="2000" dirty="0">
                <a:latin typeface="Arial" pitchFamily="34" charset="0"/>
                <a:ea typeface="ＭＳ Ｐゴシック" pitchFamily="34" charset="-128"/>
                <a:cs typeface="Arial" pitchFamily="34" charset="0"/>
              </a:rPr>
              <a:t>“[X], </a:t>
            </a:r>
            <a:r>
              <a:rPr lang="en-US" dirty="0"/>
              <a:t>people are a little afraid of me</a:t>
            </a:r>
            <a:r>
              <a:rPr lang="en-US" altLang="en-US" sz="2000" dirty="0">
                <a:latin typeface="Arial" pitchFamily="34" charset="0"/>
                <a:ea typeface="ＭＳ Ｐゴシック" pitchFamily="34" charset="-128"/>
                <a:cs typeface="Arial" pitchFamily="34" charset="0"/>
              </a:rPr>
              <a:t>.” </a:t>
            </a:r>
            <a:r>
              <a:rPr lang="en-US" altLang="en-US" sz="1800" dirty="0">
                <a:latin typeface="Arial" pitchFamily="34" charset="0"/>
                <a:ea typeface="ＭＳ Ｐゴシック" pitchFamily="34" charset="-128"/>
                <a:cs typeface="Arial" pitchFamily="34" charset="0"/>
              </a:rPr>
              <a:t>(5 items) </a:t>
            </a:r>
            <a:endParaRPr lang="en-US" altLang="en-US" sz="1000" dirty="0">
              <a:latin typeface="Arial" pitchFamily="34" charset="0"/>
              <a:ea typeface="ＭＳ Ｐゴシック" pitchFamily="34" charset="-128"/>
              <a:cs typeface="Arial" pitchFamily="34" charset="0"/>
            </a:endParaRPr>
          </a:p>
          <a:p>
            <a:pPr marL="457200" lvl="1" indent="0" fontAlgn="auto">
              <a:spcAft>
                <a:spcPts val="0"/>
              </a:spcAft>
              <a:buFont typeface="Arial" pitchFamily="34" charset="0"/>
              <a:buNone/>
            </a:pPr>
            <a:r>
              <a:rPr lang="en-US" altLang="ja-JP" sz="2000" dirty="0">
                <a:latin typeface="Arial" pitchFamily="34" charset="0"/>
                <a:ea typeface="ＭＳ Ｐゴシック" pitchFamily="34" charset="-128"/>
                <a:cs typeface="Arial" pitchFamily="34" charset="0"/>
              </a:rPr>
              <a:t> </a:t>
            </a:r>
          </a:p>
          <a:p>
            <a:pPr fontAlgn="auto">
              <a:spcAft>
                <a:spcPts val="0"/>
              </a:spcAft>
              <a:buFont typeface="Wingdings 2" pitchFamily="18" charset="2"/>
              <a:buNone/>
            </a:pPr>
            <a:endParaRPr lang="en-US" altLang="en-US" sz="2400" dirty="0">
              <a:latin typeface="Arial" pitchFamily="34" charset="0"/>
              <a:ea typeface="ＭＳ Ｐゴシック" pitchFamily="34" charset="-128"/>
              <a:cs typeface="Arial" pitchFamily="34" charset="0"/>
            </a:endParaRPr>
          </a:p>
          <a:p>
            <a:pPr lvl="2" fontAlgn="auto">
              <a:spcAft>
                <a:spcPts val="0"/>
              </a:spcAft>
              <a:buFont typeface="Wingdings 2" pitchFamily="18" charset="2"/>
              <a:buNone/>
            </a:pPr>
            <a:endParaRPr lang="en-US" altLang="en-US" dirty="0">
              <a:latin typeface="Arial" pitchFamily="34" charset="0"/>
              <a:ea typeface="ＭＳ Ｐゴシック" pitchFamily="34" charset="-128"/>
              <a:cs typeface="Arial" pitchFamily="34" charset="0"/>
            </a:endParaRPr>
          </a:p>
        </p:txBody>
      </p:sp>
      <p:sp>
        <p:nvSpPr>
          <p:cNvPr id="11" name="Rectangle 10"/>
          <p:cNvSpPr/>
          <p:nvPr/>
        </p:nvSpPr>
        <p:spPr>
          <a:xfrm>
            <a:off x="2749677" y="172761"/>
            <a:ext cx="62165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STIGMA – “LABELING”</a:t>
            </a:r>
            <a:endParaRPr lang="en-GB" sz="2800" dirty="0">
              <a:solidFill>
                <a:schemeClr val="bg1"/>
              </a:solidFill>
              <a:latin typeface="Trajan Pro" pitchFamily="18" charset="0"/>
            </a:endParaRPr>
          </a:p>
        </p:txBody>
      </p:sp>
    </p:spTree>
    <p:extLst>
      <p:ext uri="{BB962C8B-B14F-4D97-AF65-F5344CB8AC3E}">
        <p14:creationId xmlns:p14="http://schemas.microsoft.com/office/powerpoint/2010/main" val="1524085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1</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DISCLOSURES</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801688" y="1473200"/>
            <a:ext cx="7772400"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Bef>
                <a:spcPts val="700"/>
              </a:spcBef>
              <a:spcAft>
                <a:spcPts val="0"/>
              </a:spcAft>
              <a:buClr>
                <a:srgbClr val="B2B2B2"/>
              </a:buClr>
              <a:buSzPct val="90000"/>
            </a:pPr>
            <a:r>
              <a:rPr lang="en-US" altLang="zh-CN" sz="3000" dirty="0">
                <a:solidFill>
                  <a:srgbClr val="000000"/>
                </a:solidFill>
                <a:ea typeface="MingLiU" pitchFamily="49" charset="-128"/>
              </a:rPr>
              <a:t>None</a:t>
            </a:r>
            <a:endParaRPr lang="en-US" altLang="zh-CN" sz="3000" dirty="0"/>
          </a:p>
          <a:p>
            <a:pPr marL="365125" lvl="1" indent="0" fontAlgn="auto">
              <a:lnSpc>
                <a:spcPct val="80000"/>
              </a:lnSpc>
              <a:spcAft>
                <a:spcPts val="0"/>
              </a:spcAft>
              <a:buFont typeface="Wingdings" panose="05000000000000000000" pitchFamily="2" charset="2"/>
              <a:buNone/>
            </a:pPr>
            <a:endParaRPr lang="en-US" altLang="zh-CN" sz="2200" dirty="0"/>
          </a:p>
          <a:p>
            <a:pPr fontAlgn="auto">
              <a:lnSpc>
                <a:spcPct val="80000"/>
              </a:lnSpc>
              <a:spcAft>
                <a:spcPts val="0"/>
              </a:spcAft>
            </a:pPr>
            <a:endParaRPr lang="en-US" altLang="zh-CN" sz="2400" dirty="0"/>
          </a:p>
        </p:txBody>
      </p:sp>
    </p:spTree>
    <p:extLst>
      <p:ext uri="{BB962C8B-B14F-4D97-AF65-F5344CB8AC3E}">
        <p14:creationId xmlns:p14="http://schemas.microsoft.com/office/powerpoint/2010/main" val="1485023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19</a:t>
            </a:fld>
            <a:endParaRPr lang="en-US" sz="1200" dirty="0">
              <a:solidFill>
                <a:schemeClr val="bg1"/>
              </a:solidFill>
              <a:latin typeface="Adobe Garamond Pro" pitchFamily="18" charset="0"/>
            </a:endParaRPr>
          </a:p>
        </p:txBody>
      </p:sp>
      <p:sp>
        <p:nvSpPr>
          <p:cNvPr id="9" name="Rectangle 3"/>
          <p:cNvSpPr txBox="1">
            <a:spLocks noChangeArrowheads="1"/>
          </p:cNvSpPr>
          <p:nvPr/>
        </p:nvSpPr>
        <p:spPr>
          <a:xfrm>
            <a:off x="152400" y="1132764"/>
            <a:ext cx="8686800" cy="491319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14400" lvl="2" indent="0" fontAlgn="auto">
              <a:spcAft>
                <a:spcPts val="0"/>
              </a:spcAft>
              <a:buNone/>
            </a:pPr>
            <a:endParaRPr lang="en-US" altLang="en-US" sz="1000" dirty="0">
              <a:latin typeface="Arial" pitchFamily="34" charset="0"/>
              <a:ea typeface="ＭＳ Ｐゴシック" pitchFamily="34" charset="-128"/>
              <a:cs typeface="Arial" pitchFamily="34" charset="0"/>
            </a:endParaRPr>
          </a:p>
          <a:p>
            <a:pPr fontAlgn="auto">
              <a:spcAft>
                <a:spcPts val="0"/>
              </a:spcAft>
              <a:buFont typeface="Wingdings 2" pitchFamily="18" charset="2"/>
              <a:buNone/>
            </a:pPr>
            <a:r>
              <a:rPr lang="en-US" sz="2400" dirty="0">
                <a:solidFill>
                  <a:schemeClr val="accent2"/>
                </a:solidFill>
                <a:latin typeface="Arial" panose="020B0604020202020204" pitchFamily="34" charset="0"/>
                <a:cs typeface="Arial" panose="020B0604020202020204" pitchFamily="34" charset="0"/>
              </a:rPr>
              <a:t>“</a:t>
            </a:r>
            <a:r>
              <a:rPr lang="en-US" sz="2400" i="1" dirty="0">
                <a:solidFill>
                  <a:schemeClr val="accent2"/>
                </a:solidFill>
                <a:latin typeface="Arial" panose="020B0604020202020204" pitchFamily="34" charset="0"/>
                <a:cs typeface="Arial" panose="020B0604020202020204" pitchFamily="34" charset="0"/>
              </a:rPr>
              <a:t>About my symptoms and experiences…</a:t>
            </a:r>
            <a:r>
              <a:rPr lang="en-US" sz="2400" dirty="0">
                <a:solidFill>
                  <a:schemeClr val="accent2"/>
                </a:solidFill>
                <a:latin typeface="Arial" panose="020B0604020202020204" pitchFamily="34" charset="0"/>
                <a:cs typeface="Arial" panose="020B0604020202020204" pitchFamily="34" charset="0"/>
              </a:rPr>
              <a:t>”</a:t>
            </a:r>
            <a:endParaRPr lang="en-US" altLang="en-US" sz="2400" dirty="0">
              <a:solidFill>
                <a:schemeClr val="accent2"/>
              </a:solidFill>
              <a:latin typeface="Arial" pitchFamily="34" charset="0"/>
              <a:ea typeface="ＭＳ Ｐゴシック" pitchFamily="34" charset="-128"/>
              <a:cs typeface="Arial" pitchFamily="34" charset="0"/>
            </a:endParaRPr>
          </a:p>
          <a:p>
            <a:pPr fontAlgn="auto">
              <a:spcAft>
                <a:spcPts val="0"/>
              </a:spcAft>
              <a:buFont typeface="Wingdings 2" pitchFamily="18" charset="2"/>
              <a:buNone/>
            </a:pPr>
            <a:endParaRPr lang="en-US" altLang="en-US" sz="2200" dirty="0">
              <a:latin typeface="Arial" pitchFamily="34" charset="0"/>
              <a:ea typeface="ＭＳ Ｐゴシック" pitchFamily="34" charset="-128"/>
              <a:cs typeface="Arial" pitchFamily="34" charset="0"/>
            </a:endParaRPr>
          </a:p>
          <a:p>
            <a:pPr fontAlgn="auto">
              <a:spcAft>
                <a:spcPts val="0"/>
              </a:spcAft>
              <a:buFont typeface="Wingdings 2" pitchFamily="18" charset="2"/>
              <a:buNone/>
            </a:pPr>
            <a:r>
              <a:rPr lang="en-US" altLang="en-US" sz="2200" dirty="0">
                <a:latin typeface="Arial" pitchFamily="34" charset="0"/>
                <a:ea typeface="ＭＳ Ｐゴシック" pitchFamily="34" charset="-128"/>
                <a:cs typeface="Arial" pitchFamily="34" charset="0"/>
              </a:rPr>
              <a:t>1) ‘</a:t>
            </a:r>
            <a:r>
              <a:rPr lang="en-US" altLang="en-US" sz="2200" b="1" dirty="0">
                <a:solidFill>
                  <a:schemeClr val="accent1"/>
                </a:solidFill>
                <a:latin typeface="Arial" pitchFamily="34" charset="0"/>
                <a:ea typeface="ＭＳ Ｐゴシック" pitchFamily="34" charset="-128"/>
                <a:cs typeface="Arial" pitchFamily="34" charset="0"/>
              </a:rPr>
              <a:t>Negative emotions </a:t>
            </a:r>
            <a:r>
              <a:rPr lang="en-US" altLang="en-US" sz="2200" dirty="0">
                <a:latin typeface="Arial" pitchFamily="34" charset="0"/>
                <a:ea typeface="ＭＳ Ｐゴシック" pitchFamily="34" charset="-128"/>
                <a:cs typeface="Arial" pitchFamily="34" charset="0"/>
              </a:rPr>
              <a:t>(shame)’</a:t>
            </a:r>
          </a:p>
          <a:p>
            <a:pPr lvl="2" fontAlgn="auto">
              <a:spcAft>
                <a:spcPts val="0"/>
              </a:spcAft>
            </a:pPr>
            <a:r>
              <a:rPr lang="en-US" altLang="en-US" sz="2000" dirty="0">
                <a:latin typeface="Arial" pitchFamily="34" charset="0"/>
                <a:ea typeface="ＭＳ Ｐゴシック" pitchFamily="34" charset="-128"/>
                <a:cs typeface="Arial" pitchFamily="34" charset="0"/>
              </a:rPr>
              <a:t>“[X], I have felt ashamed.” </a:t>
            </a:r>
            <a:r>
              <a:rPr lang="en-US" altLang="en-US" sz="1800" dirty="0">
                <a:latin typeface="Arial" pitchFamily="34" charset="0"/>
                <a:ea typeface="ＭＳ Ｐゴシック" pitchFamily="34" charset="-128"/>
                <a:cs typeface="Arial" pitchFamily="34" charset="0"/>
              </a:rPr>
              <a:t>(3 items) </a:t>
            </a:r>
          </a:p>
          <a:p>
            <a:pPr marL="914400" lvl="2" indent="0" fontAlgn="auto">
              <a:spcAft>
                <a:spcPts val="0"/>
              </a:spcAft>
              <a:buNone/>
            </a:pPr>
            <a:endParaRPr lang="en-US" altLang="en-US" sz="1800" dirty="0">
              <a:latin typeface="Arial" pitchFamily="34" charset="0"/>
              <a:ea typeface="ＭＳ Ｐゴシック" pitchFamily="34" charset="-128"/>
              <a:cs typeface="Arial" pitchFamily="34" charset="0"/>
            </a:endParaRPr>
          </a:p>
          <a:p>
            <a:pPr fontAlgn="auto">
              <a:spcAft>
                <a:spcPts val="0"/>
              </a:spcAft>
              <a:buFont typeface="Wingdings 2" pitchFamily="18" charset="2"/>
              <a:buNone/>
            </a:pPr>
            <a:r>
              <a:rPr lang="en-US" altLang="en-US" sz="2200" dirty="0">
                <a:latin typeface="Arial" pitchFamily="34" charset="0"/>
                <a:ea typeface="ＭＳ Ｐゴシック" pitchFamily="34" charset="-128"/>
                <a:cs typeface="Arial" pitchFamily="34" charset="0"/>
              </a:rPr>
              <a:t>2) ‘</a:t>
            </a:r>
            <a:r>
              <a:rPr lang="en-US" altLang="en-US" sz="2200" b="1" dirty="0">
                <a:solidFill>
                  <a:schemeClr val="accent1"/>
                </a:solidFill>
                <a:latin typeface="Arial" pitchFamily="34" charset="0"/>
                <a:ea typeface="ＭＳ Ｐゴシック" pitchFamily="34" charset="-128"/>
                <a:cs typeface="Arial" pitchFamily="34" charset="0"/>
              </a:rPr>
              <a:t>Secrecy</a:t>
            </a:r>
            <a:r>
              <a:rPr lang="en-US" altLang="en-US" sz="2200" dirty="0">
                <a:latin typeface="Arial" pitchFamily="34" charset="0"/>
                <a:ea typeface="ＭＳ Ｐゴシック" pitchFamily="34" charset="-128"/>
                <a:cs typeface="Arial" pitchFamily="34" charset="0"/>
              </a:rPr>
              <a:t>’</a:t>
            </a:r>
          </a:p>
          <a:p>
            <a:pPr lvl="2" fontAlgn="auto">
              <a:spcAft>
                <a:spcPts val="0"/>
              </a:spcAft>
            </a:pPr>
            <a:r>
              <a:rPr lang="en-US" altLang="en-US" sz="2000" dirty="0">
                <a:latin typeface="Arial" pitchFamily="34" charset="0"/>
                <a:ea typeface="ＭＳ Ｐゴシック" pitchFamily="34" charset="-128"/>
                <a:cs typeface="Arial" pitchFamily="34" charset="0"/>
              </a:rPr>
              <a:t>“I have told no one about [X].” </a:t>
            </a:r>
            <a:r>
              <a:rPr lang="en-US" altLang="en-US" sz="1800" dirty="0">
                <a:latin typeface="Arial" pitchFamily="34" charset="0"/>
                <a:ea typeface="ＭＳ Ｐゴシック" pitchFamily="34" charset="-128"/>
                <a:cs typeface="Arial" pitchFamily="34" charset="0"/>
              </a:rPr>
              <a:t>(5 items) </a:t>
            </a:r>
          </a:p>
          <a:p>
            <a:pPr marL="0" indent="0" fontAlgn="auto">
              <a:spcAft>
                <a:spcPts val="0"/>
              </a:spcAft>
              <a:buNone/>
            </a:pPr>
            <a:endParaRPr lang="en-US" altLang="en-US" sz="2200" dirty="0">
              <a:latin typeface="Arial" pitchFamily="34" charset="0"/>
              <a:ea typeface="ＭＳ Ｐゴシック" pitchFamily="34" charset="-128"/>
              <a:cs typeface="Arial" pitchFamily="34" charset="0"/>
            </a:endParaRPr>
          </a:p>
          <a:p>
            <a:pPr fontAlgn="auto">
              <a:spcAft>
                <a:spcPts val="0"/>
              </a:spcAft>
              <a:buFont typeface="Wingdings 2" pitchFamily="18" charset="2"/>
              <a:buNone/>
            </a:pPr>
            <a:r>
              <a:rPr lang="en-US" altLang="en-US" sz="2200" dirty="0">
                <a:latin typeface="Arial" pitchFamily="34" charset="0"/>
                <a:ea typeface="ＭＳ Ｐゴシック" pitchFamily="34" charset="-128"/>
                <a:cs typeface="Arial" pitchFamily="34" charset="0"/>
              </a:rPr>
              <a:t>3) ‘</a:t>
            </a:r>
            <a:r>
              <a:rPr lang="en-US" altLang="en-US" sz="2200" b="1" dirty="0">
                <a:solidFill>
                  <a:schemeClr val="accent1"/>
                </a:solidFill>
                <a:latin typeface="Arial" pitchFamily="34" charset="0"/>
                <a:ea typeface="ＭＳ Ｐゴシック" pitchFamily="34" charset="-128"/>
                <a:cs typeface="Arial" pitchFamily="34" charset="0"/>
              </a:rPr>
              <a:t>Experienced Discrimination</a:t>
            </a:r>
            <a:r>
              <a:rPr lang="en-US" altLang="en-US" sz="2200" dirty="0">
                <a:latin typeface="Arial" pitchFamily="34" charset="0"/>
                <a:ea typeface="ＭＳ Ｐゴシック" pitchFamily="34" charset="-128"/>
                <a:cs typeface="Arial" pitchFamily="34" charset="0"/>
              </a:rPr>
              <a:t>’</a:t>
            </a:r>
          </a:p>
          <a:p>
            <a:pPr lvl="2" fontAlgn="auto">
              <a:spcAft>
                <a:spcPts val="0"/>
              </a:spcAft>
            </a:pPr>
            <a:r>
              <a:rPr lang="en-US" altLang="en-US" sz="2000" dirty="0">
                <a:latin typeface="Arial" pitchFamily="34" charset="0"/>
                <a:ea typeface="ＭＳ Ｐゴシック" pitchFamily="34" charset="-128"/>
                <a:cs typeface="Arial" pitchFamily="34" charset="0"/>
              </a:rPr>
              <a:t>“[X], </a:t>
            </a:r>
            <a:r>
              <a:rPr lang="en-US" dirty="0"/>
              <a:t>people are a little afraid of me</a:t>
            </a:r>
            <a:r>
              <a:rPr lang="en-US" altLang="en-US" sz="2000" dirty="0">
                <a:latin typeface="Arial" pitchFamily="34" charset="0"/>
                <a:ea typeface="ＭＳ Ｐゴシック" pitchFamily="34" charset="-128"/>
                <a:cs typeface="Arial" pitchFamily="34" charset="0"/>
              </a:rPr>
              <a:t>.” </a:t>
            </a:r>
            <a:r>
              <a:rPr lang="en-US" altLang="en-US" sz="1800" dirty="0">
                <a:latin typeface="Arial" pitchFamily="34" charset="0"/>
                <a:ea typeface="ＭＳ Ｐゴシック" pitchFamily="34" charset="-128"/>
                <a:cs typeface="Arial" pitchFamily="34" charset="0"/>
              </a:rPr>
              <a:t>(5 items) </a:t>
            </a:r>
            <a:endParaRPr lang="en-US" altLang="en-US" sz="1000" dirty="0">
              <a:latin typeface="Arial" pitchFamily="34" charset="0"/>
              <a:ea typeface="ＭＳ Ｐゴシック" pitchFamily="34" charset="-128"/>
              <a:cs typeface="Arial" pitchFamily="34" charset="0"/>
            </a:endParaRPr>
          </a:p>
          <a:p>
            <a:pPr marL="457200" lvl="1" indent="0" fontAlgn="auto">
              <a:spcAft>
                <a:spcPts val="0"/>
              </a:spcAft>
              <a:buFont typeface="Arial" pitchFamily="34" charset="0"/>
              <a:buNone/>
            </a:pPr>
            <a:r>
              <a:rPr lang="en-US" altLang="ja-JP" sz="2000" dirty="0">
                <a:latin typeface="Arial" pitchFamily="34" charset="0"/>
                <a:ea typeface="ＭＳ Ｐゴシック" pitchFamily="34" charset="-128"/>
                <a:cs typeface="Arial" pitchFamily="34" charset="0"/>
              </a:rPr>
              <a:t> </a:t>
            </a:r>
            <a:endParaRPr lang="en-US" altLang="en-US" sz="2400" dirty="0">
              <a:latin typeface="Arial" pitchFamily="34" charset="0"/>
              <a:ea typeface="ＭＳ Ｐゴシック" pitchFamily="34" charset="-128"/>
              <a:cs typeface="Arial" pitchFamily="34" charset="0"/>
            </a:endParaRPr>
          </a:p>
          <a:p>
            <a:pPr lvl="2" fontAlgn="auto">
              <a:spcAft>
                <a:spcPts val="0"/>
              </a:spcAft>
              <a:buFont typeface="Wingdings 2" pitchFamily="18" charset="2"/>
              <a:buNone/>
            </a:pPr>
            <a:endParaRPr lang="en-US" altLang="en-US" dirty="0">
              <a:latin typeface="Arial" pitchFamily="34" charset="0"/>
              <a:ea typeface="ＭＳ Ｐゴシック" pitchFamily="34" charset="-128"/>
              <a:cs typeface="Arial" pitchFamily="34" charset="0"/>
            </a:endParaRPr>
          </a:p>
        </p:txBody>
      </p:sp>
      <p:sp>
        <p:nvSpPr>
          <p:cNvPr id="11" name="Rectangle 10"/>
          <p:cNvSpPr/>
          <p:nvPr/>
        </p:nvSpPr>
        <p:spPr>
          <a:xfrm>
            <a:off x="2749677" y="172761"/>
            <a:ext cx="62165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STIGMA – “Symptoms”</a:t>
            </a:r>
            <a:endParaRPr lang="en-GB" sz="2800" dirty="0">
              <a:solidFill>
                <a:schemeClr val="bg1"/>
              </a:solidFill>
              <a:latin typeface="Trajan Pro" pitchFamily="18" charset="0"/>
            </a:endParaRPr>
          </a:p>
        </p:txBody>
      </p:sp>
    </p:spTree>
    <p:extLst>
      <p:ext uri="{BB962C8B-B14F-4D97-AF65-F5344CB8AC3E}">
        <p14:creationId xmlns:p14="http://schemas.microsoft.com/office/powerpoint/2010/main" val="4164363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xEl>
                                              <p:pRg st="10" end="1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20</a:t>
            </a:fld>
            <a:endParaRPr lang="en-US" sz="1200" dirty="0">
              <a:solidFill>
                <a:schemeClr val="bg1"/>
              </a:solidFill>
              <a:latin typeface="Adobe Garamond Pro" pitchFamily="18" charset="0"/>
            </a:endParaRPr>
          </a:p>
        </p:txBody>
      </p:sp>
      <p:sp>
        <p:nvSpPr>
          <p:cNvPr id="10" name="Rectangle 9"/>
          <p:cNvSpPr/>
          <p:nvPr/>
        </p:nvSpPr>
        <p:spPr>
          <a:xfrm>
            <a:off x="2749677" y="172761"/>
            <a:ext cx="62165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HYPOTHESES</a:t>
            </a:r>
            <a:endParaRPr lang="en-GB" sz="2800" dirty="0">
              <a:solidFill>
                <a:schemeClr val="bg1"/>
              </a:solidFill>
              <a:latin typeface="Trajan Pro" pitchFamily="18" charset="0"/>
            </a:endParaRPr>
          </a:p>
        </p:txBody>
      </p:sp>
      <p:sp>
        <p:nvSpPr>
          <p:cNvPr id="11" name="Rectangle 3"/>
          <p:cNvSpPr txBox="1">
            <a:spLocks noChangeArrowheads="1"/>
          </p:cNvSpPr>
          <p:nvPr/>
        </p:nvSpPr>
        <p:spPr>
          <a:xfrm>
            <a:off x="5981608" y="103666"/>
            <a:ext cx="8813799" cy="453105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2" fontAlgn="auto">
              <a:spcAft>
                <a:spcPts val="0"/>
              </a:spcAft>
              <a:buFont typeface="Wingdings 2" pitchFamily="18" charset="2"/>
              <a:buNone/>
            </a:pPr>
            <a:endParaRPr lang="en-US" altLang="en-US" dirty="0">
              <a:latin typeface="Arial" pitchFamily="34" charset="0"/>
              <a:ea typeface="ＭＳ Ｐゴシック" pitchFamily="34" charset="-128"/>
              <a:cs typeface="Arial" pitchFamily="34" charset="0"/>
            </a:endParaRPr>
          </a:p>
        </p:txBody>
      </p:sp>
      <p:sp>
        <p:nvSpPr>
          <p:cNvPr id="14" name="Pentagon 13"/>
          <p:cNvSpPr/>
          <p:nvPr/>
        </p:nvSpPr>
        <p:spPr>
          <a:xfrm>
            <a:off x="262732" y="1067565"/>
            <a:ext cx="8512969" cy="2834732"/>
          </a:xfrm>
          <a:prstGeom prst="homePlate">
            <a:avLst/>
          </a:prstGeom>
          <a:solidFill>
            <a:srgbClr val="FFFFFF"/>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rtl val="0"/>
            </a:endParaRPr>
          </a:p>
        </p:txBody>
      </p:sp>
      <p:sp>
        <p:nvSpPr>
          <p:cNvPr id="15" name="Shape 549"/>
          <p:cNvSpPr txBox="1"/>
          <p:nvPr/>
        </p:nvSpPr>
        <p:spPr>
          <a:xfrm>
            <a:off x="232875" y="1262938"/>
            <a:ext cx="8074191" cy="1048406"/>
          </a:xfrm>
          <a:prstGeom prst="rect">
            <a:avLst/>
          </a:prstGeom>
          <a:noFill/>
          <a:ln>
            <a:noFill/>
          </a:ln>
        </p:spPr>
        <p:txBody>
          <a:bodyPr lIns="91425" tIns="45700" rIns="91425" bIns="45700" anchor="t" anchorCtr="0">
            <a:noAutofit/>
          </a:bodyPr>
          <a:lstStyle/>
          <a:p>
            <a:pPr defTabSz="914400">
              <a:lnSpc>
                <a:spcPct val="90000"/>
              </a:lnSpc>
              <a:buClr>
                <a:srgbClr val="4F81BD"/>
              </a:buClr>
              <a:buSzPct val="25000"/>
            </a:pPr>
            <a:r>
              <a:rPr lang="en-US" sz="2600" kern="0" dirty="0">
                <a:solidFill>
                  <a:srgbClr val="1F497D"/>
                </a:solidFill>
                <a:latin typeface="Arial Black"/>
                <a:ea typeface="Arial Black"/>
                <a:cs typeface="Arial Black"/>
                <a:sym typeface="Arial Black"/>
                <a:rtl val="0"/>
              </a:rPr>
              <a:t>Main Hypotheses:</a:t>
            </a:r>
          </a:p>
          <a:p>
            <a:pPr>
              <a:lnSpc>
                <a:spcPct val="90000"/>
              </a:lnSpc>
              <a:buClr>
                <a:srgbClr val="4F81BD"/>
              </a:buClr>
              <a:buSzPct val="25000"/>
            </a:pPr>
            <a:r>
              <a:rPr lang="en-US" altLang="en-US" sz="2400" dirty="0">
                <a:latin typeface="Arial" pitchFamily="34" charset="0"/>
                <a:ea typeface="ＭＳ Ｐゴシック" pitchFamily="34" charset="-128"/>
                <a:cs typeface="Arial" pitchFamily="34" charset="0"/>
              </a:rPr>
              <a:t>#1) </a:t>
            </a:r>
            <a:r>
              <a:rPr lang="en-US" altLang="en-US" sz="2400" i="1" dirty="0">
                <a:latin typeface="Arial" pitchFamily="34" charset="0"/>
                <a:ea typeface="ＭＳ Ｐゴシック" pitchFamily="34" charset="-128"/>
                <a:cs typeface="Arial" pitchFamily="34" charset="0"/>
              </a:rPr>
              <a:t>Compare</a:t>
            </a:r>
            <a:r>
              <a:rPr lang="en-US" altLang="en-US" sz="2400" dirty="0">
                <a:latin typeface="Arial" pitchFamily="34" charset="0"/>
                <a:ea typeface="ＭＳ Ｐゴシック" pitchFamily="34" charset="-128"/>
                <a:cs typeface="Arial" pitchFamily="34" charset="0"/>
              </a:rPr>
              <a:t> Labeling vs. Symptom-related stigma</a:t>
            </a:r>
          </a:p>
          <a:p>
            <a:pPr>
              <a:lnSpc>
                <a:spcPct val="90000"/>
              </a:lnSpc>
              <a:buClr>
                <a:srgbClr val="4F81BD"/>
              </a:buClr>
              <a:buSzPct val="25000"/>
            </a:pPr>
            <a:endParaRPr lang="en-US" altLang="en-US" sz="2400" dirty="0">
              <a:latin typeface="Arial" pitchFamily="34" charset="0"/>
              <a:ea typeface="ＭＳ Ｐゴシック" pitchFamily="34" charset="-128"/>
              <a:cs typeface="Arial" pitchFamily="34" charset="0"/>
            </a:endParaRPr>
          </a:p>
          <a:p>
            <a:pPr defTabSz="914400">
              <a:lnSpc>
                <a:spcPct val="90000"/>
              </a:lnSpc>
              <a:buClr>
                <a:srgbClr val="4F81BD"/>
              </a:buClr>
              <a:buSzPct val="25000"/>
            </a:pPr>
            <a:r>
              <a:rPr lang="en-US" altLang="en-US" sz="2400" dirty="0">
                <a:latin typeface="Arial" pitchFamily="34" charset="0"/>
                <a:ea typeface="ＭＳ Ｐゴシック" pitchFamily="34" charset="-128"/>
                <a:cs typeface="Arial" pitchFamily="34" charset="0"/>
              </a:rPr>
              <a:t>#2) </a:t>
            </a:r>
            <a:r>
              <a:rPr lang="en-US" altLang="en-US" sz="2400" i="1" dirty="0">
                <a:latin typeface="Arial" pitchFamily="34" charset="0"/>
                <a:ea typeface="ＭＳ Ｐゴシック" pitchFamily="34" charset="-128"/>
                <a:cs typeface="Arial" pitchFamily="34" charset="0"/>
              </a:rPr>
              <a:t>Assess to what extent </a:t>
            </a:r>
            <a:r>
              <a:rPr lang="en-US" altLang="en-US" sz="2400" dirty="0">
                <a:latin typeface="Arial" pitchFamily="34" charset="0"/>
                <a:ea typeface="ＭＳ Ｐゴシック" pitchFamily="34" charset="-128"/>
                <a:cs typeface="Arial" pitchFamily="34" charset="0"/>
              </a:rPr>
              <a:t>labeling vs. symptom stigma are associated with psychological (self-esteem, quality of life) and social (social functioning, social networks) outcomes in CHR youth</a:t>
            </a:r>
          </a:p>
          <a:p>
            <a:pPr defTabSz="914400">
              <a:lnSpc>
                <a:spcPct val="90000"/>
              </a:lnSpc>
              <a:buClr>
                <a:srgbClr val="4F81BD"/>
              </a:buClr>
              <a:buSzPct val="25000"/>
            </a:pPr>
            <a:endParaRPr lang="en-US" sz="2600" kern="0" dirty="0">
              <a:solidFill>
                <a:srgbClr val="1F497D"/>
              </a:solidFill>
              <a:latin typeface="Arial Black"/>
              <a:ea typeface="Arial Black"/>
              <a:cs typeface="Arial Black"/>
              <a:sym typeface="Arial Black"/>
              <a:rtl val="0"/>
            </a:endParaRPr>
          </a:p>
          <a:p>
            <a:pPr defTabSz="914400">
              <a:lnSpc>
                <a:spcPct val="90000"/>
              </a:lnSpc>
              <a:buClr>
                <a:srgbClr val="4F81BD"/>
              </a:buClr>
              <a:buSzPct val="25000"/>
              <a:buFont typeface="Arial"/>
              <a:buNone/>
            </a:pPr>
            <a:endParaRPr lang="en-US" sz="2600" kern="0" dirty="0">
              <a:solidFill>
                <a:srgbClr val="1F497D"/>
              </a:solidFill>
              <a:latin typeface="Arial Black"/>
              <a:ea typeface="Arial Black"/>
              <a:cs typeface="Arial Black"/>
              <a:sym typeface="Arial Black"/>
              <a:rtl val="0"/>
            </a:endParaRPr>
          </a:p>
          <a:p>
            <a:pPr defTabSz="914400">
              <a:lnSpc>
                <a:spcPct val="90000"/>
              </a:lnSpc>
              <a:buClr>
                <a:srgbClr val="4F81BD"/>
              </a:buClr>
              <a:buSzPct val="25000"/>
              <a:buFont typeface="Arial"/>
              <a:buNone/>
            </a:pPr>
            <a:endParaRPr lang="en-US" sz="2600" kern="0" dirty="0">
              <a:solidFill>
                <a:srgbClr val="1F497D"/>
              </a:solidFill>
              <a:latin typeface="Arial Black"/>
              <a:ea typeface="Arial Black"/>
              <a:cs typeface="Arial Black"/>
              <a:sym typeface="Arial Black"/>
              <a:rtl val="0"/>
            </a:endParaRPr>
          </a:p>
          <a:p>
            <a:pPr algn="ctr" defTabSz="914400">
              <a:lnSpc>
                <a:spcPct val="90000"/>
              </a:lnSpc>
              <a:spcBef>
                <a:spcPts val="480"/>
              </a:spcBef>
              <a:buClr>
                <a:srgbClr val="000000"/>
              </a:buClr>
              <a:buSzPct val="25000"/>
              <a:buFont typeface="Arial"/>
              <a:buNone/>
            </a:pPr>
            <a:endParaRPr lang="en-US" sz="2400" kern="0" dirty="0">
              <a:solidFill>
                <a:srgbClr val="000000"/>
              </a:solidFill>
              <a:ea typeface="Calibri"/>
              <a:cs typeface="Calibri"/>
              <a:sym typeface="Calibri"/>
              <a:rtl val="0"/>
            </a:endParaRPr>
          </a:p>
          <a:p>
            <a:pPr algn="ctr" defTabSz="914400">
              <a:lnSpc>
                <a:spcPct val="90000"/>
              </a:lnSpc>
              <a:spcBef>
                <a:spcPts val="480"/>
              </a:spcBef>
              <a:buClr>
                <a:srgbClr val="000000"/>
              </a:buClr>
              <a:buSzPct val="25000"/>
              <a:buFont typeface="Arial"/>
              <a:buNone/>
            </a:pPr>
            <a:endParaRPr lang="en-US" sz="2400" kern="0" dirty="0">
              <a:solidFill>
                <a:srgbClr val="000000"/>
              </a:solidFill>
              <a:ea typeface="Calibri"/>
              <a:cs typeface="Calibri"/>
              <a:sym typeface="Calibri"/>
              <a:rtl val="0"/>
            </a:endParaRPr>
          </a:p>
          <a:p>
            <a:pPr algn="ctr" defTabSz="914400">
              <a:lnSpc>
                <a:spcPct val="90000"/>
              </a:lnSpc>
              <a:spcBef>
                <a:spcPts val="480"/>
              </a:spcBef>
              <a:buClr>
                <a:srgbClr val="000000"/>
              </a:buClr>
              <a:buSzPct val="25000"/>
              <a:buFont typeface="Arial"/>
              <a:buNone/>
            </a:pPr>
            <a:endParaRPr lang="en-US" sz="2400" kern="0" dirty="0">
              <a:solidFill>
                <a:srgbClr val="000000"/>
              </a:solidFill>
              <a:ea typeface="Calibri"/>
              <a:cs typeface="Calibri"/>
              <a:sym typeface="Calibri"/>
              <a:rtl val="0"/>
            </a:endParaRPr>
          </a:p>
          <a:p>
            <a:pPr algn="ctr" defTabSz="914400">
              <a:lnSpc>
                <a:spcPct val="90000"/>
              </a:lnSpc>
              <a:spcBef>
                <a:spcPts val="480"/>
              </a:spcBef>
              <a:buClr>
                <a:srgbClr val="000000"/>
              </a:buClr>
              <a:buSzPct val="25000"/>
              <a:buFont typeface="Arial"/>
              <a:buNone/>
            </a:pPr>
            <a:endParaRPr lang="en-US" sz="3000" kern="0" dirty="0">
              <a:solidFill>
                <a:srgbClr val="000000"/>
              </a:solidFill>
              <a:ea typeface="Calibri"/>
              <a:cs typeface="Calibri"/>
              <a:sym typeface="Calibri"/>
              <a:rtl val="0"/>
            </a:endParaRPr>
          </a:p>
          <a:p>
            <a:pPr algn="ctr" defTabSz="914400">
              <a:lnSpc>
                <a:spcPct val="90000"/>
              </a:lnSpc>
              <a:spcBef>
                <a:spcPts val="480"/>
              </a:spcBef>
              <a:buClr>
                <a:srgbClr val="000000"/>
              </a:buClr>
              <a:buSzPct val="25000"/>
              <a:buFont typeface="Arial"/>
              <a:buNone/>
            </a:pPr>
            <a:endParaRPr lang="en-US" sz="1500" kern="0" dirty="0">
              <a:solidFill>
                <a:srgbClr val="000000"/>
              </a:solidFill>
              <a:ea typeface="Calibri"/>
              <a:cs typeface="Calibri"/>
              <a:sym typeface="Calibri"/>
              <a:rtl val="0"/>
            </a:endParaRPr>
          </a:p>
          <a:p>
            <a:pPr marL="342900" indent="-139700" defTabSz="914400">
              <a:lnSpc>
                <a:spcPct val="90000"/>
              </a:lnSpc>
              <a:spcBef>
                <a:spcPts val="640"/>
              </a:spcBef>
              <a:buClr>
                <a:srgbClr val="000000"/>
              </a:buClr>
              <a:buFont typeface="Arial"/>
              <a:buNone/>
            </a:pPr>
            <a:endParaRPr sz="3200" kern="0" dirty="0">
              <a:solidFill>
                <a:srgbClr val="000000"/>
              </a:solidFill>
              <a:ea typeface="Calibri"/>
              <a:cs typeface="Calibri"/>
              <a:sym typeface="Calibri"/>
              <a:rtl val="0"/>
            </a:endParaRPr>
          </a:p>
        </p:txBody>
      </p:sp>
      <p:pic>
        <p:nvPicPr>
          <p:cNvPr id="20" name="Picture 2" descr="http://blog.theravid.com/wp-content/uploads/2013/07/Evidence-Based-Practice.jpg"/>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6662779" y="3902297"/>
            <a:ext cx="1529022" cy="13205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4066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21</a:t>
            </a:fld>
            <a:endParaRPr lang="en-US" sz="1200" dirty="0">
              <a:solidFill>
                <a:schemeClr val="bg1"/>
              </a:solidFill>
              <a:latin typeface="Adobe Garamond Pro" pitchFamily="18" charset="0"/>
            </a:endParaRPr>
          </a:p>
        </p:txBody>
      </p:sp>
      <p:sp>
        <p:nvSpPr>
          <p:cNvPr id="10" name="Rectangle 9"/>
          <p:cNvSpPr/>
          <p:nvPr/>
        </p:nvSpPr>
        <p:spPr>
          <a:xfrm>
            <a:off x="2749677" y="172761"/>
            <a:ext cx="62165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SAMPLE</a:t>
            </a:r>
            <a:endParaRPr lang="en-GB" sz="2800" dirty="0">
              <a:solidFill>
                <a:schemeClr val="bg1"/>
              </a:solidFill>
              <a:latin typeface="Trajan Pro" pitchFamily="18" charset="0"/>
            </a:endParaRPr>
          </a:p>
        </p:txBody>
      </p:sp>
      <p:sp>
        <p:nvSpPr>
          <p:cNvPr id="11" name="Content Placeholder 2"/>
          <p:cNvSpPr txBox="1">
            <a:spLocks/>
          </p:cNvSpPr>
          <p:nvPr/>
        </p:nvSpPr>
        <p:spPr>
          <a:xfrm>
            <a:off x="228600" y="1104331"/>
            <a:ext cx="8610600" cy="52578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Wingdings 2" pitchFamily="18" charset="2"/>
              <a:buNone/>
            </a:pPr>
            <a:r>
              <a:rPr lang="en-US" altLang="en-US" sz="2200" b="1" dirty="0">
                <a:solidFill>
                  <a:srgbClr val="C00000"/>
                </a:solidFill>
                <a:latin typeface="Arial" pitchFamily="34" charset="0"/>
                <a:ea typeface="ＭＳ Ｐゴシック" pitchFamily="34" charset="-128"/>
                <a:cs typeface="Arial" pitchFamily="34" charset="0"/>
              </a:rPr>
              <a:t>169</a:t>
            </a:r>
            <a:r>
              <a:rPr lang="en-US" altLang="en-US" sz="2200" dirty="0">
                <a:solidFill>
                  <a:srgbClr val="C00000"/>
                </a:solidFill>
                <a:latin typeface="Arial" pitchFamily="34" charset="0"/>
                <a:ea typeface="ＭＳ Ｐゴシック" pitchFamily="34" charset="-128"/>
                <a:cs typeface="Arial" pitchFamily="34" charset="0"/>
              </a:rPr>
              <a:t> ‘Clinical High Risk (CHR)’ individuals </a:t>
            </a:r>
          </a:p>
          <a:p>
            <a:pPr>
              <a:buNone/>
            </a:pPr>
            <a:r>
              <a:rPr lang="en-US" altLang="en-US" sz="2200" dirty="0">
                <a:solidFill>
                  <a:schemeClr val="accent1"/>
                </a:solidFill>
                <a:latin typeface="Arial" pitchFamily="34" charset="0"/>
                <a:ea typeface="ＭＳ Ｐゴシック" pitchFamily="34" charset="-128"/>
                <a:cs typeface="Arial" pitchFamily="34" charset="0"/>
              </a:rPr>
              <a:t>	</a:t>
            </a:r>
            <a:r>
              <a:rPr lang="en-US" altLang="en-US" sz="2200" dirty="0">
                <a:latin typeface="Arial" pitchFamily="34" charset="0"/>
                <a:ea typeface="ＭＳ Ｐゴシック" pitchFamily="34" charset="-128"/>
                <a:cs typeface="Arial" pitchFamily="34" charset="0"/>
              </a:rPr>
              <a:t>given </a:t>
            </a:r>
            <a:r>
              <a:rPr lang="en-US" altLang="en-US" sz="2200" b="1" dirty="0">
                <a:solidFill>
                  <a:schemeClr val="accent1"/>
                </a:solidFill>
                <a:latin typeface="Arial" pitchFamily="34" charset="0"/>
                <a:ea typeface="ＭＳ Ｐゴシック" pitchFamily="34" charset="-128"/>
                <a:cs typeface="Arial" pitchFamily="34" charset="0"/>
              </a:rPr>
              <a:t>stigma assessment </a:t>
            </a:r>
            <a:r>
              <a:rPr lang="en-US" altLang="en-US" sz="2200" dirty="0">
                <a:latin typeface="Arial" pitchFamily="34" charset="0"/>
                <a:cs typeface="Arial" pitchFamily="34" charset="0"/>
              </a:rPr>
              <a:t>at CHR identification and then 6-month follow-up at Harvard, Maine, and Columbia University Medical Centers</a:t>
            </a:r>
            <a:endParaRPr lang="en-US" altLang="en-US" sz="2200" dirty="0">
              <a:ea typeface="ＭＳ Ｐゴシック" pitchFamily="34" charset="-128"/>
            </a:endParaRPr>
          </a:p>
          <a:p>
            <a:pPr algn="ctr" fontAlgn="auto">
              <a:spcAft>
                <a:spcPts val="0"/>
              </a:spcAft>
              <a:buFont typeface="Wingdings 2" pitchFamily="18" charset="2"/>
              <a:buNone/>
            </a:pPr>
            <a:r>
              <a:rPr lang="en-US" altLang="en-US" sz="2200" dirty="0">
                <a:latin typeface="Arial" pitchFamily="34" charset="0"/>
                <a:ea typeface="ＭＳ Ｐゴシック" pitchFamily="34" charset="-128"/>
                <a:cs typeface="Arial" pitchFamily="34" charset="0"/>
              </a:rPr>
              <a:t>Study Period: 2012-2017</a:t>
            </a:r>
          </a:p>
          <a:p>
            <a:pPr fontAlgn="auto">
              <a:spcAft>
                <a:spcPts val="0"/>
              </a:spcAft>
              <a:buFont typeface="Wingdings 2" pitchFamily="18" charset="2"/>
              <a:buNone/>
            </a:pPr>
            <a:endParaRPr lang="en-US" altLang="en-US" sz="2200" dirty="0">
              <a:ea typeface="ＭＳ Ｐゴシック" pitchFamily="34" charset="-128"/>
            </a:endParaRPr>
          </a:p>
          <a:p>
            <a:pPr fontAlgn="auto">
              <a:spcAft>
                <a:spcPts val="0"/>
              </a:spcAft>
              <a:buFont typeface="Wingdings 2" pitchFamily="18" charset="2"/>
              <a:buNone/>
            </a:pPr>
            <a:r>
              <a:rPr lang="en-US" altLang="en-US" sz="2200" b="1" u="sng" dirty="0">
                <a:solidFill>
                  <a:srgbClr val="C00000"/>
                </a:solidFill>
                <a:latin typeface="Arial" pitchFamily="34" charset="0"/>
                <a:ea typeface="ＭＳ Ｐゴシック" pitchFamily="34" charset="-128"/>
                <a:cs typeface="Arial" pitchFamily="34" charset="0"/>
              </a:rPr>
              <a:t>Baseline Data Only </a:t>
            </a:r>
            <a:r>
              <a:rPr lang="en-US" altLang="en-US" sz="2200" b="1" dirty="0">
                <a:solidFill>
                  <a:schemeClr val="accent1"/>
                </a:solidFill>
                <a:latin typeface="Arial" pitchFamily="34" charset="0"/>
                <a:ea typeface="ＭＳ Ｐゴシック" pitchFamily="34" charset="-128"/>
                <a:cs typeface="Arial" pitchFamily="34" charset="0"/>
              </a:rPr>
              <a:t>presented (those who meet COPS criteria)</a:t>
            </a:r>
            <a:endParaRPr lang="en-US" altLang="en-US" sz="2200" b="1" dirty="0">
              <a:solidFill>
                <a:schemeClr val="accent1"/>
              </a:solidFill>
              <a:ea typeface="ＭＳ Ｐゴシック" pitchFamily="34" charset="-128"/>
            </a:endParaRPr>
          </a:p>
          <a:p>
            <a:pPr fontAlgn="auto">
              <a:spcAft>
                <a:spcPts val="0"/>
              </a:spcAft>
              <a:buFont typeface="Wingdings 2" pitchFamily="18" charset="2"/>
              <a:buNone/>
            </a:pPr>
            <a:r>
              <a:rPr lang="en-US" altLang="en-US" sz="2200" b="1" dirty="0">
                <a:solidFill>
                  <a:schemeClr val="accent1"/>
                </a:solidFill>
                <a:latin typeface="Arial" pitchFamily="34" charset="0"/>
                <a:ea typeface="ＭＳ Ｐゴシック" pitchFamily="34" charset="-128"/>
                <a:cs typeface="Arial" pitchFamily="34" charset="0"/>
              </a:rPr>
              <a:t>Help seeking participants </a:t>
            </a:r>
            <a:r>
              <a:rPr lang="en-US" altLang="en-US" sz="2200" dirty="0">
                <a:latin typeface="Arial" pitchFamily="34" charset="0"/>
                <a:ea typeface="ＭＳ Ｐゴシック" pitchFamily="34" charset="-128"/>
                <a:cs typeface="Arial" pitchFamily="34" charset="0"/>
              </a:rPr>
              <a:t>who met ≥1 SIPS/SOPS criteria:</a:t>
            </a:r>
          </a:p>
          <a:p>
            <a:pPr fontAlgn="auto">
              <a:spcAft>
                <a:spcPts val="0"/>
              </a:spcAft>
              <a:buFont typeface="Wingdings 2" pitchFamily="18" charset="2"/>
              <a:buNone/>
            </a:pPr>
            <a:r>
              <a:rPr lang="en-US" altLang="en-US" sz="2200" dirty="0">
                <a:latin typeface="Arial" pitchFamily="34" charset="0"/>
                <a:ea typeface="ＭＳ Ｐゴシック" pitchFamily="34" charset="-128"/>
                <a:cs typeface="Arial" pitchFamily="34" charset="0"/>
              </a:rPr>
              <a:t> (1) attenuated positive symptom syndrome </a:t>
            </a:r>
          </a:p>
          <a:p>
            <a:pPr fontAlgn="auto">
              <a:spcAft>
                <a:spcPts val="0"/>
              </a:spcAft>
              <a:buFont typeface="Wingdings 2" pitchFamily="18" charset="2"/>
              <a:buNone/>
            </a:pPr>
            <a:r>
              <a:rPr lang="en-US" altLang="en-US" sz="2200" dirty="0">
                <a:latin typeface="Arial" pitchFamily="34" charset="0"/>
                <a:ea typeface="ＭＳ Ｐゴシック" pitchFamily="34" charset="-128"/>
                <a:cs typeface="Arial" pitchFamily="34" charset="0"/>
              </a:rPr>
              <a:t> (2) genetic risk and deterioration syndrome</a:t>
            </a:r>
          </a:p>
          <a:p>
            <a:pPr fontAlgn="auto">
              <a:spcAft>
                <a:spcPts val="0"/>
              </a:spcAft>
              <a:buFont typeface="Wingdings 2" pitchFamily="18" charset="2"/>
              <a:buNone/>
            </a:pPr>
            <a:r>
              <a:rPr lang="en-US" altLang="en-US" sz="2200" dirty="0">
                <a:latin typeface="Arial" pitchFamily="34" charset="0"/>
                <a:ea typeface="ＭＳ Ｐゴシック" pitchFamily="34" charset="-128"/>
                <a:cs typeface="Arial" pitchFamily="34" charset="0"/>
              </a:rPr>
              <a:t> (3) brief intermittent psychotic syndrome. </a:t>
            </a:r>
            <a:r>
              <a:rPr lang="en-US" altLang="en-US" sz="2200" i="1" dirty="0">
                <a:latin typeface="Arial" pitchFamily="34" charset="0"/>
                <a:ea typeface="ＭＳ Ｐゴシック" pitchFamily="34" charset="-128"/>
                <a:cs typeface="Arial" pitchFamily="34" charset="0"/>
              </a:rPr>
              <a:t>(Miller, 2003)</a:t>
            </a:r>
          </a:p>
          <a:p>
            <a:pPr fontAlgn="auto">
              <a:spcAft>
                <a:spcPts val="0"/>
              </a:spcAft>
              <a:buFont typeface="Wingdings 2" pitchFamily="18" charset="2"/>
              <a:buNone/>
            </a:pPr>
            <a:endParaRPr lang="en-US" altLang="en-US" sz="2200" i="1" dirty="0">
              <a:latin typeface="Arial" pitchFamily="34" charset="0"/>
              <a:ea typeface="ＭＳ Ｐゴシック" pitchFamily="34" charset="-128"/>
              <a:cs typeface="Arial" pitchFamily="34" charset="0"/>
            </a:endParaRPr>
          </a:p>
          <a:p>
            <a:pPr fontAlgn="auto">
              <a:spcAft>
                <a:spcPts val="0"/>
              </a:spcAft>
              <a:buFont typeface="Wingdings 2" pitchFamily="18" charset="2"/>
              <a:buNone/>
            </a:pPr>
            <a:r>
              <a:rPr lang="en-US" sz="2200" dirty="0">
                <a:latin typeface="Arial" panose="020B0604020202020204" pitchFamily="34" charset="0"/>
                <a:cs typeface="Arial" panose="020B0604020202020204" pitchFamily="34" charset="0"/>
              </a:rPr>
              <a:t>Included those CHR individuals who perceived psychosis risk; excluded those who were not aware of any or did not endorse psychosis-risk</a:t>
            </a:r>
            <a:endParaRPr lang="en-US" altLang="en-US" sz="2200" dirty="0">
              <a:latin typeface="Arial" pitchFamily="34" charset="0"/>
              <a:ea typeface="ＭＳ Ｐゴシック" pitchFamily="34" charset="-128"/>
              <a:cs typeface="Arial" pitchFamily="34" charset="0"/>
            </a:endParaRPr>
          </a:p>
          <a:p>
            <a:pPr fontAlgn="auto">
              <a:spcAft>
                <a:spcPts val="0"/>
              </a:spcAft>
              <a:buFont typeface="Wingdings 2" pitchFamily="18" charset="2"/>
              <a:buNone/>
            </a:pPr>
            <a:endParaRPr lang="en-US" altLang="en-US" sz="2200" dirty="0">
              <a:latin typeface="Arial" pitchFamily="34" charset="0"/>
              <a:ea typeface="ＭＳ Ｐゴシック" pitchFamily="34" charset="-128"/>
              <a:cs typeface="Arial" pitchFamily="34" charset="0"/>
            </a:endParaRPr>
          </a:p>
          <a:p>
            <a:pPr marL="393700" lvl="1" indent="0" fontAlgn="auto">
              <a:spcAft>
                <a:spcPts val="0"/>
              </a:spcAft>
              <a:buFont typeface="Wingdings 2" pitchFamily="18" charset="2"/>
              <a:buNone/>
            </a:pPr>
            <a:endParaRPr lang="en-US" altLang="en-US" sz="2200" dirty="0">
              <a:ea typeface="ＭＳ Ｐゴシック" pitchFamily="34" charset="-128"/>
            </a:endParaRPr>
          </a:p>
          <a:p>
            <a:pPr lvl="2" fontAlgn="auto">
              <a:spcAft>
                <a:spcPts val="0"/>
              </a:spcAft>
            </a:pPr>
            <a:endParaRPr lang="en-US" altLang="en-US" sz="2200" dirty="0">
              <a:ea typeface="ＭＳ Ｐゴシック" pitchFamily="34" charset="-128"/>
            </a:endParaRPr>
          </a:p>
          <a:p>
            <a:pPr lvl="2" fontAlgn="auto">
              <a:spcAft>
                <a:spcPts val="0"/>
              </a:spcAft>
            </a:pPr>
            <a:endParaRPr lang="en-US" altLang="en-US" sz="2200" dirty="0">
              <a:ea typeface="ＭＳ Ｐゴシック" pitchFamily="34" charset="-128"/>
            </a:endParaRPr>
          </a:p>
        </p:txBody>
      </p:sp>
    </p:spTree>
    <p:extLst>
      <p:ext uri="{BB962C8B-B14F-4D97-AF65-F5344CB8AC3E}">
        <p14:creationId xmlns:p14="http://schemas.microsoft.com/office/powerpoint/2010/main" val="3429008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 calcmode="lin" valueType="num">
                                      <p:cBhvr additive="base">
                                        <p:cTn id="19"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xEl>
                                              <p:pRg st="4" end="4"/>
                                            </p:txEl>
                                          </p:spTgt>
                                        </p:tgtEl>
                                        <p:attrNameLst>
                                          <p:attrName>style.visibility</p:attrName>
                                        </p:attrNameLst>
                                      </p:cBhvr>
                                      <p:to>
                                        <p:strVal val="visible"/>
                                      </p:to>
                                    </p:set>
                                    <p:anim calcmode="lin" valueType="num">
                                      <p:cBhvr additive="base">
                                        <p:cTn id="25"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xEl>
                                              <p:pRg st="5" end="5"/>
                                            </p:txEl>
                                          </p:spTgt>
                                        </p:tgtEl>
                                        <p:attrNameLst>
                                          <p:attrName>style.visibility</p:attrName>
                                        </p:attrNameLst>
                                      </p:cBhvr>
                                      <p:to>
                                        <p:strVal val="visible"/>
                                      </p:to>
                                    </p:set>
                                    <p:anim calcmode="lin" valueType="num">
                                      <p:cBhvr additive="base">
                                        <p:cTn id="31"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
                                            <p:txEl>
                                              <p:pRg st="6" end="6"/>
                                            </p:txEl>
                                          </p:spTgt>
                                        </p:tgtEl>
                                        <p:attrNameLst>
                                          <p:attrName>style.visibility</p:attrName>
                                        </p:attrNameLst>
                                      </p:cBhvr>
                                      <p:to>
                                        <p:strVal val="visible"/>
                                      </p:to>
                                    </p:set>
                                    <p:anim calcmode="lin" valueType="num">
                                      <p:cBhvr additive="base">
                                        <p:cTn id="37"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
                                            <p:txEl>
                                              <p:pRg st="7" end="7"/>
                                            </p:txEl>
                                          </p:spTgt>
                                        </p:tgtEl>
                                        <p:attrNameLst>
                                          <p:attrName>style.visibility</p:attrName>
                                        </p:attrNameLst>
                                      </p:cBhvr>
                                      <p:to>
                                        <p:strVal val="visible"/>
                                      </p:to>
                                    </p:set>
                                    <p:anim calcmode="lin" valueType="num">
                                      <p:cBhvr additive="base">
                                        <p:cTn id="43"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1">
                                            <p:txEl>
                                              <p:pRg st="8" end="8"/>
                                            </p:txEl>
                                          </p:spTgt>
                                        </p:tgtEl>
                                        <p:attrNameLst>
                                          <p:attrName>style.visibility</p:attrName>
                                        </p:attrNameLst>
                                      </p:cBhvr>
                                      <p:to>
                                        <p:strVal val="visible"/>
                                      </p:to>
                                    </p:set>
                                    <p:anim calcmode="lin" valueType="num">
                                      <p:cBhvr additive="base">
                                        <p:cTn id="49"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1">
                                            <p:txEl>
                                              <p:pRg st="10" end="10"/>
                                            </p:txEl>
                                          </p:spTgt>
                                        </p:tgtEl>
                                        <p:attrNameLst>
                                          <p:attrName>style.visibility</p:attrName>
                                        </p:attrNameLst>
                                      </p:cBhvr>
                                      <p:to>
                                        <p:strVal val="visible"/>
                                      </p:to>
                                    </p:set>
                                    <p:anim calcmode="lin" valueType="num">
                                      <p:cBhvr additive="base">
                                        <p:cTn id="55" dur="500" fill="hold"/>
                                        <p:tgtEl>
                                          <p:spTgt spid="11">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opperplate Gothic Bold" panose="020E0705020206020404" pitchFamily="34" charset="0"/>
              </a:rPr>
              <a:t>SAMPLE CHARACTERISTICS</a:t>
            </a:r>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22</a:t>
            </a:fld>
            <a:endParaRPr lang="en-US" sz="1200" dirty="0">
              <a:solidFill>
                <a:schemeClr val="bg1"/>
              </a:solidFill>
              <a:latin typeface="Adobe Garamond Pro" pitchFamily="18"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1426386405"/>
              </p:ext>
            </p:extLst>
          </p:nvPr>
        </p:nvGraphicFramePr>
        <p:xfrm>
          <a:off x="2037029" y="959678"/>
          <a:ext cx="5305330" cy="5651817"/>
        </p:xfrm>
        <a:graphic>
          <a:graphicData uri="http://schemas.openxmlformats.org/drawingml/2006/table">
            <a:tbl>
              <a:tblPr firstRow="1" firstCol="1" bandRow="1">
                <a:tableStyleId>{9D7B26C5-4107-4FEC-AEDC-1716B250A1EF}</a:tableStyleId>
              </a:tblPr>
              <a:tblGrid>
                <a:gridCol w="2918040">
                  <a:extLst>
                    <a:ext uri="{9D8B030D-6E8A-4147-A177-3AD203B41FA5}">
                      <a16:colId xmlns:a16="http://schemas.microsoft.com/office/drawing/2014/main" val="20000"/>
                    </a:ext>
                  </a:extLst>
                </a:gridCol>
                <a:gridCol w="1121932">
                  <a:extLst>
                    <a:ext uri="{9D8B030D-6E8A-4147-A177-3AD203B41FA5}">
                      <a16:colId xmlns:a16="http://schemas.microsoft.com/office/drawing/2014/main" val="20001"/>
                    </a:ext>
                  </a:extLst>
                </a:gridCol>
                <a:gridCol w="1265358">
                  <a:extLst>
                    <a:ext uri="{9D8B030D-6E8A-4147-A177-3AD203B41FA5}">
                      <a16:colId xmlns:a16="http://schemas.microsoft.com/office/drawing/2014/main" val="20002"/>
                    </a:ext>
                  </a:extLst>
                </a:gridCol>
              </a:tblGrid>
              <a:tr h="188237">
                <a:tc>
                  <a:txBody>
                    <a:bodyPr/>
                    <a:lstStyle/>
                    <a:p>
                      <a:pPr marL="0" marR="0">
                        <a:lnSpc>
                          <a:spcPct val="150000"/>
                        </a:lnSpc>
                        <a:spcBef>
                          <a:spcPts val="0"/>
                        </a:spcBef>
                        <a:spcAft>
                          <a:spcPts val="0"/>
                        </a:spcAft>
                      </a:pPr>
                      <a:r>
                        <a:rPr lang="en-US" sz="700" dirty="0">
                          <a:effectLst/>
                        </a:rPr>
                        <a:t> </a:t>
                      </a:r>
                      <a:endParaRPr lang="en-US" sz="800" dirty="0">
                        <a:effectLst/>
                        <a:latin typeface="Calibri"/>
                        <a:ea typeface="Calibri"/>
                        <a:cs typeface="Times New Roman"/>
                      </a:endParaRPr>
                    </a:p>
                  </a:txBody>
                  <a:tcPr marL="46740" marR="46740" marT="0" marB="0"/>
                </a:tc>
                <a:tc gridSpan="2">
                  <a:txBody>
                    <a:bodyPr/>
                    <a:lstStyle/>
                    <a:p>
                      <a:pPr marL="0" marR="0" algn="ctr">
                        <a:lnSpc>
                          <a:spcPct val="150000"/>
                        </a:lnSpc>
                        <a:spcBef>
                          <a:spcPts val="0"/>
                        </a:spcBef>
                        <a:spcAft>
                          <a:spcPts val="0"/>
                        </a:spcAft>
                      </a:pPr>
                      <a:r>
                        <a:rPr lang="en-US" sz="700" dirty="0">
                          <a:effectLst/>
                        </a:rPr>
                        <a:t>Participants (n=120)</a:t>
                      </a:r>
                      <a:endParaRPr lang="en-US" sz="800" dirty="0">
                        <a:effectLst/>
                        <a:latin typeface="Calibri"/>
                        <a:ea typeface="Calibri"/>
                        <a:cs typeface="Times New Roman"/>
                      </a:endParaRPr>
                    </a:p>
                  </a:txBody>
                  <a:tcPr marL="46740" marR="46740" marT="0" marB="0"/>
                </a:tc>
                <a:tc hMerge="1">
                  <a:txBody>
                    <a:bodyPr/>
                    <a:lstStyle/>
                    <a:p>
                      <a:endParaRPr lang="en-US"/>
                    </a:p>
                  </a:txBody>
                  <a:tcPr/>
                </a:tc>
                <a:extLst>
                  <a:ext uri="{0D108BD9-81ED-4DB2-BD59-A6C34878D82A}">
                    <a16:rowId xmlns:a16="http://schemas.microsoft.com/office/drawing/2014/main" val="10000"/>
                  </a:ext>
                </a:extLst>
              </a:tr>
              <a:tr h="188237">
                <a:tc>
                  <a:txBody>
                    <a:bodyPr/>
                    <a:lstStyle/>
                    <a:p>
                      <a:pPr marL="0" marR="0">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N (%)</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Mean (SD)</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01"/>
                  </a:ext>
                </a:extLst>
              </a:tr>
              <a:tr h="188237">
                <a:tc>
                  <a:txBody>
                    <a:bodyPr/>
                    <a:lstStyle/>
                    <a:p>
                      <a:pPr marL="0" marR="0">
                        <a:lnSpc>
                          <a:spcPct val="150000"/>
                        </a:lnSpc>
                        <a:spcBef>
                          <a:spcPts val="0"/>
                        </a:spcBef>
                        <a:spcAft>
                          <a:spcPts val="0"/>
                        </a:spcAft>
                      </a:pPr>
                      <a:r>
                        <a:rPr lang="en-US" sz="700">
                          <a:effectLst/>
                        </a:rPr>
                        <a:t>Age (in Years)</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18.6 (4.2)</a:t>
                      </a:r>
                      <a:endParaRPr lang="en-US" sz="800" dirty="0">
                        <a:effectLst/>
                        <a:latin typeface="Calibri"/>
                        <a:ea typeface="Calibri"/>
                        <a:cs typeface="Times New Roman"/>
                      </a:endParaRPr>
                    </a:p>
                  </a:txBody>
                  <a:tcPr marL="46740" marR="46740" marT="0" marB="0"/>
                </a:tc>
                <a:extLst>
                  <a:ext uri="{0D108BD9-81ED-4DB2-BD59-A6C34878D82A}">
                    <a16:rowId xmlns:a16="http://schemas.microsoft.com/office/drawing/2014/main" val="10002"/>
                  </a:ext>
                </a:extLst>
              </a:tr>
              <a:tr h="188237">
                <a:tc>
                  <a:txBody>
                    <a:bodyPr/>
                    <a:lstStyle/>
                    <a:p>
                      <a:pPr marL="0" marR="0">
                        <a:lnSpc>
                          <a:spcPct val="150000"/>
                        </a:lnSpc>
                        <a:spcBef>
                          <a:spcPts val="0"/>
                        </a:spcBef>
                        <a:spcAft>
                          <a:spcPts val="0"/>
                        </a:spcAft>
                      </a:pPr>
                      <a:r>
                        <a:rPr lang="en-US" sz="700">
                          <a:effectLst/>
                        </a:rPr>
                        <a:t>Sex- Male</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80 (66%)</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03"/>
                  </a:ext>
                </a:extLst>
              </a:tr>
              <a:tr h="188237">
                <a:tc>
                  <a:txBody>
                    <a:bodyPr/>
                    <a:lstStyle/>
                    <a:p>
                      <a:pPr marL="0" marR="0">
                        <a:lnSpc>
                          <a:spcPct val="150000"/>
                        </a:lnSpc>
                        <a:spcBef>
                          <a:spcPts val="0"/>
                        </a:spcBef>
                        <a:spcAft>
                          <a:spcPts val="0"/>
                        </a:spcAft>
                      </a:pPr>
                      <a:r>
                        <a:rPr lang="en-US" sz="700">
                          <a:effectLst/>
                        </a:rPr>
                        <a:t>Site</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04"/>
                  </a:ext>
                </a:extLst>
              </a:tr>
              <a:tr h="188237">
                <a:tc>
                  <a:txBody>
                    <a:bodyPr/>
                    <a:lstStyle/>
                    <a:p>
                      <a:pPr marL="457200" marR="0">
                        <a:lnSpc>
                          <a:spcPct val="150000"/>
                        </a:lnSpc>
                        <a:spcBef>
                          <a:spcPts val="0"/>
                        </a:spcBef>
                        <a:spcAft>
                          <a:spcPts val="0"/>
                        </a:spcAft>
                      </a:pPr>
                      <a:r>
                        <a:rPr lang="en-US" sz="700">
                          <a:effectLst/>
                        </a:rPr>
                        <a:t>Boston</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56 (47%)</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05"/>
                  </a:ext>
                </a:extLst>
              </a:tr>
              <a:tr h="188237">
                <a:tc>
                  <a:txBody>
                    <a:bodyPr/>
                    <a:lstStyle/>
                    <a:p>
                      <a:pPr marL="457200" marR="0">
                        <a:lnSpc>
                          <a:spcPct val="150000"/>
                        </a:lnSpc>
                        <a:spcBef>
                          <a:spcPts val="0"/>
                        </a:spcBef>
                        <a:spcAft>
                          <a:spcPts val="0"/>
                        </a:spcAft>
                      </a:pPr>
                      <a:r>
                        <a:rPr lang="en-US" sz="700">
                          <a:effectLst/>
                        </a:rPr>
                        <a:t>Maine</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38 (32%)</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06"/>
                  </a:ext>
                </a:extLst>
              </a:tr>
              <a:tr h="188237">
                <a:tc>
                  <a:txBody>
                    <a:bodyPr/>
                    <a:lstStyle/>
                    <a:p>
                      <a:pPr marL="457200" marR="0">
                        <a:lnSpc>
                          <a:spcPct val="150000"/>
                        </a:lnSpc>
                        <a:spcBef>
                          <a:spcPts val="0"/>
                        </a:spcBef>
                        <a:spcAft>
                          <a:spcPts val="0"/>
                        </a:spcAft>
                      </a:pPr>
                      <a:r>
                        <a:rPr lang="en-US" sz="700">
                          <a:effectLst/>
                        </a:rPr>
                        <a:t>New York</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26 (21%)</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07"/>
                  </a:ext>
                </a:extLst>
              </a:tr>
              <a:tr h="376475">
                <a:tc>
                  <a:txBody>
                    <a:bodyPr/>
                    <a:lstStyle/>
                    <a:p>
                      <a:pPr marL="0" marR="0">
                        <a:lnSpc>
                          <a:spcPct val="150000"/>
                        </a:lnSpc>
                        <a:spcBef>
                          <a:spcPts val="0"/>
                        </a:spcBef>
                        <a:spcAft>
                          <a:spcPts val="0"/>
                        </a:spcAft>
                      </a:pPr>
                      <a:r>
                        <a:rPr lang="en-US" sz="700" dirty="0">
                          <a:effectLst/>
                        </a:rPr>
                        <a:t>Received CHR Feedback</a:t>
                      </a:r>
                      <a:endParaRPr lang="en-US" sz="800" dirty="0">
                        <a:effectLst/>
                      </a:endParaRPr>
                    </a:p>
                    <a:p>
                      <a:pPr marL="0" marR="0">
                        <a:lnSpc>
                          <a:spcPct val="150000"/>
                        </a:lnSpc>
                        <a:spcBef>
                          <a:spcPts val="0"/>
                        </a:spcBef>
                        <a:spcAft>
                          <a:spcPts val="0"/>
                        </a:spcAft>
                      </a:pPr>
                      <a:r>
                        <a:rPr lang="en-US" sz="700" dirty="0">
                          <a:effectLst/>
                        </a:rPr>
                        <a:t>Years of education</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84 (70%)</a:t>
                      </a:r>
                      <a:endParaRPr lang="en-US" sz="800" dirty="0">
                        <a:effectLst/>
                      </a:endParaRPr>
                    </a:p>
                    <a:p>
                      <a:pPr marL="0" marR="0" algn="ctr">
                        <a:lnSpc>
                          <a:spcPct val="150000"/>
                        </a:lnSpc>
                        <a:spcBef>
                          <a:spcPts val="0"/>
                        </a:spcBef>
                        <a:spcAft>
                          <a:spcPts val="0"/>
                        </a:spcAft>
                      </a:pPr>
                      <a:r>
                        <a:rPr lang="en-US" sz="700" dirty="0">
                          <a:effectLst/>
                        </a:rPr>
                        <a:t> </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 </a:t>
                      </a:r>
                      <a:endParaRPr lang="en-US" sz="800" dirty="0">
                        <a:effectLst/>
                      </a:endParaRPr>
                    </a:p>
                    <a:p>
                      <a:pPr marL="0" marR="0" algn="ctr">
                        <a:lnSpc>
                          <a:spcPct val="150000"/>
                        </a:lnSpc>
                        <a:spcBef>
                          <a:spcPts val="0"/>
                        </a:spcBef>
                        <a:spcAft>
                          <a:spcPts val="0"/>
                        </a:spcAft>
                      </a:pPr>
                      <a:r>
                        <a:rPr lang="en-US" sz="700" dirty="0">
                          <a:effectLst/>
                        </a:rPr>
                        <a:t>11.7 (3.1)</a:t>
                      </a:r>
                      <a:endParaRPr lang="en-US" sz="800" dirty="0">
                        <a:effectLst/>
                        <a:latin typeface="Calibri"/>
                        <a:ea typeface="Calibri"/>
                        <a:cs typeface="Times New Roman"/>
                      </a:endParaRPr>
                    </a:p>
                  </a:txBody>
                  <a:tcPr marL="46740" marR="46740" marT="0" marB="0"/>
                </a:tc>
                <a:extLst>
                  <a:ext uri="{0D108BD9-81ED-4DB2-BD59-A6C34878D82A}">
                    <a16:rowId xmlns:a16="http://schemas.microsoft.com/office/drawing/2014/main" val="10008"/>
                  </a:ext>
                </a:extLst>
              </a:tr>
              <a:tr h="188237">
                <a:tc>
                  <a:txBody>
                    <a:bodyPr/>
                    <a:lstStyle/>
                    <a:p>
                      <a:pPr marL="0" marR="0">
                        <a:lnSpc>
                          <a:spcPct val="150000"/>
                        </a:lnSpc>
                        <a:spcBef>
                          <a:spcPts val="0"/>
                        </a:spcBef>
                        <a:spcAft>
                          <a:spcPts val="0"/>
                        </a:spcAft>
                      </a:pPr>
                      <a:r>
                        <a:rPr lang="en-US" sz="700">
                          <a:effectLst/>
                        </a:rPr>
                        <a:t>Born in US</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110 (91.9%)</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09"/>
                  </a:ext>
                </a:extLst>
              </a:tr>
              <a:tr h="192943">
                <a:tc>
                  <a:txBody>
                    <a:bodyPr/>
                    <a:lstStyle/>
                    <a:p>
                      <a:pPr marL="0" marR="0">
                        <a:lnSpc>
                          <a:spcPct val="150000"/>
                        </a:lnSpc>
                        <a:spcBef>
                          <a:spcPts val="0"/>
                        </a:spcBef>
                        <a:spcAft>
                          <a:spcPts val="0"/>
                        </a:spcAft>
                      </a:pPr>
                      <a:r>
                        <a:rPr lang="en-US" sz="700">
                          <a:effectLst/>
                        </a:rPr>
                        <a:t>Preferred Language-English</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112 (93.2%)</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10"/>
                  </a:ext>
                </a:extLst>
              </a:tr>
              <a:tr h="188237">
                <a:tc>
                  <a:txBody>
                    <a:bodyPr/>
                    <a:lstStyle/>
                    <a:p>
                      <a:pPr marL="0" marR="0">
                        <a:lnSpc>
                          <a:spcPct val="150000"/>
                        </a:lnSpc>
                        <a:spcBef>
                          <a:spcPts val="0"/>
                        </a:spcBef>
                        <a:spcAft>
                          <a:spcPts val="0"/>
                        </a:spcAft>
                      </a:pPr>
                      <a:r>
                        <a:rPr lang="en-US" sz="700" dirty="0">
                          <a:effectLst/>
                        </a:rPr>
                        <a:t>Income (dollars/ year)</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11"/>
                  </a:ext>
                </a:extLst>
              </a:tr>
              <a:tr h="188237">
                <a:tc>
                  <a:txBody>
                    <a:bodyPr/>
                    <a:lstStyle/>
                    <a:p>
                      <a:pPr marL="457200" marR="0">
                        <a:lnSpc>
                          <a:spcPct val="150000"/>
                        </a:lnSpc>
                        <a:spcBef>
                          <a:spcPts val="0"/>
                        </a:spcBef>
                        <a:spcAft>
                          <a:spcPts val="0"/>
                        </a:spcAft>
                      </a:pPr>
                      <a:r>
                        <a:rPr lang="en-US" sz="700" dirty="0">
                          <a:effectLst/>
                        </a:rPr>
                        <a:t>Less than $19,999</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16 (13.5%)</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12"/>
                  </a:ext>
                </a:extLst>
              </a:tr>
              <a:tr h="188237">
                <a:tc>
                  <a:txBody>
                    <a:bodyPr/>
                    <a:lstStyle/>
                    <a:p>
                      <a:pPr marL="457200" marR="0">
                        <a:lnSpc>
                          <a:spcPct val="150000"/>
                        </a:lnSpc>
                        <a:spcBef>
                          <a:spcPts val="0"/>
                        </a:spcBef>
                        <a:spcAft>
                          <a:spcPts val="0"/>
                        </a:spcAft>
                      </a:pPr>
                      <a:r>
                        <a:rPr lang="en-US" sz="700" dirty="0">
                          <a:effectLst/>
                        </a:rPr>
                        <a:t>$20,000-$59,999</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22 (18.2%)</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13"/>
                  </a:ext>
                </a:extLst>
              </a:tr>
              <a:tr h="188237">
                <a:tc>
                  <a:txBody>
                    <a:bodyPr/>
                    <a:lstStyle/>
                    <a:p>
                      <a:pPr marL="457200" marR="0">
                        <a:lnSpc>
                          <a:spcPct val="150000"/>
                        </a:lnSpc>
                        <a:spcBef>
                          <a:spcPts val="0"/>
                        </a:spcBef>
                        <a:spcAft>
                          <a:spcPts val="0"/>
                        </a:spcAft>
                      </a:pPr>
                      <a:r>
                        <a:rPr lang="en-US" sz="700" dirty="0">
                          <a:effectLst/>
                        </a:rPr>
                        <a:t>Greater</a:t>
                      </a:r>
                      <a:r>
                        <a:rPr lang="en-US" sz="700" baseline="0" dirty="0">
                          <a:effectLst/>
                        </a:rPr>
                        <a:t> than </a:t>
                      </a:r>
                      <a:r>
                        <a:rPr lang="en-US" sz="700" dirty="0">
                          <a:effectLst/>
                        </a:rPr>
                        <a:t>$59,999</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32 (27.0%)</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14"/>
                  </a:ext>
                </a:extLst>
              </a:tr>
              <a:tr h="188237">
                <a:tc>
                  <a:txBody>
                    <a:bodyPr/>
                    <a:lstStyle/>
                    <a:p>
                      <a:pPr marL="0" marR="0">
                        <a:lnSpc>
                          <a:spcPct val="150000"/>
                        </a:lnSpc>
                        <a:spcBef>
                          <a:spcPts val="0"/>
                        </a:spcBef>
                        <a:spcAft>
                          <a:spcPts val="0"/>
                        </a:spcAft>
                      </a:pPr>
                      <a:r>
                        <a:rPr lang="en-US" sz="800" dirty="0">
                          <a:effectLst/>
                          <a:latin typeface="Calibri"/>
                          <a:ea typeface="Calibri"/>
                          <a:cs typeface="Times New Roman"/>
                        </a:rPr>
                        <a:t>Comorbid</a:t>
                      </a:r>
                      <a:r>
                        <a:rPr lang="en-US" sz="800" baseline="0" dirty="0">
                          <a:effectLst/>
                          <a:latin typeface="Calibri"/>
                          <a:ea typeface="Calibri"/>
                          <a:cs typeface="Times New Roman"/>
                        </a:rPr>
                        <a:t> Axis I Symptoms</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endParaRPr lang="en-US" sz="800" dirty="0">
                        <a:effectLst/>
                        <a:latin typeface="Calibri"/>
                        <a:ea typeface="Calibri"/>
                        <a:cs typeface="Times New Roman"/>
                      </a:endParaRPr>
                    </a:p>
                  </a:txBody>
                  <a:tcPr marL="46740" marR="46740" marT="0" marB="0"/>
                </a:tc>
                <a:extLst>
                  <a:ext uri="{0D108BD9-81ED-4DB2-BD59-A6C34878D82A}">
                    <a16:rowId xmlns:a16="http://schemas.microsoft.com/office/drawing/2014/main" val="10015"/>
                  </a:ext>
                </a:extLst>
              </a:tr>
              <a:tr h="188237">
                <a:tc>
                  <a:txBody>
                    <a:bodyPr/>
                    <a:lstStyle/>
                    <a:p>
                      <a:pPr marL="0" marR="0">
                        <a:lnSpc>
                          <a:spcPct val="150000"/>
                        </a:lnSpc>
                        <a:spcBef>
                          <a:spcPts val="0"/>
                        </a:spcBef>
                        <a:spcAft>
                          <a:spcPts val="0"/>
                        </a:spcAft>
                      </a:pPr>
                      <a:r>
                        <a:rPr lang="en-US" sz="800" dirty="0">
                          <a:effectLst/>
                          <a:latin typeface="Calibri"/>
                          <a:ea typeface="Calibri"/>
                          <a:cs typeface="Times New Roman"/>
                        </a:rPr>
                        <a:t>                    </a:t>
                      </a:r>
                      <a:r>
                        <a:rPr lang="en-US" sz="800" b="0" dirty="0">
                          <a:effectLst/>
                          <a:latin typeface="Calibri"/>
                          <a:ea typeface="Calibri"/>
                          <a:cs typeface="Times New Roman"/>
                        </a:rPr>
                        <a:t>Depression/</a:t>
                      </a:r>
                      <a:r>
                        <a:rPr lang="en-US" sz="800" b="0" baseline="0" dirty="0">
                          <a:effectLst/>
                          <a:latin typeface="Calibri"/>
                          <a:ea typeface="Calibri"/>
                          <a:cs typeface="Times New Roman"/>
                        </a:rPr>
                        <a:t> MDD</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800" dirty="0">
                          <a:effectLst/>
                          <a:latin typeface="Calibri"/>
                          <a:ea typeface="Calibri"/>
                          <a:cs typeface="Times New Roman"/>
                        </a:rPr>
                        <a:t>60 (50.7%)</a:t>
                      </a:r>
                    </a:p>
                  </a:txBody>
                  <a:tcPr marL="46740" marR="46740" marT="0" marB="0"/>
                </a:tc>
                <a:tc>
                  <a:txBody>
                    <a:bodyPr/>
                    <a:lstStyle/>
                    <a:p>
                      <a:pPr marL="0" marR="0" algn="ctr">
                        <a:lnSpc>
                          <a:spcPct val="150000"/>
                        </a:lnSpc>
                        <a:spcBef>
                          <a:spcPts val="0"/>
                        </a:spcBef>
                        <a:spcAft>
                          <a:spcPts val="0"/>
                        </a:spcAft>
                      </a:pPr>
                      <a:endParaRPr lang="en-US" sz="800" dirty="0">
                        <a:effectLst/>
                        <a:latin typeface="Calibri"/>
                        <a:ea typeface="Calibri"/>
                        <a:cs typeface="Times New Roman"/>
                      </a:endParaRPr>
                    </a:p>
                  </a:txBody>
                  <a:tcPr marL="46740" marR="46740" marT="0" marB="0"/>
                </a:tc>
                <a:extLst>
                  <a:ext uri="{0D108BD9-81ED-4DB2-BD59-A6C34878D82A}">
                    <a16:rowId xmlns:a16="http://schemas.microsoft.com/office/drawing/2014/main" val="10016"/>
                  </a:ext>
                </a:extLst>
              </a:tr>
              <a:tr h="188237">
                <a:tc>
                  <a:txBody>
                    <a:bodyPr/>
                    <a:lstStyle/>
                    <a:p>
                      <a:pPr marL="0" marR="0">
                        <a:lnSpc>
                          <a:spcPct val="150000"/>
                        </a:lnSpc>
                        <a:spcBef>
                          <a:spcPts val="0"/>
                        </a:spcBef>
                        <a:spcAft>
                          <a:spcPts val="0"/>
                        </a:spcAft>
                      </a:pPr>
                      <a:r>
                        <a:rPr lang="en-US" sz="800" dirty="0">
                          <a:effectLst/>
                          <a:latin typeface="Calibri"/>
                          <a:ea typeface="Calibri"/>
                          <a:cs typeface="Times New Roman"/>
                        </a:rPr>
                        <a:t>                    </a:t>
                      </a:r>
                      <a:r>
                        <a:rPr lang="en-US" sz="800" b="0" dirty="0">
                          <a:effectLst/>
                          <a:latin typeface="Calibri"/>
                          <a:ea typeface="Calibri"/>
                          <a:cs typeface="Times New Roman"/>
                        </a:rPr>
                        <a:t>Anxiety</a:t>
                      </a:r>
                      <a:r>
                        <a:rPr lang="en-US" sz="800" b="0" baseline="0" dirty="0">
                          <a:effectLst/>
                          <a:latin typeface="Calibri"/>
                          <a:ea typeface="Calibri"/>
                          <a:cs typeface="Times New Roman"/>
                        </a:rPr>
                        <a:t> Disorders</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800" dirty="0">
                          <a:effectLst/>
                          <a:latin typeface="Calibri"/>
                          <a:ea typeface="Calibri"/>
                          <a:cs typeface="Times New Roman"/>
                        </a:rPr>
                        <a:t>52(43.2%)</a:t>
                      </a:r>
                    </a:p>
                  </a:txBody>
                  <a:tcPr marL="46740" marR="46740" marT="0" marB="0"/>
                </a:tc>
                <a:tc>
                  <a:txBody>
                    <a:bodyPr/>
                    <a:lstStyle/>
                    <a:p>
                      <a:pPr marL="0" marR="0" algn="ctr">
                        <a:lnSpc>
                          <a:spcPct val="150000"/>
                        </a:lnSpc>
                        <a:spcBef>
                          <a:spcPts val="0"/>
                        </a:spcBef>
                        <a:spcAft>
                          <a:spcPts val="0"/>
                        </a:spcAft>
                      </a:pPr>
                      <a:endParaRPr lang="en-US" sz="800" dirty="0">
                        <a:effectLst/>
                        <a:latin typeface="Calibri"/>
                        <a:ea typeface="Calibri"/>
                        <a:cs typeface="Times New Roman"/>
                      </a:endParaRPr>
                    </a:p>
                  </a:txBody>
                  <a:tcPr marL="46740" marR="46740" marT="0" marB="0"/>
                </a:tc>
                <a:extLst>
                  <a:ext uri="{0D108BD9-81ED-4DB2-BD59-A6C34878D82A}">
                    <a16:rowId xmlns:a16="http://schemas.microsoft.com/office/drawing/2014/main" val="10017"/>
                  </a:ext>
                </a:extLst>
              </a:tr>
              <a:tr h="188237">
                <a:tc>
                  <a:txBody>
                    <a:bodyPr/>
                    <a:lstStyle/>
                    <a:p>
                      <a:pPr marL="0" marR="0">
                        <a:lnSpc>
                          <a:spcPct val="150000"/>
                        </a:lnSpc>
                        <a:spcBef>
                          <a:spcPts val="0"/>
                        </a:spcBef>
                        <a:spcAft>
                          <a:spcPts val="0"/>
                        </a:spcAft>
                      </a:pPr>
                      <a:r>
                        <a:rPr lang="en-US" sz="800" dirty="0">
                          <a:effectLst/>
                          <a:latin typeface="Calibri"/>
                          <a:ea typeface="Calibri"/>
                          <a:cs typeface="Times New Roman"/>
                        </a:rPr>
                        <a:t>                    </a:t>
                      </a:r>
                      <a:r>
                        <a:rPr lang="en-US" sz="800" b="0" dirty="0">
                          <a:effectLst/>
                          <a:latin typeface="Calibri"/>
                          <a:ea typeface="Calibri"/>
                          <a:cs typeface="Times New Roman"/>
                        </a:rPr>
                        <a:t>ADHD</a:t>
                      </a:r>
                    </a:p>
                  </a:txBody>
                  <a:tcPr marL="46740" marR="46740" marT="0" marB="0"/>
                </a:tc>
                <a:tc>
                  <a:txBody>
                    <a:bodyPr/>
                    <a:lstStyle/>
                    <a:p>
                      <a:pPr marL="0" marR="0" algn="ctr">
                        <a:lnSpc>
                          <a:spcPct val="150000"/>
                        </a:lnSpc>
                        <a:spcBef>
                          <a:spcPts val="0"/>
                        </a:spcBef>
                        <a:spcAft>
                          <a:spcPts val="0"/>
                        </a:spcAft>
                      </a:pPr>
                      <a:r>
                        <a:rPr lang="en-US" sz="800" dirty="0">
                          <a:effectLst/>
                          <a:latin typeface="Calibri"/>
                          <a:ea typeface="Calibri"/>
                          <a:cs typeface="Times New Roman"/>
                        </a:rPr>
                        <a:t>15 (12.8%)</a:t>
                      </a:r>
                    </a:p>
                  </a:txBody>
                  <a:tcPr marL="46740" marR="46740" marT="0" marB="0"/>
                </a:tc>
                <a:tc>
                  <a:txBody>
                    <a:bodyPr/>
                    <a:lstStyle/>
                    <a:p>
                      <a:pPr marL="0" marR="0" algn="ctr">
                        <a:lnSpc>
                          <a:spcPct val="150000"/>
                        </a:lnSpc>
                        <a:spcBef>
                          <a:spcPts val="0"/>
                        </a:spcBef>
                        <a:spcAft>
                          <a:spcPts val="0"/>
                        </a:spcAft>
                      </a:pPr>
                      <a:endParaRPr lang="en-US" sz="800" dirty="0">
                        <a:effectLst/>
                        <a:latin typeface="Calibri"/>
                        <a:ea typeface="Calibri"/>
                        <a:cs typeface="Times New Roman"/>
                      </a:endParaRPr>
                    </a:p>
                  </a:txBody>
                  <a:tcPr marL="46740" marR="46740" marT="0" marB="0"/>
                </a:tc>
                <a:extLst>
                  <a:ext uri="{0D108BD9-81ED-4DB2-BD59-A6C34878D82A}">
                    <a16:rowId xmlns:a16="http://schemas.microsoft.com/office/drawing/2014/main" val="10018"/>
                  </a:ext>
                </a:extLst>
              </a:tr>
              <a:tr h="188237">
                <a:tc>
                  <a:txBody>
                    <a:bodyPr/>
                    <a:lstStyle/>
                    <a:p>
                      <a:pPr marL="0" marR="0">
                        <a:lnSpc>
                          <a:spcPct val="150000"/>
                        </a:lnSpc>
                        <a:spcBef>
                          <a:spcPts val="0"/>
                        </a:spcBef>
                        <a:spcAft>
                          <a:spcPts val="0"/>
                        </a:spcAft>
                      </a:pPr>
                      <a:r>
                        <a:rPr lang="en-US" sz="700" dirty="0">
                          <a:effectLst/>
                        </a:rPr>
                        <a:t>Marital Status-Not married</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113 (94.6%)</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19"/>
                  </a:ext>
                </a:extLst>
              </a:tr>
              <a:tr h="188237">
                <a:tc>
                  <a:txBody>
                    <a:bodyPr/>
                    <a:lstStyle/>
                    <a:p>
                      <a:pPr marL="0" marR="0">
                        <a:lnSpc>
                          <a:spcPct val="150000"/>
                        </a:lnSpc>
                        <a:spcBef>
                          <a:spcPts val="0"/>
                        </a:spcBef>
                        <a:spcAft>
                          <a:spcPts val="0"/>
                        </a:spcAft>
                      </a:pPr>
                      <a:r>
                        <a:rPr lang="en-US" sz="700" dirty="0">
                          <a:effectLst/>
                        </a:rPr>
                        <a:t>Currently Employed (full-time or part time)</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35 (29.1%)</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20"/>
                  </a:ext>
                </a:extLst>
              </a:tr>
              <a:tr h="188237">
                <a:tc>
                  <a:txBody>
                    <a:bodyPr/>
                    <a:lstStyle/>
                    <a:p>
                      <a:pPr marL="0" marR="0">
                        <a:lnSpc>
                          <a:spcPct val="150000"/>
                        </a:lnSpc>
                        <a:spcBef>
                          <a:spcPts val="0"/>
                        </a:spcBef>
                        <a:spcAft>
                          <a:spcPts val="0"/>
                        </a:spcAft>
                      </a:pPr>
                      <a:r>
                        <a:rPr lang="en-US" sz="700" dirty="0">
                          <a:effectLst/>
                        </a:rPr>
                        <a:t>Enrolled as a Student</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92 (76.4%)</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21"/>
                  </a:ext>
                </a:extLst>
              </a:tr>
              <a:tr h="188237">
                <a:tc>
                  <a:txBody>
                    <a:bodyPr/>
                    <a:lstStyle/>
                    <a:p>
                      <a:pPr marL="0" marR="0">
                        <a:lnSpc>
                          <a:spcPct val="150000"/>
                        </a:lnSpc>
                        <a:spcBef>
                          <a:spcPts val="0"/>
                        </a:spcBef>
                        <a:spcAft>
                          <a:spcPts val="0"/>
                        </a:spcAft>
                      </a:pPr>
                      <a:r>
                        <a:rPr lang="en-US" sz="700">
                          <a:effectLst/>
                        </a:rPr>
                        <a:t>Race- White</a:t>
                      </a:r>
                      <a:r>
                        <a:rPr lang="en-US" sz="700" baseline="30000">
                          <a:effectLst/>
                        </a:rPr>
                        <a:t>+</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74 (61.5%)</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22"/>
                  </a:ext>
                </a:extLst>
              </a:tr>
              <a:tr h="188237">
                <a:tc>
                  <a:txBody>
                    <a:bodyPr/>
                    <a:lstStyle/>
                    <a:p>
                      <a:pPr marL="0" marR="0">
                        <a:lnSpc>
                          <a:spcPct val="150000"/>
                        </a:lnSpc>
                        <a:spcBef>
                          <a:spcPts val="0"/>
                        </a:spcBef>
                        <a:spcAft>
                          <a:spcPts val="0"/>
                        </a:spcAft>
                      </a:pPr>
                      <a:r>
                        <a:rPr lang="en-US" sz="800" dirty="0">
                          <a:effectLst/>
                          <a:latin typeface="Calibri"/>
                          <a:ea typeface="Calibri"/>
                          <a:cs typeface="Times New Roman"/>
                        </a:rPr>
                        <a:t>Family History</a:t>
                      </a:r>
                      <a:r>
                        <a:rPr lang="en-US" sz="800" baseline="0" dirty="0">
                          <a:effectLst/>
                          <a:latin typeface="Calibri"/>
                          <a:ea typeface="Calibri"/>
                          <a:cs typeface="Times New Roman"/>
                        </a:rPr>
                        <a:t> of Psychosis</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800" dirty="0">
                          <a:effectLst/>
                          <a:latin typeface="Calibri"/>
                          <a:ea typeface="Calibri"/>
                          <a:cs typeface="Times New Roman"/>
                        </a:rPr>
                        <a:t>34 (28.4%)</a:t>
                      </a:r>
                    </a:p>
                  </a:txBody>
                  <a:tcPr marL="46740" marR="46740" marT="0" marB="0"/>
                </a:tc>
                <a:tc>
                  <a:txBody>
                    <a:bodyPr/>
                    <a:lstStyle/>
                    <a:p>
                      <a:pPr marL="0" marR="0" algn="ctr">
                        <a:lnSpc>
                          <a:spcPct val="150000"/>
                        </a:lnSpc>
                        <a:spcBef>
                          <a:spcPts val="0"/>
                        </a:spcBef>
                        <a:spcAft>
                          <a:spcPts val="0"/>
                        </a:spcAft>
                      </a:pPr>
                      <a:endParaRPr lang="en-US" sz="800" dirty="0">
                        <a:effectLst/>
                        <a:latin typeface="Calibri"/>
                        <a:ea typeface="Calibri"/>
                        <a:cs typeface="Times New Roman"/>
                      </a:endParaRPr>
                    </a:p>
                  </a:txBody>
                  <a:tcPr marL="46740" marR="46740" marT="0" marB="0"/>
                </a:tc>
                <a:extLst>
                  <a:ext uri="{0D108BD9-81ED-4DB2-BD59-A6C34878D82A}">
                    <a16:rowId xmlns:a16="http://schemas.microsoft.com/office/drawing/2014/main" val="10023"/>
                  </a:ext>
                </a:extLst>
              </a:tr>
              <a:tr h="188237">
                <a:tc>
                  <a:txBody>
                    <a:bodyPr/>
                    <a:lstStyle/>
                    <a:p>
                      <a:pPr marL="0" marR="0">
                        <a:lnSpc>
                          <a:spcPct val="150000"/>
                        </a:lnSpc>
                        <a:spcBef>
                          <a:spcPts val="0"/>
                        </a:spcBef>
                        <a:spcAft>
                          <a:spcPts val="0"/>
                        </a:spcAft>
                      </a:pPr>
                      <a:r>
                        <a:rPr lang="en-US" sz="700" dirty="0">
                          <a:effectLst/>
                        </a:rPr>
                        <a:t>Symptoms</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extLst>
                  <a:ext uri="{0D108BD9-81ED-4DB2-BD59-A6C34878D82A}">
                    <a16:rowId xmlns:a16="http://schemas.microsoft.com/office/drawing/2014/main" val="10024"/>
                  </a:ext>
                </a:extLst>
              </a:tr>
              <a:tr h="188237">
                <a:tc>
                  <a:txBody>
                    <a:bodyPr/>
                    <a:lstStyle/>
                    <a:p>
                      <a:pPr marL="457200" marR="0">
                        <a:lnSpc>
                          <a:spcPct val="150000"/>
                        </a:lnSpc>
                        <a:spcBef>
                          <a:spcPts val="0"/>
                        </a:spcBef>
                        <a:spcAft>
                          <a:spcPts val="0"/>
                        </a:spcAft>
                      </a:pPr>
                      <a:r>
                        <a:rPr lang="en-US" sz="700">
                          <a:effectLst/>
                        </a:rPr>
                        <a:t>Total positive</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13.6 (4.1)</a:t>
                      </a:r>
                      <a:endParaRPr lang="en-US" sz="800" dirty="0">
                        <a:effectLst/>
                        <a:latin typeface="Calibri"/>
                        <a:ea typeface="Calibri"/>
                        <a:cs typeface="Times New Roman"/>
                      </a:endParaRPr>
                    </a:p>
                  </a:txBody>
                  <a:tcPr marL="46740" marR="46740" marT="0" marB="0"/>
                </a:tc>
                <a:extLst>
                  <a:ext uri="{0D108BD9-81ED-4DB2-BD59-A6C34878D82A}">
                    <a16:rowId xmlns:a16="http://schemas.microsoft.com/office/drawing/2014/main" val="10025"/>
                  </a:ext>
                </a:extLst>
              </a:tr>
              <a:tr h="188237">
                <a:tc>
                  <a:txBody>
                    <a:bodyPr/>
                    <a:lstStyle/>
                    <a:p>
                      <a:pPr marL="457200" marR="0">
                        <a:lnSpc>
                          <a:spcPct val="150000"/>
                        </a:lnSpc>
                        <a:spcBef>
                          <a:spcPts val="0"/>
                        </a:spcBef>
                        <a:spcAft>
                          <a:spcPts val="0"/>
                        </a:spcAft>
                      </a:pPr>
                      <a:r>
                        <a:rPr lang="en-US" sz="700">
                          <a:effectLst/>
                        </a:rPr>
                        <a:t>Total negative</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15.0 (6.5)</a:t>
                      </a:r>
                      <a:endParaRPr lang="en-US" sz="800" dirty="0">
                        <a:effectLst/>
                        <a:latin typeface="Calibri"/>
                        <a:ea typeface="Calibri"/>
                        <a:cs typeface="Times New Roman"/>
                      </a:endParaRPr>
                    </a:p>
                  </a:txBody>
                  <a:tcPr marL="46740" marR="46740" marT="0" marB="0"/>
                </a:tc>
                <a:extLst>
                  <a:ext uri="{0D108BD9-81ED-4DB2-BD59-A6C34878D82A}">
                    <a16:rowId xmlns:a16="http://schemas.microsoft.com/office/drawing/2014/main" val="10026"/>
                  </a:ext>
                </a:extLst>
              </a:tr>
              <a:tr h="188237">
                <a:tc>
                  <a:txBody>
                    <a:bodyPr/>
                    <a:lstStyle/>
                    <a:p>
                      <a:pPr marL="457200" marR="0">
                        <a:lnSpc>
                          <a:spcPct val="150000"/>
                        </a:lnSpc>
                        <a:spcBef>
                          <a:spcPts val="0"/>
                        </a:spcBef>
                        <a:spcAft>
                          <a:spcPts val="0"/>
                        </a:spcAft>
                      </a:pPr>
                      <a:r>
                        <a:rPr lang="en-US" sz="700">
                          <a:effectLst/>
                        </a:rPr>
                        <a:t>Total disorganized</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7.0 (3.7)</a:t>
                      </a:r>
                      <a:endParaRPr lang="en-US" sz="800" dirty="0">
                        <a:effectLst/>
                        <a:latin typeface="Calibri"/>
                        <a:ea typeface="Calibri"/>
                        <a:cs typeface="Times New Roman"/>
                      </a:endParaRPr>
                    </a:p>
                  </a:txBody>
                  <a:tcPr marL="46740" marR="46740" marT="0" marB="0"/>
                </a:tc>
                <a:extLst>
                  <a:ext uri="{0D108BD9-81ED-4DB2-BD59-A6C34878D82A}">
                    <a16:rowId xmlns:a16="http://schemas.microsoft.com/office/drawing/2014/main" val="10027"/>
                  </a:ext>
                </a:extLst>
              </a:tr>
              <a:tr h="188237">
                <a:tc>
                  <a:txBody>
                    <a:bodyPr/>
                    <a:lstStyle/>
                    <a:p>
                      <a:pPr marL="0" marR="0">
                        <a:lnSpc>
                          <a:spcPct val="150000"/>
                        </a:lnSpc>
                        <a:spcBef>
                          <a:spcPts val="0"/>
                        </a:spcBef>
                        <a:spcAft>
                          <a:spcPts val="0"/>
                        </a:spcAft>
                      </a:pPr>
                      <a:r>
                        <a:rPr lang="en-US" sz="700" dirty="0">
                          <a:effectLst/>
                        </a:rPr>
                        <a:t>Current GAF</a:t>
                      </a:r>
                      <a:endParaRPr lang="en-US" sz="800" dirty="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a:effectLst/>
                        </a:rPr>
                        <a:t> </a:t>
                      </a:r>
                      <a:endParaRPr lang="en-US" sz="800">
                        <a:effectLst/>
                        <a:latin typeface="Calibri"/>
                        <a:ea typeface="Calibri"/>
                        <a:cs typeface="Times New Roman"/>
                      </a:endParaRPr>
                    </a:p>
                  </a:txBody>
                  <a:tcPr marL="46740" marR="46740" marT="0" marB="0"/>
                </a:tc>
                <a:tc>
                  <a:txBody>
                    <a:bodyPr/>
                    <a:lstStyle/>
                    <a:p>
                      <a:pPr marL="0" marR="0" algn="ctr">
                        <a:lnSpc>
                          <a:spcPct val="150000"/>
                        </a:lnSpc>
                        <a:spcBef>
                          <a:spcPts val="0"/>
                        </a:spcBef>
                        <a:spcAft>
                          <a:spcPts val="0"/>
                        </a:spcAft>
                      </a:pPr>
                      <a:r>
                        <a:rPr lang="en-US" sz="700" dirty="0">
                          <a:effectLst/>
                        </a:rPr>
                        <a:t>46.2 (9.6)</a:t>
                      </a:r>
                      <a:endParaRPr lang="en-US" sz="800" dirty="0">
                        <a:effectLst/>
                        <a:latin typeface="Calibri"/>
                        <a:ea typeface="Calibri"/>
                        <a:cs typeface="Times New Roman"/>
                      </a:endParaRPr>
                    </a:p>
                  </a:txBody>
                  <a:tcPr marL="46740" marR="46740" marT="0" marB="0"/>
                </a:tc>
                <a:extLst>
                  <a:ext uri="{0D108BD9-81ED-4DB2-BD59-A6C34878D82A}">
                    <a16:rowId xmlns:a16="http://schemas.microsoft.com/office/drawing/2014/main" val="10028"/>
                  </a:ext>
                </a:extLst>
              </a:tr>
            </a:tbl>
          </a:graphicData>
        </a:graphic>
      </p:graphicFrame>
    </p:spTree>
    <p:extLst>
      <p:ext uri="{BB962C8B-B14F-4D97-AF65-F5344CB8AC3E}">
        <p14:creationId xmlns:p14="http://schemas.microsoft.com/office/powerpoint/2010/main" val="543262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Copperplate Gothic Bold" panose="020E0705020206020404" pitchFamily="34" charset="0"/>
              </a:rPr>
              <a:t>Outcomes</a:t>
            </a:r>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23</a:t>
            </a:fld>
            <a:endParaRPr lang="en-US" sz="1200" dirty="0">
              <a:solidFill>
                <a:schemeClr val="bg1"/>
              </a:solidFill>
              <a:latin typeface="Adobe Garamond Pro" pitchFamily="18" charset="0"/>
            </a:endParaRPr>
          </a:p>
        </p:txBody>
      </p:sp>
      <p:sp>
        <p:nvSpPr>
          <p:cNvPr id="10" name="Rectangle 3"/>
          <p:cNvSpPr txBox="1">
            <a:spLocks noChangeArrowheads="1"/>
          </p:cNvSpPr>
          <p:nvPr/>
        </p:nvSpPr>
        <p:spPr>
          <a:xfrm>
            <a:off x="628650" y="1949169"/>
            <a:ext cx="7772400" cy="3900488"/>
          </a:xfrm>
          <a:prstGeom prst="rect">
            <a:avLst/>
          </a:prstGeom>
        </p:spPr>
        <p:txBody>
          <a:bodyPr>
            <a:noAutofit/>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marL="342900" lvl="1" indent="0">
              <a:buNone/>
              <a:defRPr/>
            </a:pPr>
            <a:endParaRPr lang="en-US" sz="1000" dirty="0"/>
          </a:p>
          <a:p>
            <a:pPr lvl="1">
              <a:defRPr/>
            </a:pPr>
            <a:r>
              <a:rPr lang="en-US" sz="2400" b="1" dirty="0">
                <a:solidFill>
                  <a:schemeClr val="accent1"/>
                </a:solidFill>
              </a:rPr>
              <a:t>Self-Esteem </a:t>
            </a:r>
            <a:r>
              <a:rPr lang="en-US" sz="2400" dirty="0"/>
              <a:t>(Rosenberg Self-Esteem, 1965)</a:t>
            </a:r>
          </a:p>
          <a:p>
            <a:pPr lvl="1">
              <a:defRPr/>
            </a:pPr>
            <a:r>
              <a:rPr lang="en-US" sz="2400" b="1" dirty="0">
                <a:solidFill>
                  <a:schemeClr val="accent1"/>
                </a:solidFill>
              </a:rPr>
              <a:t>Quality of Life </a:t>
            </a:r>
            <a:r>
              <a:rPr lang="en-US" sz="2400" dirty="0"/>
              <a:t>(WHO Quality of Life Scale- BREF, 1994)</a:t>
            </a:r>
          </a:p>
          <a:p>
            <a:pPr lvl="1">
              <a:defRPr/>
            </a:pPr>
            <a:endParaRPr lang="en-US" sz="2400" dirty="0"/>
          </a:p>
          <a:p>
            <a:pPr lvl="1">
              <a:defRPr/>
            </a:pPr>
            <a:endParaRPr lang="en-US" sz="2400" dirty="0"/>
          </a:p>
          <a:p>
            <a:pPr marL="342900" lvl="1" indent="0">
              <a:lnSpc>
                <a:spcPct val="80000"/>
              </a:lnSpc>
              <a:buNone/>
              <a:defRPr/>
            </a:pPr>
            <a:endParaRPr lang="en-US" sz="1600" dirty="0">
              <a:ea typeface="MS PGothic" pitchFamily="34" charset="-128"/>
            </a:endParaRPr>
          </a:p>
          <a:p>
            <a:pPr marL="342900" lvl="1" indent="0">
              <a:lnSpc>
                <a:spcPct val="80000"/>
              </a:lnSpc>
              <a:buNone/>
              <a:defRPr/>
            </a:pPr>
            <a:endParaRPr lang="en-US" sz="1600" dirty="0">
              <a:ea typeface="MS PGothic" pitchFamily="34" charset="-128"/>
            </a:endParaRPr>
          </a:p>
          <a:p>
            <a:pPr marL="342900" lvl="1" indent="0">
              <a:lnSpc>
                <a:spcPct val="80000"/>
              </a:lnSpc>
              <a:buNone/>
              <a:defRPr/>
            </a:pPr>
            <a:endParaRPr lang="en-US" sz="1000" dirty="0">
              <a:ea typeface="MS PGothic" pitchFamily="34" charset="-128"/>
            </a:endParaRPr>
          </a:p>
          <a:p>
            <a:pPr marL="342900" lvl="1" indent="0">
              <a:lnSpc>
                <a:spcPct val="80000"/>
              </a:lnSpc>
              <a:buNone/>
              <a:defRPr/>
            </a:pPr>
            <a:endParaRPr lang="en-US" sz="1000" dirty="0">
              <a:ea typeface="MS PGothic" pitchFamily="34" charset="-128"/>
            </a:endParaRPr>
          </a:p>
          <a:p>
            <a:pPr lvl="1">
              <a:defRPr/>
            </a:pPr>
            <a:r>
              <a:rPr lang="en-US" sz="2400" b="1" dirty="0">
                <a:solidFill>
                  <a:schemeClr val="accent1"/>
                </a:solidFill>
              </a:rPr>
              <a:t>Global Functioning: Social Scale </a:t>
            </a:r>
            <a:r>
              <a:rPr lang="en-US" sz="2400" dirty="0"/>
              <a:t>(</a:t>
            </a:r>
            <a:r>
              <a:rPr lang="en-US" sz="2400" dirty="0" err="1"/>
              <a:t>Cornblatt</a:t>
            </a:r>
            <a:r>
              <a:rPr lang="en-US" sz="2400" dirty="0"/>
              <a:t> et al, 2007)</a:t>
            </a:r>
          </a:p>
          <a:p>
            <a:pPr lvl="1">
              <a:defRPr/>
            </a:pPr>
            <a:r>
              <a:rPr lang="en-US" sz="2400" b="1" dirty="0">
                <a:solidFill>
                  <a:schemeClr val="accent1"/>
                </a:solidFill>
              </a:rPr>
              <a:t>Loss of Social Networks </a:t>
            </a:r>
            <a:r>
              <a:rPr lang="en-US" sz="2400" dirty="0"/>
              <a:t>(</a:t>
            </a:r>
            <a:r>
              <a:rPr lang="en-US" sz="2400" dirty="0" err="1"/>
              <a:t>Norbeck</a:t>
            </a:r>
            <a:r>
              <a:rPr lang="en-US" sz="2400" dirty="0"/>
              <a:t> Social Support Questionnaire; Total “loss of relationships/support” due to stigma)</a:t>
            </a:r>
          </a:p>
          <a:p>
            <a:pPr marL="0" indent="0">
              <a:lnSpc>
                <a:spcPct val="80000"/>
              </a:lnSpc>
              <a:buNone/>
              <a:defRPr/>
            </a:pPr>
            <a:endParaRPr lang="en-US" sz="2800" b="1" dirty="0">
              <a:solidFill>
                <a:srgbClr val="C00000"/>
              </a:solidFill>
              <a:ea typeface="MS PGothic" pitchFamily="34" charset="-128"/>
            </a:endParaRPr>
          </a:p>
          <a:p>
            <a:pPr marL="0" indent="0">
              <a:lnSpc>
                <a:spcPct val="80000"/>
              </a:lnSpc>
              <a:buNone/>
              <a:defRPr/>
            </a:pPr>
            <a:endParaRPr lang="en-US" sz="1000" b="1" dirty="0">
              <a:solidFill>
                <a:srgbClr val="C00000"/>
              </a:solidFill>
              <a:ea typeface="MS PGothic" pitchFamily="34" charset="-128"/>
            </a:endParaRPr>
          </a:p>
        </p:txBody>
      </p:sp>
      <p:sp>
        <p:nvSpPr>
          <p:cNvPr id="11" name="TextBox 10"/>
          <p:cNvSpPr txBox="1"/>
          <p:nvPr/>
        </p:nvSpPr>
        <p:spPr>
          <a:xfrm>
            <a:off x="628650" y="1338902"/>
            <a:ext cx="7886700" cy="437043"/>
          </a:xfrm>
          <a:prstGeom prst="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wrap="square" rtlCol="0">
            <a:spAutoFit/>
          </a:bodyPr>
          <a:lstStyle/>
          <a:p>
            <a:pPr marL="0" marR="0" lvl="0" indent="0" algn="ctr" defTabSz="914400" eaLnBrk="1" fontAlgn="auto" latinLnBrk="0" hangingPunct="1">
              <a:lnSpc>
                <a:spcPct val="80000"/>
              </a:lnSpc>
              <a:spcBef>
                <a:spcPts val="0"/>
              </a:spcBef>
              <a:spcAft>
                <a:spcPts val="0"/>
              </a:spcAft>
              <a:buClrTx/>
              <a:buSzTx/>
              <a:buFontTx/>
              <a:buNone/>
              <a:tabLst/>
              <a:defRPr/>
            </a:pPr>
            <a:r>
              <a:rPr kumimoji="0" lang="en-US" altLang="zh-CN" sz="2800" b="0" i="0" u="none" strike="noStrike" kern="0" cap="none" spc="0" normalizeH="0" baseline="0" noProof="0" dirty="0">
                <a:ln>
                  <a:noFill/>
                </a:ln>
                <a:solidFill>
                  <a:srgbClr val="1F497D"/>
                </a:solidFill>
                <a:effectLst>
                  <a:glow rad="127000">
                    <a:srgbClr val="FFFFFF"/>
                  </a:glow>
                </a:effectLst>
                <a:uLnTx/>
                <a:uFillTx/>
                <a:latin typeface="Rockwell" panose="02060603020205020403" pitchFamily="18" charset="0"/>
                <a:ea typeface="ＭＳ Ｐゴシック" pitchFamily="34" charset="-128"/>
                <a:cs typeface="Arial" charset="0"/>
                <a:sym typeface="Arial"/>
                <a:rtl val="0"/>
              </a:rPr>
              <a:t>Psychological</a:t>
            </a:r>
            <a:r>
              <a:rPr kumimoji="0" lang="en-US" altLang="zh-CN" sz="2800" b="0" i="0" u="none" strike="noStrike" kern="0" cap="none" spc="0" normalizeH="0" noProof="0" dirty="0">
                <a:ln>
                  <a:noFill/>
                </a:ln>
                <a:solidFill>
                  <a:srgbClr val="1F497D"/>
                </a:solidFill>
                <a:effectLst>
                  <a:glow rad="127000">
                    <a:srgbClr val="FFFFFF"/>
                  </a:glow>
                </a:effectLst>
                <a:uLnTx/>
                <a:uFillTx/>
                <a:latin typeface="Rockwell" panose="02060603020205020403" pitchFamily="18" charset="0"/>
                <a:ea typeface="ＭＳ Ｐゴシック" pitchFamily="34" charset="-128"/>
                <a:cs typeface="Arial" charset="0"/>
                <a:sym typeface="Arial"/>
                <a:rtl val="0"/>
              </a:rPr>
              <a:t> </a:t>
            </a:r>
            <a:endParaRPr kumimoji="0" lang="en-US" altLang="zh-CN" sz="2800" b="1" i="1" u="none" strike="noStrike" kern="0" cap="none" spc="0" normalizeH="0" baseline="0" noProof="0" dirty="0">
              <a:ln>
                <a:noFill/>
              </a:ln>
              <a:solidFill>
                <a:srgbClr val="C00000"/>
              </a:solidFill>
              <a:effectLst/>
              <a:uLnTx/>
              <a:uFillTx/>
              <a:latin typeface="Arial"/>
              <a:ea typeface="ＭＳ Ｐゴシック" pitchFamily="34" charset="-128"/>
              <a:cs typeface="Arial" charset="0"/>
              <a:sym typeface="Arial"/>
              <a:rtl val="0"/>
            </a:endParaRPr>
          </a:p>
        </p:txBody>
      </p:sp>
      <p:sp>
        <p:nvSpPr>
          <p:cNvPr id="12" name="TextBox 11"/>
          <p:cNvSpPr txBox="1"/>
          <p:nvPr/>
        </p:nvSpPr>
        <p:spPr>
          <a:xfrm>
            <a:off x="628650" y="3548900"/>
            <a:ext cx="7772400" cy="437043"/>
          </a:xfrm>
          <a:prstGeom prst="rect">
            <a:avLst/>
          </a:prstGeom>
          <a:gradFill rotWithShape="1">
            <a:gsLst>
              <a:gs pos="0">
                <a:srgbClr val="C0504D">
                  <a:tint val="50000"/>
                  <a:satMod val="300000"/>
                </a:srgbClr>
              </a:gs>
              <a:gs pos="35000">
                <a:srgbClr val="C0504D">
                  <a:tint val="37000"/>
                  <a:satMod val="300000"/>
                </a:srgbClr>
              </a:gs>
              <a:gs pos="100000">
                <a:srgbClr val="C0504D">
                  <a:tint val="15000"/>
                  <a:satMod val="350000"/>
                </a:srgbClr>
              </a:gs>
            </a:gsLst>
            <a:lin ang="16200000" scaled="1"/>
          </a:gradFill>
          <a:ln w="9525" cap="flat" cmpd="sng" algn="ctr">
            <a:solidFill>
              <a:srgbClr val="C0504D">
                <a:shade val="95000"/>
                <a:satMod val="105000"/>
              </a:srgbClr>
            </a:solidFill>
            <a:prstDash val="solid"/>
          </a:ln>
          <a:effectLst>
            <a:outerShdw blurRad="40000" dist="20000" dir="5400000" rotWithShape="0">
              <a:srgbClr val="000000">
                <a:alpha val="38000"/>
              </a:srgbClr>
            </a:outerShdw>
          </a:effectLst>
        </p:spPr>
        <p:txBody>
          <a:bodyPr wrap="square" rtlCol="0">
            <a:spAutoFit/>
          </a:bodyPr>
          <a:lstStyle/>
          <a:p>
            <a:pPr marL="0" marR="0" lvl="0" indent="0" algn="ctr" defTabSz="914400" eaLnBrk="1" fontAlgn="auto" latinLnBrk="0" hangingPunct="1">
              <a:lnSpc>
                <a:spcPct val="80000"/>
              </a:lnSpc>
              <a:spcBef>
                <a:spcPts val="0"/>
              </a:spcBef>
              <a:spcAft>
                <a:spcPts val="0"/>
              </a:spcAft>
              <a:buClrTx/>
              <a:buSzTx/>
              <a:buFontTx/>
              <a:buNone/>
              <a:tabLst/>
              <a:defRPr/>
            </a:pPr>
            <a:r>
              <a:rPr lang="en-US" altLang="zh-CN" sz="2800" kern="0" dirty="0">
                <a:solidFill>
                  <a:srgbClr val="1F497D"/>
                </a:solidFill>
                <a:effectLst>
                  <a:glow rad="127000">
                    <a:srgbClr val="FFFFFF"/>
                  </a:glow>
                </a:effectLst>
                <a:latin typeface="Rockwell" panose="02060603020205020403" pitchFamily="18" charset="0"/>
                <a:ea typeface="ＭＳ Ｐゴシック" pitchFamily="34" charset="-128"/>
                <a:cs typeface="Arial" charset="0"/>
                <a:sym typeface="Arial"/>
                <a:rtl val="0"/>
              </a:rPr>
              <a:t>Social </a:t>
            </a:r>
            <a:endParaRPr kumimoji="0" lang="en-US" altLang="zh-CN" sz="2800" b="1" i="1" u="none" strike="noStrike" kern="0" cap="none" spc="0" normalizeH="0" baseline="0" noProof="0" dirty="0">
              <a:ln>
                <a:noFill/>
              </a:ln>
              <a:solidFill>
                <a:srgbClr val="C00000"/>
              </a:solidFill>
              <a:effectLst/>
              <a:uLnTx/>
              <a:uFillTx/>
              <a:latin typeface="Arial"/>
              <a:ea typeface="ＭＳ Ｐゴシック" pitchFamily="34" charset="-128"/>
              <a:cs typeface="Arial" charset="0"/>
              <a:sym typeface="Arial"/>
              <a:rtl val="0"/>
            </a:endParaRPr>
          </a:p>
        </p:txBody>
      </p:sp>
    </p:spTree>
    <p:extLst>
      <p:ext uri="{BB962C8B-B14F-4D97-AF65-F5344CB8AC3E}">
        <p14:creationId xmlns:p14="http://schemas.microsoft.com/office/powerpoint/2010/main" val="3013434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72568" fontAlgn="auto">
              <a:spcAft>
                <a:spcPts val="0"/>
              </a:spcAft>
              <a:defRPr/>
            </a:pPr>
            <a:r>
              <a:rPr lang="en-US" sz="2400" dirty="0">
                <a:latin typeface="Copperplate Gothic Bold" panose="020E0705020206020404" pitchFamily="34" charset="0"/>
              </a:rPr>
              <a:t>Hypothesis #1: </a:t>
            </a:r>
          </a:p>
          <a:p>
            <a:pPr algn="r" defTabSz="872568" fontAlgn="auto">
              <a:spcAft>
                <a:spcPts val="0"/>
              </a:spcAft>
              <a:defRPr/>
            </a:pPr>
            <a:r>
              <a:rPr lang="en-US" sz="2400" dirty="0">
                <a:latin typeface="Copperplate Gothic Bold" panose="020E0705020206020404" pitchFamily="34" charset="0"/>
              </a:rPr>
              <a:t>Labeling vs. Symptoms Stigma</a:t>
            </a:r>
            <a:endParaRPr lang="en-GB" sz="2400" dirty="0">
              <a:solidFill>
                <a:schemeClr val="bg1"/>
              </a:solidFill>
              <a:latin typeface="Trajan Pro" pitchFamily="18" charset="0"/>
            </a:endParaRPr>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24</a:t>
            </a:fld>
            <a:endParaRPr lang="en-US" sz="1200" dirty="0">
              <a:solidFill>
                <a:schemeClr val="bg1"/>
              </a:solidFill>
              <a:latin typeface="Adobe Garamond Pro" pitchFamily="18" charset="0"/>
            </a:endParaRPr>
          </a:p>
        </p:txBody>
      </p:sp>
      <p:sp>
        <p:nvSpPr>
          <p:cNvPr id="10" name="Rectangle 9"/>
          <p:cNvSpPr/>
          <p:nvPr/>
        </p:nvSpPr>
        <p:spPr>
          <a:xfrm>
            <a:off x="2749677" y="172761"/>
            <a:ext cx="6216522" cy="523220"/>
          </a:xfrm>
          <a:prstGeom prst="rect">
            <a:avLst/>
          </a:prstGeom>
        </p:spPr>
        <p:txBody>
          <a:bodyPr wrap="square">
            <a:spAutoFit/>
          </a:bodyPr>
          <a:lstStyle/>
          <a:p>
            <a:pPr lvl="0" algn="r" defTabSz="872568" fontAlgn="auto">
              <a:spcAft>
                <a:spcPts val="0"/>
              </a:spcAft>
              <a:defRPr/>
            </a:pPr>
            <a:endParaRPr lang="en-GB" sz="2800" dirty="0">
              <a:solidFill>
                <a:schemeClr val="bg1"/>
              </a:solidFill>
              <a:latin typeface="Trajan Pro" pitchFamily="18" charset="0"/>
            </a:endParaRPr>
          </a:p>
        </p:txBody>
      </p:sp>
      <p:graphicFrame>
        <p:nvGraphicFramePr>
          <p:cNvPr id="11" name="Chart 10"/>
          <p:cNvGraphicFramePr/>
          <p:nvPr>
            <p:extLst/>
          </p:nvPr>
        </p:nvGraphicFramePr>
        <p:xfrm>
          <a:off x="666932" y="907143"/>
          <a:ext cx="7842069" cy="5556794"/>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
            <a:extLst>
              <a:ext uri="{FF2B5EF4-FFF2-40B4-BE49-F238E27FC236}">
                <a16:creationId xmlns:a16="http://schemas.microsoft.com/office/drawing/2014/main" id="{FA78D159-F214-4425-9C8C-307CB741EB30}"/>
              </a:ext>
            </a:extLst>
          </p:cNvPr>
          <p:cNvSpPr txBox="1"/>
          <p:nvPr/>
        </p:nvSpPr>
        <p:spPr>
          <a:xfrm>
            <a:off x="4184650" y="4265860"/>
            <a:ext cx="806631" cy="276999"/>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dirty="0"/>
              <a:t>p</a:t>
            </a:r>
            <a:r>
              <a:rPr lang="en-US" sz="1200" dirty="0">
                <a:ea typeface="Calibri" panose="020F0502020204030204" pitchFamily="34" charset="0"/>
                <a:cs typeface="Times New Roman" panose="02020603050405020304" pitchFamily="18" charset="0"/>
              </a:rPr>
              <a:t> &lt;0.0001</a:t>
            </a:r>
            <a:endParaRPr lang="en-US" sz="1200" dirty="0"/>
          </a:p>
        </p:txBody>
      </p:sp>
    </p:spTree>
    <p:extLst>
      <p:ext uri="{BB962C8B-B14F-4D97-AF65-F5344CB8AC3E}">
        <p14:creationId xmlns:p14="http://schemas.microsoft.com/office/powerpoint/2010/main" val="73004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 name="Rectangle 2"/>
          <p:cNvSpPr/>
          <p:nvPr/>
        </p:nvSpPr>
        <p:spPr>
          <a:xfrm>
            <a:off x="2346521"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72568" fontAlgn="auto">
              <a:spcAft>
                <a:spcPts val="0"/>
              </a:spcAft>
              <a:defRPr/>
            </a:pPr>
            <a:r>
              <a:rPr lang="en-US" sz="3200" dirty="0">
                <a:solidFill>
                  <a:schemeClr val="bg1"/>
                </a:solidFill>
                <a:latin typeface="Copperplate Gothic Bold" panose="020E0705020206020404" pitchFamily="34" charset="0"/>
              </a:rPr>
              <a:t>Psychological: Self-Esteem</a:t>
            </a:r>
            <a:endParaRPr lang="en-GB" sz="3200" dirty="0">
              <a:solidFill>
                <a:schemeClr val="bg1"/>
              </a:solidFill>
              <a:latin typeface="Trajan Pro" pitchFamily="18" charset="0"/>
            </a:endParaRPr>
          </a:p>
        </p:txBody>
      </p:sp>
      <p:sp>
        <p:nvSpPr>
          <p:cNvPr id="4" name="Title 1"/>
          <p:cNvSpPr txBox="1">
            <a:spLocks/>
          </p:cNvSpPr>
          <p:nvPr/>
        </p:nvSpPr>
        <p:spPr>
          <a:xfrm>
            <a:off x="2379132"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12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1"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 name="Rectangle 5"/>
          <p:cNvSpPr/>
          <p:nvPr/>
        </p:nvSpPr>
        <p:spPr>
          <a:xfrm>
            <a:off x="8788399"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TextBox 27"/>
          <p:cNvSpPr txBox="1"/>
          <p:nvPr/>
        </p:nvSpPr>
        <p:spPr>
          <a:xfrm>
            <a:off x="8775700"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25</a:t>
            </a:fld>
            <a:endParaRPr lang="en-US" sz="1200" dirty="0">
              <a:solidFill>
                <a:schemeClr val="bg1"/>
              </a:solidFill>
              <a:latin typeface="Adobe Garamond Pro" pitchFamily="18" charset="0"/>
            </a:endParaRPr>
          </a:p>
        </p:txBody>
      </p:sp>
      <p:sp>
        <p:nvSpPr>
          <p:cNvPr id="10" name="Rectangle 9"/>
          <p:cNvSpPr/>
          <p:nvPr/>
        </p:nvSpPr>
        <p:spPr>
          <a:xfrm>
            <a:off x="2749676" y="172761"/>
            <a:ext cx="6216522" cy="276999"/>
          </a:xfrm>
          <a:prstGeom prst="rect">
            <a:avLst/>
          </a:prstGeom>
        </p:spPr>
        <p:txBody>
          <a:bodyPr wrap="square">
            <a:spAutoFit/>
          </a:bodyPr>
          <a:lstStyle/>
          <a:p>
            <a:pPr lvl="0" algn="r" defTabSz="872568" fontAlgn="auto">
              <a:spcAft>
                <a:spcPts val="0"/>
              </a:spcAft>
              <a:defRPr/>
            </a:pPr>
            <a:endParaRPr lang="en-GB" sz="1200" dirty="0">
              <a:solidFill>
                <a:schemeClr val="bg1"/>
              </a:solidFill>
              <a:latin typeface="Trajan Pro" pitchFamily="18" charset="0"/>
            </a:endParaRPr>
          </a:p>
        </p:txBody>
      </p:sp>
      <p:graphicFrame>
        <p:nvGraphicFramePr>
          <p:cNvPr id="13" name="Table 12">
            <a:extLst>
              <a:ext uri="{FF2B5EF4-FFF2-40B4-BE49-F238E27FC236}">
                <a16:creationId xmlns:a16="http://schemas.microsoft.com/office/drawing/2014/main" id="{9214E662-1AF1-4CF9-A255-E8EF3AC0836A}"/>
              </a:ext>
            </a:extLst>
          </p:cNvPr>
          <p:cNvGraphicFramePr>
            <a:graphicFrameLocks noGrp="1"/>
          </p:cNvGraphicFramePr>
          <p:nvPr>
            <p:extLst>
              <p:ext uri="{D42A27DB-BD31-4B8C-83A1-F6EECF244321}">
                <p14:modId xmlns:p14="http://schemas.microsoft.com/office/powerpoint/2010/main" val="578949258"/>
              </p:ext>
            </p:extLst>
          </p:nvPr>
        </p:nvGraphicFramePr>
        <p:xfrm>
          <a:off x="190500" y="997024"/>
          <a:ext cx="8763000" cy="5454004"/>
        </p:xfrm>
        <a:graphic>
          <a:graphicData uri="http://schemas.openxmlformats.org/drawingml/2006/table">
            <a:tbl>
              <a:tblPr firstRow="1" firstCol="1" bandRow="1">
                <a:tableStyleId>{9D7B26C5-4107-4FEC-AEDC-1716B250A1EF}</a:tableStyleId>
              </a:tblPr>
              <a:tblGrid>
                <a:gridCol w="2982796">
                  <a:extLst>
                    <a:ext uri="{9D8B030D-6E8A-4147-A177-3AD203B41FA5}">
                      <a16:colId xmlns:a16="http://schemas.microsoft.com/office/drawing/2014/main" val="1540109293"/>
                    </a:ext>
                  </a:extLst>
                </a:gridCol>
                <a:gridCol w="1445051">
                  <a:extLst>
                    <a:ext uri="{9D8B030D-6E8A-4147-A177-3AD203B41FA5}">
                      <a16:colId xmlns:a16="http://schemas.microsoft.com/office/drawing/2014/main" val="39513835"/>
                    </a:ext>
                  </a:extLst>
                </a:gridCol>
                <a:gridCol w="1445051">
                  <a:extLst>
                    <a:ext uri="{9D8B030D-6E8A-4147-A177-3AD203B41FA5}">
                      <a16:colId xmlns:a16="http://schemas.microsoft.com/office/drawing/2014/main" val="3011362100"/>
                    </a:ext>
                  </a:extLst>
                </a:gridCol>
                <a:gridCol w="1445051">
                  <a:extLst>
                    <a:ext uri="{9D8B030D-6E8A-4147-A177-3AD203B41FA5}">
                      <a16:colId xmlns:a16="http://schemas.microsoft.com/office/drawing/2014/main" val="2645611067"/>
                    </a:ext>
                  </a:extLst>
                </a:gridCol>
                <a:gridCol w="1445051">
                  <a:extLst>
                    <a:ext uri="{9D8B030D-6E8A-4147-A177-3AD203B41FA5}">
                      <a16:colId xmlns:a16="http://schemas.microsoft.com/office/drawing/2014/main" val="3788821992"/>
                    </a:ext>
                  </a:extLst>
                </a:gridCol>
              </a:tblGrid>
              <a:tr h="190883">
                <a:tc gridSpan="5">
                  <a:txBody>
                    <a:bodyPr/>
                    <a:lstStyle/>
                    <a:p>
                      <a:pPr marL="0" marR="0">
                        <a:lnSpc>
                          <a:spcPct val="107000"/>
                        </a:lnSpc>
                        <a:spcBef>
                          <a:spcPts val="0"/>
                        </a:spcBef>
                        <a:spcAft>
                          <a:spcPts val="0"/>
                        </a:spcAft>
                      </a:pPr>
                      <a:r>
                        <a:rPr lang="en-US" sz="1300" dirty="0">
                          <a:effectLst/>
                          <a:latin typeface="Arial" panose="020B0604020202020204" pitchFamily="34" charset="0"/>
                          <a:cs typeface="Arial" panose="020B0604020202020204" pitchFamily="34" charset="0"/>
                        </a:rPr>
                        <a:t>Linear Regression Models</a:t>
                      </a:r>
                      <a:endParaRPr lang="en-US" sz="13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lnL>
                      <a:noFill/>
                    </a:lnL>
                    <a:lnR>
                      <a:noFill/>
                    </a:lnR>
                    <a:lnT w="12700" cmpd="sng">
                      <a:noFill/>
                    </a:lnT>
                    <a:lnB w="12700" cmpd="sng">
                      <a:noFill/>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92109557"/>
                  </a:ext>
                </a:extLst>
              </a:tr>
              <a:tr h="180777">
                <a:tc rowSpan="2">
                  <a:txBody>
                    <a:bodyPr/>
                    <a:lstStyle/>
                    <a:p>
                      <a:pPr>
                        <a:lnSpc>
                          <a:spcPct val="107000"/>
                        </a:lnSpc>
                        <a:spcAft>
                          <a:spcPts val="0"/>
                        </a:spcAft>
                      </a:pPr>
                      <a:r>
                        <a:rPr lang="en-US" sz="1100" b="1" dirty="0">
                          <a:effectLst/>
                          <a:latin typeface="Arial" panose="020B0604020202020204" pitchFamily="34" charset="0"/>
                          <a:cs typeface="Arial" panose="020B0604020202020204" pitchFamily="34" charset="0"/>
                        </a:rPr>
                        <a:t> </a:t>
                      </a:r>
                      <a:endParaRPr lang="en-US" sz="1000" b="1" dirty="0">
                        <a:effectLst/>
                        <a:latin typeface="Arial" panose="020B0604020202020204" pitchFamily="34" charset="0"/>
                        <a:cs typeface="Arial" panose="020B0604020202020204" pitchFamily="34" charset="0"/>
                      </a:endParaRPr>
                    </a:p>
                    <a:p>
                      <a:pPr>
                        <a:lnSpc>
                          <a:spcPct val="107000"/>
                        </a:lnSpc>
                        <a:spcAft>
                          <a:spcPts val="0"/>
                        </a:spcAft>
                      </a:pPr>
                      <a:r>
                        <a:rPr lang="en-US" sz="1100" b="1" dirty="0">
                          <a:effectLst/>
                          <a:latin typeface="Arial" panose="020B0604020202020204" pitchFamily="34" charset="0"/>
                          <a:cs typeface="Arial" panose="020B0604020202020204" pitchFamily="34" charset="0"/>
                        </a:rPr>
                        <a:t>Stigma Variables</a:t>
                      </a:r>
                      <a:endParaRPr lang="en-US" sz="1000" b="1" dirty="0">
                        <a:effectLst/>
                        <a:latin typeface="Arial" panose="020B0604020202020204" pitchFamily="34" charset="0"/>
                        <a:cs typeface="Arial" panose="020B0604020202020204" pitchFamily="34" charset="0"/>
                      </a:endParaRPr>
                    </a:p>
                  </a:txBody>
                  <a:tcPr marL="60633" marR="60633" marT="0" marB="0" anchor="ctr">
                    <a:lnT w="12700" cmpd="sng">
                      <a:noFill/>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US" sz="1100" b="1" dirty="0">
                          <a:effectLst/>
                          <a:latin typeface="Arial" panose="020B0604020202020204" pitchFamily="34" charset="0"/>
                          <a:cs typeface="Arial" panose="020B0604020202020204" pitchFamily="34" charset="0"/>
                        </a:rPr>
                        <a:t>Model 1</a:t>
                      </a:r>
                      <a:endParaRPr lang="en-US" sz="1000" b="1" dirty="0">
                        <a:effectLst/>
                        <a:latin typeface="Arial" panose="020B0604020202020204" pitchFamily="34" charset="0"/>
                        <a:cs typeface="Arial" panose="020B0604020202020204" pitchFamily="34" charset="0"/>
                      </a:endParaRPr>
                    </a:p>
                  </a:txBody>
                  <a:tcPr marL="60633" marR="60633" marT="0" marB="0" anchor="ctr">
                    <a:lnT w="12700" cmpd="sng">
                      <a:noFill/>
                    </a:lnT>
                    <a:noFill/>
                  </a:tcPr>
                </a:tc>
                <a:tc>
                  <a:txBody>
                    <a:bodyPr/>
                    <a:lstStyle/>
                    <a:p>
                      <a:pPr algn="ctr">
                        <a:lnSpc>
                          <a:spcPct val="107000"/>
                        </a:lnSpc>
                        <a:spcAft>
                          <a:spcPts val="0"/>
                        </a:spcAft>
                      </a:pPr>
                      <a:r>
                        <a:rPr lang="en-US" sz="1100" b="1">
                          <a:effectLst/>
                          <a:latin typeface="Arial" panose="020B0604020202020204" pitchFamily="34" charset="0"/>
                          <a:cs typeface="Arial" panose="020B0604020202020204" pitchFamily="34" charset="0"/>
                        </a:rPr>
                        <a:t>Model 2</a:t>
                      </a:r>
                      <a:endParaRPr lang="en-US" sz="1000" b="1">
                        <a:effectLst/>
                        <a:latin typeface="Arial" panose="020B0604020202020204" pitchFamily="34" charset="0"/>
                        <a:cs typeface="Arial" panose="020B0604020202020204" pitchFamily="34" charset="0"/>
                      </a:endParaRPr>
                    </a:p>
                  </a:txBody>
                  <a:tcPr marL="60633" marR="60633" marT="0" marB="0" anchor="ctr">
                    <a:lnT w="12700" cmpd="sng">
                      <a:noFill/>
                    </a:lnT>
                    <a:noFill/>
                  </a:tcPr>
                </a:tc>
                <a:tc>
                  <a:txBody>
                    <a:bodyPr/>
                    <a:lstStyle/>
                    <a:p>
                      <a:pPr algn="ctr">
                        <a:lnSpc>
                          <a:spcPct val="107000"/>
                        </a:lnSpc>
                        <a:spcAft>
                          <a:spcPts val="0"/>
                        </a:spcAft>
                      </a:pPr>
                      <a:r>
                        <a:rPr lang="en-US" sz="1100" b="1">
                          <a:effectLst/>
                          <a:latin typeface="Arial" panose="020B0604020202020204" pitchFamily="34" charset="0"/>
                          <a:cs typeface="Arial" panose="020B0604020202020204" pitchFamily="34" charset="0"/>
                        </a:rPr>
                        <a:t>Model 3</a:t>
                      </a:r>
                      <a:endParaRPr lang="en-US" sz="1000" b="1">
                        <a:effectLst/>
                        <a:latin typeface="Arial" panose="020B0604020202020204" pitchFamily="34" charset="0"/>
                        <a:cs typeface="Arial" panose="020B0604020202020204" pitchFamily="34" charset="0"/>
                      </a:endParaRPr>
                    </a:p>
                  </a:txBody>
                  <a:tcPr marL="60633" marR="60633" marT="0" marB="0" anchor="ctr">
                    <a:lnT w="12700" cmpd="sng">
                      <a:noFill/>
                    </a:lnT>
                    <a:noFill/>
                  </a:tcPr>
                </a:tc>
                <a:tc>
                  <a:txBody>
                    <a:bodyPr/>
                    <a:lstStyle/>
                    <a:p>
                      <a:pPr algn="ctr">
                        <a:lnSpc>
                          <a:spcPct val="107000"/>
                        </a:lnSpc>
                        <a:spcAft>
                          <a:spcPts val="0"/>
                        </a:spcAft>
                      </a:pPr>
                      <a:r>
                        <a:rPr lang="en-US" sz="1100" b="1">
                          <a:effectLst/>
                          <a:latin typeface="Arial" panose="020B0604020202020204" pitchFamily="34" charset="0"/>
                          <a:cs typeface="Arial" panose="020B0604020202020204" pitchFamily="34" charset="0"/>
                        </a:rPr>
                        <a:t>Model 4†</a:t>
                      </a:r>
                      <a:endParaRPr lang="en-US" sz="1000" b="1">
                        <a:effectLst/>
                        <a:latin typeface="Arial" panose="020B0604020202020204" pitchFamily="34" charset="0"/>
                        <a:cs typeface="Arial" panose="020B0604020202020204" pitchFamily="34" charset="0"/>
                      </a:endParaRPr>
                    </a:p>
                  </a:txBody>
                  <a:tcPr marL="60633" marR="60633" marT="0" marB="0" anchor="ctr">
                    <a:lnT w="12700" cmpd="sng">
                      <a:noFill/>
                    </a:lnT>
                    <a:noFill/>
                  </a:tcPr>
                </a:tc>
                <a:extLst>
                  <a:ext uri="{0D108BD9-81ED-4DB2-BD59-A6C34878D82A}">
                    <a16:rowId xmlns:a16="http://schemas.microsoft.com/office/drawing/2014/main" val="2986317052"/>
                  </a:ext>
                </a:extLst>
              </a:tr>
              <a:tr h="173029">
                <a:tc vMerge="1">
                  <a:txBody>
                    <a:bodyPr/>
                    <a:lstStyle/>
                    <a:p>
                      <a:endParaRPr lang="en-US"/>
                    </a:p>
                  </a:txBody>
                  <a:tcPr/>
                </a:tc>
                <a:tc>
                  <a:txBody>
                    <a:bodyPr/>
                    <a:lstStyle/>
                    <a:p>
                      <a:pPr algn="ctr">
                        <a:lnSpc>
                          <a:spcPct val="107000"/>
                        </a:lnSpc>
                        <a:spcAft>
                          <a:spcPts val="0"/>
                        </a:spcAft>
                      </a:pPr>
                      <a:r>
                        <a:rPr lang="en-US" sz="1100" b="1">
                          <a:effectLst/>
                          <a:latin typeface="Arial" panose="020B0604020202020204" pitchFamily="34" charset="0"/>
                          <a:cs typeface="Arial" panose="020B0604020202020204" pitchFamily="34" charset="0"/>
                        </a:rPr>
                        <a:t>ß (SE)</a:t>
                      </a:r>
                      <a:endParaRPr lang="en-US" sz="1000" b="1">
                        <a:effectLst/>
                        <a:latin typeface="Arial" panose="020B0604020202020204" pitchFamily="34" charset="0"/>
                        <a:cs typeface="Arial" panose="020B0604020202020204" pitchFamily="34" charset="0"/>
                      </a:endParaRPr>
                    </a:p>
                  </a:txBody>
                  <a:tcPr marL="60633" marR="60633" marT="0" marB="0" anchor="ctr">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US" sz="1100" b="1">
                          <a:effectLst/>
                          <a:latin typeface="Arial" panose="020B0604020202020204" pitchFamily="34" charset="0"/>
                          <a:cs typeface="Arial" panose="020B0604020202020204" pitchFamily="34" charset="0"/>
                        </a:rPr>
                        <a:t>ß (SE)</a:t>
                      </a:r>
                      <a:endParaRPr lang="en-US" sz="1000" b="1">
                        <a:effectLst/>
                        <a:latin typeface="Arial" panose="020B0604020202020204" pitchFamily="34" charset="0"/>
                        <a:cs typeface="Arial" panose="020B0604020202020204" pitchFamily="34" charset="0"/>
                      </a:endParaRPr>
                    </a:p>
                  </a:txBody>
                  <a:tcPr marL="60633" marR="60633" marT="0" marB="0" anchor="ctr">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US" sz="1100" b="1">
                          <a:effectLst/>
                          <a:latin typeface="Arial" panose="020B0604020202020204" pitchFamily="34" charset="0"/>
                          <a:cs typeface="Arial" panose="020B0604020202020204" pitchFamily="34" charset="0"/>
                        </a:rPr>
                        <a:t>ß (SE)</a:t>
                      </a:r>
                      <a:endParaRPr lang="en-US" sz="1000" b="1">
                        <a:effectLst/>
                        <a:latin typeface="Arial" panose="020B0604020202020204" pitchFamily="34" charset="0"/>
                        <a:cs typeface="Arial" panose="020B0604020202020204" pitchFamily="34" charset="0"/>
                      </a:endParaRPr>
                    </a:p>
                  </a:txBody>
                  <a:tcPr marL="60633" marR="60633" marT="0" marB="0" anchor="ctr">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US" sz="1100" b="1" dirty="0">
                          <a:effectLst/>
                          <a:latin typeface="Arial" panose="020B0604020202020204" pitchFamily="34" charset="0"/>
                          <a:cs typeface="Arial" panose="020B0604020202020204" pitchFamily="34" charset="0"/>
                        </a:rPr>
                        <a:t>ß (SE)</a:t>
                      </a:r>
                      <a:endParaRPr lang="en-US" sz="1000" b="1" dirty="0">
                        <a:effectLst/>
                        <a:latin typeface="Arial" panose="020B0604020202020204" pitchFamily="34" charset="0"/>
                        <a:cs typeface="Arial" panose="020B0604020202020204" pitchFamily="34" charset="0"/>
                      </a:endParaRPr>
                    </a:p>
                  </a:txBody>
                  <a:tcPr marL="60633" marR="60633"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78528356"/>
                  </a:ext>
                </a:extLst>
              </a:tr>
              <a:tr h="271894">
                <a:tc>
                  <a:txBody>
                    <a:bodyPr/>
                    <a:lstStyle/>
                    <a:p>
                      <a:pPr marL="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Panel A. Shame</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lnT w="12700" cap="flat" cmpd="sng" algn="ctr">
                      <a:solidFill>
                        <a:schemeClr val="tx1"/>
                      </a:solidFill>
                      <a:prstDash val="solid"/>
                      <a:round/>
                      <a:headEnd type="none" w="med" len="med"/>
                      <a:tailEnd type="none" w="med" len="med"/>
                    </a:lnT>
                    <a:solidFill>
                      <a:schemeClr val="tx1">
                        <a:alpha val="20000"/>
                      </a:schemeClr>
                    </a:solid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lnT w="12700" cap="flat" cmpd="sng" algn="ctr">
                      <a:solidFill>
                        <a:schemeClr val="tx1"/>
                      </a:solidFill>
                      <a:prstDash val="solid"/>
                      <a:round/>
                      <a:headEnd type="none" w="med" len="med"/>
                      <a:tailEnd type="none" w="med" len="med"/>
                    </a:lnT>
                    <a:solidFill>
                      <a:schemeClr val="tx1">
                        <a:alpha val="20000"/>
                      </a:schemeClr>
                    </a:solid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 </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lnT w="12700" cap="flat" cmpd="sng" algn="ctr">
                      <a:solidFill>
                        <a:schemeClr val="tx1"/>
                      </a:solidFill>
                      <a:prstDash val="solid"/>
                      <a:round/>
                      <a:headEnd type="none" w="med" len="med"/>
                      <a:tailEnd type="none" w="med" len="med"/>
                    </a:lnT>
                    <a:solidFill>
                      <a:schemeClr val="tx1">
                        <a:alpha val="20000"/>
                      </a:schemeClr>
                    </a:solid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 </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lnT w="12700" cap="flat" cmpd="sng" algn="ctr">
                      <a:solidFill>
                        <a:schemeClr val="tx1"/>
                      </a:solidFill>
                      <a:prstDash val="solid"/>
                      <a:round/>
                      <a:headEnd type="none" w="med" len="med"/>
                      <a:tailEnd type="none" w="med" len="med"/>
                    </a:lnT>
                    <a:solidFill>
                      <a:schemeClr val="tx1">
                        <a:alpha val="20000"/>
                      </a:schemeClr>
                    </a:solid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lnT w="12700" cap="flat" cmpd="sng" algn="ctr">
                      <a:solidFill>
                        <a:schemeClr val="tx1"/>
                      </a:solidFill>
                      <a:prstDash val="solid"/>
                      <a:round/>
                      <a:headEnd type="none" w="med" len="med"/>
                      <a:tailEnd type="none" w="med" len="med"/>
                    </a:lnT>
                    <a:solidFill>
                      <a:schemeClr val="tx1">
                        <a:alpha val="20000"/>
                      </a:schemeClr>
                    </a:solidFill>
                  </a:tcPr>
                </a:tc>
                <a:extLst>
                  <a:ext uri="{0D108BD9-81ED-4DB2-BD59-A6C34878D82A}">
                    <a16:rowId xmlns:a16="http://schemas.microsoft.com/office/drawing/2014/main" val="4260738626"/>
                  </a:ext>
                </a:extLst>
              </a:tr>
              <a:tr h="27189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Label-Shame</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-0.81 (0.25)**</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-0.09 (0.35)</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-0.17</a:t>
                      </a:r>
                      <a:r>
                        <a:rPr lang="en-US" sz="10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(0.31)</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lnB w="1905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2046229346"/>
                  </a:ext>
                </a:extLst>
              </a:tr>
              <a:tr h="27189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Symptoms-Shame</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-1.07 (0.24)***</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-1.01 (0.35)**</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lnR w="19050" cap="flat" cmpd="sng" algn="ctr">
                      <a:solidFill>
                        <a:schemeClr val="accent2"/>
                      </a:solidFill>
                      <a:prstDash val="solid"/>
                      <a:round/>
                      <a:headEnd type="none" w="med" len="med"/>
                      <a:tailEnd type="none" w="med" len="med"/>
                    </a:ln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-1.15 (0.32)**</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2672620369"/>
                  </a:ext>
                </a:extLst>
              </a:tr>
              <a:tr h="27189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R</a:t>
                      </a:r>
                      <a:r>
                        <a:rPr lang="en-US" sz="1100" baseline="30000" dirty="0">
                          <a:effectLst/>
                          <a:latin typeface="Arial" panose="020B0604020202020204" pitchFamily="34" charset="0"/>
                          <a:cs typeface="Arial" panose="020B0604020202020204" pitchFamily="34" charset="0"/>
                        </a:rPr>
                        <a:t>2</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0.09</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0.16</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0.16</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0.43</a:t>
                      </a:r>
                      <a:endParaRPr lang="en-US" sz="1000" dirty="0">
                        <a:effectLst/>
                        <a:latin typeface="Arial" panose="020B0604020202020204" pitchFamily="34" charset="0"/>
                        <a:cs typeface="Arial" panose="020B0604020202020204" pitchFamily="34" charset="0"/>
                      </a:endParaRPr>
                    </a:p>
                  </a:txBody>
                  <a:tcPr marL="60633" marR="60633" marT="0" marB="0" anchor="ctr">
                    <a:lnT w="19050" cap="flat" cmpd="sng" algn="ctr">
                      <a:solidFill>
                        <a:schemeClr val="accent2"/>
                      </a:solidFill>
                      <a:prstDash val="solid"/>
                      <a:round/>
                      <a:headEnd type="none" w="med" len="med"/>
                      <a:tailEnd type="none" w="med" len="med"/>
                    </a:lnT>
                    <a:noFill/>
                  </a:tcPr>
                </a:tc>
                <a:extLst>
                  <a:ext uri="{0D108BD9-81ED-4DB2-BD59-A6C34878D82A}">
                    <a16:rowId xmlns:a16="http://schemas.microsoft.com/office/drawing/2014/main" val="1364977617"/>
                  </a:ext>
                </a:extLst>
              </a:tr>
              <a:tr h="27189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N</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105</a:t>
                      </a:r>
                      <a:endParaRPr lang="en-US" sz="100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105</a:t>
                      </a:r>
                      <a:endParaRPr lang="en-US" sz="100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105</a:t>
                      </a:r>
                      <a:endParaRPr lang="en-US" sz="100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105</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extLst>
                  <a:ext uri="{0D108BD9-81ED-4DB2-BD59-A6C34878D82A}">
                    <a16:rowId xmlns:a16="http://schemas.microsoft.com/office/drawing/2014/main" val="1907111982"/>
                  </a:ext>
                </a:extLst>
              </a:tr>
              <a:tr h="271894">
                <a:tc>
                  <a:txBody>
                    <a:bodyPr/>
                    <a:lstStyle/>
                    <a:p>
                      <a:pPr>
                        <a:lnSpc>
                          <a:spcPct val="107000"/>
                        </a:lnSpc>
                        <a:spcAft>
                          <a:spcPts val="0"/>
                        </a:spcAft>
                      </a:pPr>
                      <a:r>
                        <a:rPr lang="en-US" sz="1100" dirty="0">
                          <a:effectLst/>
                          <a:latin typeface="Arial" panose="020B0604020202020204" pitchFamily="34" charset="0"/>
                          <a:cs typeface="Arial" panose="020B0604020202020204" pitchFamily="34" charset="0"/>
                        </a:rPr>
                        <a:t>Panel B. Secrecy</a:t>
                      </a:r>
                      <a:endParaRPr lang="en-US" sz="1000" dirty="0">
                        <a:effectLst/>
                        <a:latin typeface="Arial" panose="020B0604020202020204" pitchFamily="34" charset="0"/>
                        <a:cs typeface="Arial" panose="020B0604020202020204" pitchFamily="34" charset="0"/>
                      </a:endParaRPr>
                    </a:p>
                  </a:txBody>
                  <a:tcPr marL="60633" marR="60633" marT="0" marB="0" anchor="ctr">
                    <a:solidFill>
                      <a:srgbClr val="BFBFBF"/>
                    </a:solid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cs typeface="Arial" panose="020B0604020202020204" pitchFamily="34" charset="0"/>
                      </a:endParaRPr>
                    </a:p>
                  </a:txBody>
                  <a:tcPr marL="60633" marR="60633" marT="0" marB="0" anchor="ctr">
                    <a:solidFill>
                      <a:srgbClr val="BFBFBF"/>
                    </a:solid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cs typeface="Arial" panose="020B0604020202020204" pitchFamily="34" charset="0"/>
                      </a:endParaRPr>
                    </a:p>
                  </a:txBody>
                  <a:tcPr marL="60633" marR="60633" marT="0" marB="0" anchor="ctr">
                    <a:solidFill>
                      <a:srgbClr val="BFBFBF"/>
                    </a:solid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cs typeface="Arial" panose="020B0604020202020204" pitchFamily="34" charset="0"/>
                      </a:endParaRPr>
                    </a:p>
                  </a:txBody>
                  <a:tcPr marL="60633" marR="60633" marT="0" marB="0" anchor="ctr">
                    <a:solidFill>
                      <a:srgbClr val="BFBFBF"/>
                    </a:solid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cs typeface="Arial" panose="020B0604020202020204" pitchFamily="34" charset="0"/>
                      </a:endParaRPr>
                    </a:p>
                  </a:txBody>
                  <a:tcPr marL="60633" marR="60633" marT="0" marB="0" anchor="ctr">
                    <a:solidFill>
                      <a:srgbClr val="BFBFBF"/>
                    </a:solidFill>
                  </a:tcPr>
                </a:tc>
                <a:extLst>
                  <a:ext uri="{0D108BD9-81ED-4DB2-BD59-A6C34878D82A}">
                    <a16:rowId xmlns:a16="http://schemas.microsoft.com/office/drawing/2014/main" val="3981053901"/>
                  </a:ext>
                </a:extLst>
              </a:tr>
              <a:tr h="27189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Label-Secrecy</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0.17 (0.39)</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a:t>
                      </a:r>
                      <a:endParaRPr lang="en-US" sz="100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-0.04 (0.46)</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-0.20 (0.42)</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extLst>
                  <a:ext uri="{0D108BD9-81ED-4DB2-BD59-A6C34878D82A}">
                    <a16:rowId xmlns:a16="http://schemas.microsoft.com/office/drawing/2014/main" val="1165990888"/>
                  </a:ext>
                </a:extLst>
              </a:tr>
              <a:tr h="27189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Symptoms-Secrecy</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0.43 (0.44)</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0.46 (0.52)</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0.47 (0.49)</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extLst>
                  <a:ext uri="{0D108BD9-81ED-4DB2-BD59-A6C34878D82A}">
                    <a16:rowId xmlns:a16="http://schemas.microsoft.com/office/drawing/2014/main" val="2323304789"/>
                  </a:ext>
                </a:extLst>
              </a:tr>
              <a:tr h="27189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R</a:t>
                      </a:r>
                      <a:r>
                        <a:rPr lang="en-US" sz="1100" baseline="30000" dirty="0">
                          <a:effectLst/>
                          <a:latin typeface="Arial" panose="020B0604020202020204" pitchFamily="34" charset="0"/>
                          <a:cs typeface="Arial" panose="020B0604020202020204" pitchFamily="34" charset="0"/>
                        </a:rPr>
                        <a:t>2</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0.00</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0.01</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0.01</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0.29</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extLst>
                  <a:ext uri="{0D108BD9-81ED-4DB2-BD59-A6C34878D82A}">
                    <a16:rowId xmlns:a16="http://schemas.microsoft.com/office/drawing/2014/main" val="683954567"/>
                  </a:ext>
                </a:extLst>
              </a:tr>
              <a:tr h="271894">
                <a:tc>
                  <a:txBody>
                    <a:bodyPr/>
                    <a:lstStyle/>
                    <a:p>
                      <a:pPr marL="457200" marR="0">
                        <a:lnSpc>
                          <a:spcPct val="107000"/>
                        </a:lnSpc>
                        <a:spcBef>
                          <a:spcPts val="0"/>
                        </a:spcBef>
                        <a:spcAft>
                          <a:spcPts val="0"/>
                        </a:spcAft>
                      </a:pPr>
                      <a:r>
                        <a:rPr lang="en-US" sz="1100">
                          <a:effectLst/>
                          <a:latin typeface="Arial" panose="020B0604020202020204" pitchFamily="34" charset="0"/>
                          <a:cs typeface="Arial" panose="020B0604020202020204" pitchFamily="34" charset="0"/>
                        </a:rPr>
                        <a:t>N</a:t>
                      </a:r>
                      <a:endParaRPr lang="en-US" sz="100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104</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104</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104</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104</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extLst>
                  <a:ext uri="{0D108BD9-81ED-4DB2-BD59-A6C34878D82A}">
                    <a16:rowId xmlns:a16="http://schemas.microsoft.com/office/drawing/2014/main" val="4288813858"/>
                  </a:ext>
                </a:extLst>
              </a:tr>
              <a:tr h="271894">
                <a:tc>
                  <a:txBody>
                    <a:bodyPr/>
                    <a:lstStyle/>
                    <a:p>
                      <a:pPr>
                        <a:lnSpc>
                          <a:spcPct val="107000"/>
                        </a:lnSpc>
                        <a:spcAft>
                          <a:spcPts val="0"/>
                        </a:spcAft>
                      </a:pPr>
                      <a:r>
                        <a:rPr lang="en-US" sz="1100" dirty="0">
                          <a:effectLst/>
                          <a:latin typeface="Arial" panose="020B0604020202020204" pitchFamily="34" charset="0"/>
                          <a:cs typeface="Arial" panose="020B0604020202020204" pitchFamily="34" charset="0"/>
                        </a:rPr>
                        <a:t>Panel C. Discrimination</a:t>
                      </a:r>
                      <a:endParaRPr lang="en-US" sz="1000" dirty="0">
                        <a:effectLst/>
                        <a:latin typeface="Arial" panose="020B0604020202020204" pitchFamily="34" charset="0"/>
                        <a:cs typeface="Arial" panose="020B0604020202020204" pitchFamily="34" charset="0"/>
                      </a:endParaRPr>
                    </a:p>
                  </a:txBody>
                  <a:tcPr marL="60633" marR="60633" marT="0" marB="0" anchor="ctr">
                    <a:solidFill>
                      <a:srgbClr val="BFBFBF"/>
                    </a:solid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cs typeface="Arial" panose="020B0604020202020204" pitchFamily="34" charset="0"/>
                      </a:endParaRPr>
                    </a:p>
                  </a:txBody>
                  <a:tcPr marL="60633" marR="60633" marT="0" marB="0" anchor="ctr">
                    <a:solidFill>
                      <a:srgbClr val="BFBFBF"/>
                    </a:solid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cs typeface="Arial" panose="020B0604020202020204" pitchFamily="34" charset="0"/>
                      </a:endParaRPr>
                    </a:p>
                  </a:txBody>
                  <a:tcPr marL="60633" marR="60633" marT="0" marB="0" anchor="ctr">
                    <a:solidFill>
                      <a:srgbClr val="BFBFBF"/>
                    </a:solid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solidFill>
                      <a:srgbClr val="BFBFBF"/>
                    </a:solid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cs typeface="Arial" panose="020B0604020202020204" pitchFamily="34" charset="0"/>
                      </a:endParaRPr>
                    </a:p>
                  </a:txBody>
                  <a:tcPr marL="60633" marR="60633" marT="0" marB="0" anchor="ctr">
                    <a:lnB w="19050" cap="flat" cmpd="sng" algn="ctr">
                      <a:solidFill>
                        <a:schemeClr val="accent2"/>
                      </a:solidFill>
                      <a:prstDash val="solid"/>
                      <a:round/>
                      <a:headEnd type="none" w="med" len="med"/>
                      <a:tailEnd type="none" w="med" len="med"/>
                    </a:lnB>
                    <a:solidFill>
                      <a:srgbClr val="BFBFBF"/>
                    </a:solidFill>
                  </a:tcPr>
                </a:tc>
                <a:extLst>
                  <a:ext uri="{0D108BD9-81ED-4DB2-BD59-A6C34878D82A}">
                    <a16:rowId xmlns:a16="http://schemas.microsoft.com/office/drawing/2014/main" val="379558761"/>
                  </a:ext>
                </a:extLst>
              </a:tr>
              <a:tr h="27189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Label-Discrimination</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-0.40 (0.13)**</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-0.39 (0.15)* </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lnR w="19050" cap="flat" cmpd="sng" algn="ctr">
                      <a:solidFill>
                        <a:schemeClr val="accent2"/>
                      </a:solidFill>
                      <a:prstDash val="solid"/>
                      <a:round/>
                      <a:headEnd type="none" w="med" len="med"/>
                      <a:tailEnd type="none" w="med" len="med"/>
                    </a:ln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-0.38 (0.14)**</a:t>
                      </a:r>
                      <a:endParaRPr lang="en-US" sz="1000" dirty="0">
                        <a:effectLst/>
                        <a:latin typeface="Arial" panose="020B0604020202020204" pitchFamily="34" charset="0"/>
                        <a:cs typeface="Arial" panose="020B0604020202020204" pitchFamily="34" charset="0"/>
                      </a:endParaRPr>
                    </a:p>
                  </a:txBody>
                  <a:tcPr marL="60633" marR="60633" marT="0" marB="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noFill/>
                  </a:tcPr>
                </a:tc>
                <a:extLst>
                  <a:ext uri="{0D108BD9-81ED-4DB2-BD59-A6C34878D82A}">
                    <a16:rowId xmlns:a16="http://schemas.microsoft.com/office/drawing/2014/main" val="2845340896"/>
                  </a:ext>
                </a:extLst>
              </a:tr>
              <a:tr h="27189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Symptoms-Discrimination</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a:t>
                      </a:r>
                      <a:endParaRPr lang="en-US" sz="100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-0.24</a:t>
                      </a:r>
                      <a:r>
                        <a:rPr lang="en-US" sz="10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(0.14)+</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-0.04 (0.16)</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0.01 (0.15)</a:t>
                      </a:r>
                      <a:endParaRPr lang="en-US" sz="1000" dirty="0">
                        <a:effectLst/>
                        <a:latin typeface="Arial" panose="020B0604020202020204" pitchFamily="34" charset="0"/>
                        <a:cs typeface="Arial" panose="020B0604020202020204" pitchFamily="34" charset="0"/>
                      </a:endParaRPr>
                    </a:p>
                  </a:txBody>
                  <a:tcPr marL="60633" marR="60633" marT="0" marB="0" anchor="ctr">
                    <a:lnT w="19050" cap="flat" cmpd="sng" algn="ctr">
                      <a:solidFill>
                        <a:schemeClr val="accent2"/>
                      </a:solidFill>
                      <a:prstDash val="solid"/>
                      <a:round/>
                      <a:headEnd type="none" w="med" len="med"/>
                      <a:tailEnd type="none" w="med" len="med"/>
                    </a:lnT>
                    <a:noFill/>
                  </a:tcPr>
                </a:tc>
                <a:extLst>
                  <a:ext uri="{0D108BD9-81ED-4DB2-BD59-A6C34878D82A}">
                    <a16:rowId xmlns:a16="http://schemas.microsoft.com/office/drawing/2014/main" val="3861482871"/>
                  </a:ext>
                </a:extLst>
              </a:tr>
              <a:tr h="27189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R</a:t>
                      </a:r>
                      <a:r>
                        <a:rPr lang="en-US" sz="1100" baseline="30000" dirty="0">
                          <a:effectLst/>
                          <a:latin typeface="Arial" panose="020B0604020202020204" pitchFamily="34" charset="0"/>
                          <a:cs typeface="Arial" panose="020B0604020202020204" pitchFamily="34" charset="0"/>
                        </a:rPr>
                        <a:t>2</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0.09</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0.03</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0.09</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0.33</a:t>
                      </a:r>
                      <a:endParaRPr lang="en-US" sz="1000" dirty="0">
                        <a:effectLst/>
                        <a:latin typeface="Arial" panose="020B0604020202020204" pitchFamily="34" charset="0"/>
                        <a:cs typeface="Arial" panose="020B0604020202020204" pitchFamily="34" charset="0"/>
                      </a:endParaRPr>
                    </a:p>
                  </a:txBody>
                  <a:tcPr marL="60633" marR="60633" marT="0" marB="0" anchor="ctr">
                    <a:noFill/>
                  </a:tcPr>
                </a:tc>
                <a:extLst>
                  <a:ext uri="{0D108BD9-81ED-4DB2-BD59-A6C34878D82A}">
                    <a16:rowId xmlns:a16="http://schemas.microsoft.com/office/drawing/2014/main" val="1887219592"/>
                  </a:ext>
                </a:extLst>
              </a:tr>
              <a:tr h="27189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N</a:t>
                      </a:r>
                      <a:endParaRPr lang="en-US" sz="1000" dirty="0">
                        <a:effectLst/>
                        <a:latin typeface="Arial" panose="020B0604020202020204" pitchFamily="34" charset="0"/>
                        <a:cs typeface="Arial" panose="020B0604020202020204" pitchFamily="34" charset="0"/>
                      </a:endParaRPr>
                    </a:p>
                  </a:txBody>
                  <a:tcPr marL="60633" marR="60633" marT="0" marB="0" anchor="ctr">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105</a:t>
                      </a:r>
                      <a:endParaRPr lang="en-US" sz="1000" dirty="0">
                        <a:effectLst/>
                        <a:latin typeface="Arial" panose="020B0604020202020204" pitchFamily="34" charset="0"/>
                        <a:cs typeface="Arial" panose="020B0604020202020204" pitchFamily="34" charset="0"/>
                      </a:endParaRPr>
                    </a:p>
                  </a:txBody>
                  <a:tcPr marL="60633" marR="60633" marT="0" marB="0" anchor="ctr">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105</a:t>
                      </a:r>
                      <a:endParaRPr lang="en-US" sz="1000">
                        <a:effectLst/>
                        <a:latin typeface="Arial" panose="020B0604020202020204" pitchFamily="34" charset="0"/>
                        <a:cs typeface="Arial" panose="020B0604020202020204" pitchFamily="34" charset="0"/>
                      </a:endParaRPr>
                    </a:p>
                  </a:txBody>
                  <a:tcPr marL="60633" marR="60633" marT="0" marB="0" anchor="ctr">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633" marR="60633" marT="0" marB="0" anchor="ctr">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105</a:t>
                      </a:r>
                      <a:endParaRPr lang="en-US" sz="1000" dirty="0">
                        <a:effectLst/>
                        <a:latin typeface="Arial" panose="020B0604020202020204" pitchFamily="34" charset="0"/>
                        <a:cs typeface="Arial" panose="020B0604020202020204" pitchFamily="34" charset="0"/>
                      </a:endParaRPr>
                    </a:p>
                  </a:txBody>
                  <a:tcPr marL="60633" marR="60633" marT="0" marB="0"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5290440"/>
                  </a:ext>
                </a:extLst>
              </a:tr>
              <a:tr h="173029">
                <a:tc gridSpan="5">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altLang="zh-CN"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Note: ß=Beta coefficient; SE=standard error; †Model 4: Shame model adjusted covariates: </a:t>
                      </a:r>
                      <a:r>
                        <a:rPr kumimoji="0" lang="en-US" altLang="zh-CN"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age</a:t>
                      </a:r>
                      <a:r>
                        <a:rPr kumimoji="0" lang="en-US" altLang="zh-CN"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male, site (</a:t>
                      </a:r>
                      <a:r>
                        <a:rPr kumimoji="0" lang="en-US" altLang="zh-CN"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Maine</a:t>
                      </a:r>
                      <a:r>
                        <a:rPr kumimoji="0" lang="en-US" altLang="zh-CN"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and Columbia vs. Harvard), White, positive symptoms, </a:t>
                      </a:r>
                      <a:r>
                        <a:rPr kumimoji="0" lang="en-US" altLang="zh-CN"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negative symptoms</a:t>
                      </a:r>
                      <a:r>
                        <a:rPr kumimoji="0" lang="en-US" altLang="zh-CN"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disorganized symptoms, and general systems. Secrecy model adjusted covariates: age, male+, site (Maine and Columbia vs. Harvard), White, positive symptoms, </a:t>
                      </a:r>
                      <a:r>
                        <a:rPr kumimoji="0" lang="en-US" altLang="zh-CN"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negative symptoms</a:t>
                      </a:r>
                      <a:r>
                        <a:rPr kumimoji="0" lang="en-US" altLang="zh-CN"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disorganized symptoms, and general systems. Discrimination model adjusted covariates:  include age, male+, site (Maine and Columbia vs. Harvard), White+, positive symptoms, </a:t>
                      </a:r>
                      <a:r>
                        <a:rPr kumimoji="0" lang="en-US" altLang="zh-CN" sz="10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negative symptoms</a:t>
                      </a:r>
                      <a:r>
                        <a:rPr kumimoji="0" lang="en-US" altLang="zh-CN" sz="1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disorganized symptoms, and general systems. </a:t>
                      </a:r>
                      <a:r>
                        <a:rPr kumimoji="0" lang="en-US" altLang="zh-CN" sz="1000" b="0" i="0" u="none" strike="noStrike" cap="none" normalizeH="0" baseline="3000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kumimoji="0" lang="en-US" altLang="zh-CN"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P&lt;0.10; *P&lt;0.05; **P&lt;0.01;  ***P&lt;0.0001</a:t>
                      </a:r>
                      <a:endParaRPr kumimoji="0" lang="en-US" altLang="zh-CN" sz="1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0633" marR="60633" marT="0" marB="0"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pPr algn="ctr">
                        <a:lnSpc>
                          <a:spcPct val="107000"/>
                        </a:lnSpc>
                        <a:spcAft>
                          <a:spcPts val="0"/>
                        </a:spcAft>
                      </a:pPr>
                      <a:endParaRPr lang="en-US" sz="1000" dirty="0">
                        <a:effectLst/>
                        <a:latin typeface="Calibri" panose="020F0502020204030204" pitchFamily="34" charset="0"/>
                        <a:cs typeface="Times New Roman" panose="02020603050405020304" pitchFamily="18" charset="0"/>
                      </a:endParaRPr>
                    </a:p>
                  </a:txBody>
                  <a:tcPr marL="60633" marR="60633" marT="0" marB="0" anchor="ctr"/>
                </a:tc>
                <a:tc hMerge="1">
                  <a:txBody>
                    <a:bodyPr/>
                    <a:lstStyle/>
                    <a:p>
                      <a:pPr algn="ctr">
                        <a:lnSpc>
                          <a:spcPct val="107000"/>
                        </a:lnSpc>
                        <a:spcAft>
                          <a:spcPts val="0"/>
                        </a:spcAft>
                      </a:pPr>
                      <a:endParaRPr lang="en-US" sz="1000" dirty="0">
                        <a:effectLst/>
                        <a:latin typeface="Calibri" panose="020F0502020204030204" pitchFamily="34" charset="0"/>
                        <a:cs typeface="Times New Roman" panose="02020603050405020304" pitchFamily="18" charset="0"/>
                      </a:endParaRPr>
                    </a:p>
                  </a:txBody>
                  <a:tcPr marL="60633" marR="60633" marT="0" marB="0" anchor="ctr"/>
                </a:tc>
                <a:tc hMerge="1">
                  <a:txBody>
                    <a:bodyPr/>
                    <a:lstStyle/>
                    <a:p>
                      <a:pPr marL="0" marR="0" algn="ctr">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633" marR="60633" marT="0" marB="0" anchor="ctr"/>
                </a:tc>
                <a:tc hMerge="1">
                  <a:txBody>
                    <a:bodyPr/>
                    <a:lstStyle/>
                    <a:p>
                      <a:pPr algn="ctr">
                        <a:lnSpc>
                          <a:spcPct val="107000"/>
                        </a:lnSpc>
                        <a:spcAft>
                          <a:spcPts val="0"/>
                        </a:spcAft>
                      </a:pPr>
                      <a:endParaRPr lang="en-US" sz="1000" dirty="0">
                        <a:effectLst/>
                        <a:latin typeface="Calibri" panose="020F0502020204030204" pitchFamily="34" charset="0"/>
                        <a:cs typeface="Times New Roman" panose="02020603050405020304" pitchFamily="18" charset="0"/>
                      </a:endParaRPr>
                    </a:p>
                  </a:txBody>
                  <a:tcPr marL="60633" marR="60633" marT="0" marB="0" anchor="ctr"/>
                </a:tc>
                <a:extLst>
                  <a:ext uri="{0D108BD9-81ED-4DB2-BD59-A6C34878D82A}">
                    <a16:rowId xmlns:a16="http://schemas.microsoft.com/office/drawing/2014/main" val="4257966811"/>
                  </a:ext>
                </a:extLst>
              </a:tr>
            </a:tbl>
          </a:graphicData>
        </a:graphic>
      </p:graphicFrame>
    </p:spTree>
    <p:extLst>
      <p:ext uri="{BB962C8B-B14F-4D97-AF65-F5344CB8AC3E}">
        <p14:creationId xmlns:p14="http://schemas.microsoft.com/office/powerpoint/2010/main" val="27981445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68FD9E2F-B9A3-42E1-BEBE-9804CE3DC0C1}"/>
              </a:ext>
            </a:extLst>
          </p:cNvPr>
          <p:cNvGrpSpPr/>
          <p:nvPr/>
        </p:nvGrpSpPr>
        <p:grpSpPr>
          <a:xfrm>
            <a:off x="-1" y="6578600"/>
            <a:ext cx="9144001" cy="279400"/>
            <a:chOff x="-1" y="6578600"/>
            <a:chExt cx="9144001" cy="279400"/>
          </a:xfrm>
        </p:grpSpPr>
        <p:sp>
          <p:nvSpPr>
            <p:cNvPr id="6" name="Rectangle 5"/>
            <p:cNvSpPr/>
            <p:nvPr/>
          </p:nvSpPr>
          <p:spPr>
            <a:xfrm>
              <a:off x="8788399"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 name="Rectangle 4"/>
            <p:cNvSpPr/>
            <p:nvPr/>
          </p:nvSpPr>
          <p:spPr>
            <a:xfrm>
              <a:off x="-1"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TextBox 27"/>
            <p:cNvSpPr txBox="1"/>
            <p:nvPr/>
          </p:nvSpPr>
          <p:spPr>
            <a:xfrm>
              <a:off x="8775700"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26</a:t>
              </a:fld>
              <a:endParaRPr lang="en-US" sz="1200" dirty="0">
                <a:solidFill>
                  <a:schemeClr val="bg1"/>
                </a:solidFill>
                <a:latin typeface="Adobe Garamond Pro" pitchFamily="18" charset="0"/>
              </a:endParaRPr>
            </a:p>
          </p:txBody>
        </p:sp>
      </p:grpSp>
      <p:graphicFrame>
        <p:nvGraphicFramePr>
          <p:cNvPr id="11" name="Table 10">
            <a:extLst>
              <a:ext uri="{FF2B5EF4-FFF2-40B4-BE49-F238E27FC236}">
                <a16:creationId xmlns:a16="http://schemas.microsoft.com/office/drawing/2014/main" id="{0D9CFDED-01A8-4DA8-98EC-4F814DB76B9C}"/>
              </a:ext>
            </a:extLst>
          </p:cNvPr>
          <p:cNvGraphicFramePr>
            <a:graphicFrameLocks noGrp="1"/>
          </p:cNvGraphicFramePr>
          <p:nvPr>
            <p:extLst>
              <p:ext uri="{D42A27DB-BD31-4B8C-83A1-F6EECF244321}">
                <p14:modId xmlns:p14="http://schemas.microsoft.com/office/powerpoint/2010/main" val="2386923623"/>
              </p:ext>
            </p:extLst>
          </p:nvPr>
        </p:nvGraphicFramePr>
        <p:xfrm>
          <a:off x="275955" y="1020194"/>
          <a:ext cx="8592089" cy="5394697"/>
        </p:xfrm>
        <a:graphic>
          <a:graphicData uri="http://schemas.openxmlformats.org/drawingml/2006/table">
            <a:tbl>
              <a:tblPr firstRow="1" firstCol="1" bandRow="1">
                <a:tableStyleId>{9D7B26C5-4107-4FEC-AEDC-1716B250A1EF}</a:tableStyleId>
              </a:tblPr>
              <a:tblGrid>
                <a:gridCol w="2981297">
                  <a:extLst>
                    <a:ext uri="{9D8B030D-6E8A-4147-A177-3AD203B41FA5}">
                      <a16:colId xmlns:a16="http://schemas.microsoft.com/office/drawing/2014/main" val="1629407298"/>
                    </a:ext>
                  </a:extLst>
                </a:gridCol>
                <a:gridCol w="1402698">
                  <a:extLst>
                    <a:ext uri="{9D8B030D-6E8A-4147-A177-3AD203B41FA5}">
                      <a16:colId xmlns:a16="http://schemas.microsoft.com/office/drawing/2014/main" val="1269981344"/>
                    </a:ext>
                  </a:extLst>
                </a:gridCol>
                <a:gridCol w="1402698">
                  <a:extLst>
                    <a:ext uri="{9D8B030D-6E8A-4147-A177-3AD203B41FA5}">
                      <a16:colId xmlns:a16="http://schemas.microsoft.com/office/drawing/2014/main" val="153647319"/>
                    </a:ext>
                  </a:extLst>
                </a:gridCol>
                <a:gridCol w="1402698">
                  <a:extLst>
                    <a:ext uri="{9D8B030D-6E8A-4147-A177-3AD203B41FA5}">
                      <a16:colId xmlns:a16="http://schemas.microsoft.com/office/drawing/2014/main" val="2364143911"/>
                    </a:ext>
                  </a:extLst>
                </a:gridCol>
                <a:gridCol w="1402698">
                  <a:extLst>
                    <a:ext uri="{9D8B030D-6E8A-4147-A177-3AD203B41FA5}">
                      <a16:colId xmlns:a16="http://schemas.microsoft.com/office/drawing/2014/main" val="4216762293"/>
                    </a:ext>
                  </a:extLst>
                </a:gridCol>
              </a:tblGrid>
              <a:tr h="203202">
                <a:tc gridSpan="5">
                  <a:txBody>
                    <a:bodyPr/>
                    <a:lstStyle/>
                    <a:p>
                      <a:pPr marL="0" marR="0" algn="l">
                        <a:lnSpc>
                          <a:spcPct val="107000"/>
                        </a:lnSpc>
                        <a:spcBef>
                          <a:spcPts val="0"/>
                        </a:spcBef>
                        <a:spcAft>
                          <a:spcPts val="0"/>
                        </a:spcAft>
                      </a:pPr>
                      <a:r>
                        <a:rPr lang="en-US" sz="1300" dirty="0">
                          <a:effectLst/>
                          <a:latin typeface="Arial" panose="020B0604020202020204" pitchFamily="34" charset="0"/>
                          <a:cs typeface="Arial" panose="020B0604020202020204" pitchFamily="34" charset="0"/>
                        </a:rPr>
                        <a:t>Linear Regression Models</a:t>
                      </a:r>
                      <a:endParaRPr lang="en-US" sz="13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19246704"/>
                  </a:ext>
                </a:extLst>
              </a:tr>
              <a:tr h="184197">
                <a:tc>
                  <a:txBody>
                    <a:bodyPr/>
                    <a:lstStyle/>
                    <a:p>
                      <a:pPr marL="0" marR="0" algn="l">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w="12700" cmpd="sng">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dirty="0">
                          <a:effectLst/>
                          <a:latin typeface="Arial" panose="020B0604020202020204" pitchFamily="34" charset="0"/>
                          <a:cs typeface="Arial" panose="020B0604020202020204" pitchFamily="34" charset="0"/>
                        </a:rPr>
                        <a:t>Model 1</a:t>
                      </a:r>
                      <a:endParaRPr lang="en-US" sz="1000" b="1"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w="12700" cmpd="sng">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dirty="0">
                          <a:effectLst/>
                          <a:latin typeface="Arial" panose="020B0604020202020204" pitchFamily="34" charset="0"/>
                          <a:cs typeface="Arial" panose="020B0604020202020204" pitchFamily="34" charset="0"/>
                        </a:rPr>
                        <a:t>Model 2</a:t>
                      </a:r>
                      <a:endParaRPr lang="en-US" sz="1000" b="1"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w="12700" cmpd="sng">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dirty="0">
                          <a:effectLst/>
                          <a:latin typeface="Arial" panose="020B0604020202020204" pitchFamily="34" charset="0"/>
                          <a:cs typeface="Arial" panose="020B0604020202020204" pitchFamily="34" charset="0"/>
                        </a:rPr>
                        <a:t>Model 3</a:t>
                      </a:r>
                      <a:endParaRPr lang="en-US" sz="1000" b="1"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w="12700" cmpd="sng">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dirty="0">
                          <a:effectLst/>
                          <a:latin typeface="Arial" panose="020B0604020202020204" pitchFamily="34" charset="0"/>
                          <a:cs typeface="Arial" panose="020B0604020202020204" pitchFamily="34" charset="0"/>
                        </a:rPr>
                        <a:t>Model 4</a:t>
                      </a:r>
                      <a:endParaRPr lang="en-US" sz="1000" b="1"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w="12700" cmpd="sng">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181456600"/>
                  </a:ext>
                </a:extLst>
              </a:tr>
              <a:tr h="184197">
                <a:tc>
                  <a:txBody>
                    <a:bodyPr/>
                    <a:lstStyle/>
                    <a:p>
                      <a:pPr marL="0" marR="0" algn="l">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Variables</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dirty="0">
                          <a:effectLst/>
                          <a:latin typeface="Arial" panose="020B0604020202020204" pitchFamily="34" charset="0"/>
                          <a:cs typeface="Arial" panose="020B0604020202020204" pitchFamily="34" charset="0"/>
                        </a:rPr>
                        <a:t>ß (SE)</a:t>
                      </a:r>
                      <a:endParaRPr lang="en-US" sz="1000" b="1"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dirty="0">
                          <a:effectLst/>
                          <a:latin typeface="Arial" panose="020B0604020202020204" pitchFamily="34" charset="0"/>
                          <a:cs typeface="Arial" panose="020B0604020202020204" pitchFamily="34" charset="0"/>
                        </a:rPr>
                        <a:t>ß (SE)</a:t>
                      </a:r>
                      <a:endParaRPr lang="en-US" sz="1000" b="1"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dirty="0">
                          <a:effectLst/>
                          <a:latin typeface="Arial" panose="020B0604020202020204" pitchFamily="34" charset="0"/>
                          <a:cs typeface="Arial" panose="020B0604020202020204" pitchFamily="34" charset="0"/>
                        </a:rPr>
                        <a:t>ß (SE)</a:t>
                      </a:r>
                      <a:endParaRPr lang="en-US" sz="1000" b="1"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dirty="0">
                          <a:effectLst/>
                          <a:latin typeface="Arial" panose="020B0604020202020204" pitchFamily="34" charset="0"/>
                          <a:cs typeface="Arial" panose="020B0604020202020204" pitchFamily="34" charset="0"/>
                        </a:rPr>
                        <a:t>ß (SE)</a:t>
                      </a:r>
                      <a:endParaRPr lang="en-US" sz="1000" b="1"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9845270"/>
                  </a:ext>
                </a:extLst>
              </a:tr>
              <a:tr h="270156">
                <a:tc>
                  <a:txBody>
                    <a:bodyPr/>
                    <a:lstStyle/>
                    <a:p>
                      <a:pPr marL="0" marR="0" algn="l">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Panel A. Shame</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 </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 </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1669986894"/>
                  </a:ext>
                </a:extLst>
              </a:tr>
              <a:tr h="270156">
                <a:tc>
                  <a:txBody>
                    <a:bodyPr/>
                    <a:lstStyle/>
                    <a:p>
                      <a:pPr marL="457200" marR="0" algn="l">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Label-Shame</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-1.66 (0.51)**</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-0.26</a:t>
                      </a:r>
                      <a:r>
                        <a:rPr lang="en-US" sz="10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(0.70)</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-0.07</a:t>
                      </a:r>
                      <a:r>
                        <a:rPr lang="en-US" sz="10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(0.60)</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9255028"/>
                  </a:ext>
                </a:extLst>
              </a:tr>
              <a:tr h="270156">
                <a:tc>
                  <a:txBody>
                    <a:bodyPr/>
                    <a:lstStyle/>
                    <a:p>
                      <a:pPr marL="457200" marR="0" algn="l">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Symptoms-Shame</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-2.15</a:t>
                      </a:r>
                      <a:r>
                        <a:rPr lang="en-US" sz="10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(0.49)***</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-1.97(0.70)**</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w="19050" cap="flat" cmpd="sng" algn="ctr">
                      <a:solidFill>
                        <a:schemeClr val="accent2"/>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-1.26</a:t>
                      </a:r>
                      <a:r>
                        <a:rPr lang="en-US" sz="10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(0.62)*</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64987094"/>
                  </a:ext>
                </a:extLst>
              </a:tr>
              <a:tr h="270156">
                <a:tc>
                  <a:txBody>
                    <a:bodyPr/>
                    <a:lstStyle/>
                    <a:p>
                      <a:pPr marL="457200" marR="0" algn="l">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R</a:t>
                      </a:r>
                      <a:r>
                        <a:rPr lang="en-US" sz="1100" baseline="30000" dirty="0">
                          <a:effectLst/>
                          <a:latin typeface="Arial" panose="020B0604020202020204" pitchFamily="34" charset="0"/>
                          <a:cs typeface="Arial" panose="020B0604020202020204" pitchFamily="34" charset="0"/>
                        </a:rPr>
                        <a:t>2</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0.09</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0.16</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0.16</a:t>
                      </a:r>
                      <a:endParaRPr lang="en-US" sz="1000" dirty="0">
                        <a:effectLst/>
                        <a:latin typeface="Arial" panose="020B060402020202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0.47</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w="19050" cap="flat" cmpd="sng" algn="ctr">
                      <a:solidFill>
                        <a:schemeClr val="accent2"/>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211927282"/>
                  </a:ext>
                </a:extLst>
              </a:tr>
              <a:tr h="270156">
                <a:tc>
                  <a:txBody>
                    <a:bodyPr/>
                    <a:lstStyle/>
                    <a:p>
                      <a:pPr marL="457200" marR="0" algn="l">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N</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513451671"/>
                  </a:ext>
                </a:extLst>
              </a:tr>
              <a:tr h="270156">
                <a:tc>
                  <a:txBody>
                    <a:bodyPr/>
                    <a:lstStyle/>
                    <a:p>
                      <a:pPr marL="0" marR="0" algn="l">
                        <a:lnSpc>
                          <a:spcPct val="107000"/>
                        </a:lnSpc>
                        <a:spcBef>
                          <a:spcPts val="0"/>
                        </a:spcBef>
                        <a:spcAft>
                          <a:spcPts val="0"/>
                        </a:spcAft>
                      </a:pPr>
                      <a:r>
                        <a:rPr lang="en-US" sz="1100">
                          <a:effectLst/>
                          <a:latin typeface="Arial" panose="020B0604020202020204" pitchFamily="34" charset="0"/>
                          <a:cs typeface="Arial" panose="020B0604020202020204" pitchFamily="34" charset="0"/>
                        </a:rPr>
                        <a:t>Panel B. Secrecy</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 </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2663958911"/>
                  </a:ext>
                </a:extLst>
              </a:tr>
              <a:tr h="270156">
                <a:tc>
                  <a:txBody>
                    <a:bodyPr/>
                    <a:lstStyle/>
                    <a:p>
                      <a:pPr marL="457200" marR="0" algn="l">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Label-Secrecy</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0.97 (0.79)</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0.48</a:t>
                      </a:r>
                      <a:r>
                        <a:rPr lang="en-US" sz="10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(0.93)</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0.13</a:t>
                      </a:r>
                      <a:r>
                        <a:rPr lang="en-US" sz="10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(0.75)</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w="1905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23517216"/>
                  </a:ext>
                </a:extLst>
              </a:tr>
              <a:tr h="270156">
                <a:tc>
                  <a:txBody>
                    <a:bodyPr/>
                    <a:lstStyle/>
                    <a:p>
                      <a:pPr marL="457200" marR="0" algn="l">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Symptoms-Secrecy</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1.35</a:t>
                      </a:r>
                      <a:r>
                        <a:rPr lang="en-US" sz="10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(0.90)</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1.05</a:t>
                      </a:r>
                      <a:r>
                        <a:rPr lang="en-US" sz="10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(1.06)</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w="19050" cap="flat" cmpd="sng" algn="ctr">
                      <a:solidFill>
                        <a:srgbClr val="FFC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1.48</a:t>
                      </a:r>
                      <a:r>
                        <a:rPr lang="en-US" sz="10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(0.87)+</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86400829"/>
                  </a:ext>
                </a:extLst>
              </a:tr>
              <a:tr h="270156">
                <a:tc>
                  <a:txBody>
                    <a:bodyPr/>
                    <a:lstStyle/>
                    <a:p>
                      <a:pPr marL="457200" marR="0" algn="l">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R</a:t>
                      </a:r>
                      <a:r>
                        <a:rPr lang="en-US" sz="1100" baseline="30000" dirty="0">
                          <a:effectLst/>
                          <a:latin typeface="Arial" panose="020B0604020202020204" pitchFamily="34" charset="0"/>
                          <a:cs typeface="Arial" panose="020B0604020202020204" pitchFamily="34" charset="0"/>
                        </a:rPr>
                        <a:t>2</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0.015</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0.02</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0.02</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0.45</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w="19050" cap="flat" cmpd="sng" algn="ctr">
                      <a:solidFill>
                        <a:srgbClr val="FFC000"/>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938878248"/>
                  </a:ext>
                </a:extLst>
              </a:tr>
              <a:tr h="270156">
                <a:tc>
                  <a:txBody>
                    <a:bodyPr/>
                    <a:lstStyle/>
                    <a:p>
                      <a:pPr marL="457200" marR="0" algn="l">
                        <a:lnSpc>
                          <a:spcPct val="107000"/>
                        </a:lnSpc>
                        <a:spcBef>
                          <a:spcPts val="0"/>
                        </a:spcBef>
                        <a:spcAft>
                          <a:spcPts val="0"/>
                        </a:spcAft>
                      </a:pPr>
                      <a:r>
                        <a:rPr lang="en-US" sz="1100">
                          <a:effectLst/>
                          <a:latin typeface="Arial" panose="020B0604020202020204" pitchFamily="34" charset="0"/>
                          <a:cs typeface="Arial" panose="020B0604020202020204" pitchFamily="34" charset="0"/>
                        </a:rPr>
                        <a:t>N</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105</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105</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992236648"/>
                  </a:ext>
                </a:extLst>
              </a:tr>
              <a:tr h="270156">
                <a:tc>
                  <a:txBody>
                    <a:bodyPr/>
                    <a:lstStyle/>
                    <a:p>
                      <a:pPr marL="0" marR="0" algn="l">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Panel C. Discrimination</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 </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 </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371260453"/>
                  </a:ext>
                </a:extLst>
              </a:tr>
              <a:tr h="270156">
                <a:tc>
                  <a:txBody>
                    <a:bodyPr/>
                    <a:lstStyle/>
                    <a:p>
                      <a:pPr marL="457200" marR="0" algn="l">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Label-Discrimination</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-0.56</a:t>
                      </a:r>
                      <a:r>
                        <a:rPr lang="en-US" sz="10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(0.26)*</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-0.03(0.28)</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0.03</a:t>
                      </a:r>
                      <a:r>
                        <a:rPr lang="en-US" sz="10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(0.24)</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01707393"/>
                  </a:ext>
                </a:extLst>
              </a:tr>
              <a:tr h="270156">
                <a:tc>
                  <a:txBody>
                    <a:bodyPr/>
                    <a:lstStyle/>
                    <a:p>
                      <a:pPr marL="457200" marR="0" algn="l">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Symptoms-Discrimination</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-1.18</a:t>
                      </a:r>
                      <a:r>
                        <a:rPr lang="en-US" sz="10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(0.25)***</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-1.16</a:t>
                      </a:r>
                      <a:r>
                        <a:rPr lang="en-US" sz="10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(0.29)**</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w="19050" cap="flat" cmpd="sng" algn="ctr">
                      <a:solidFill>
                        <a:schemeClr val="accent2"/>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-0.84</a:t>
                      </a:r>
                      <a:r>
                        <a:rPr lang="en-US" sz="1000" dirty="0">
                          <a:effectLst/>
                          <a:latin typeface="Arial" panose="020B0604020202020204" pitchFamily="34" charset="0"/>
                          <a:cs typeface="Arial" panose="020B0604020202020204" pitchFamily="34" charset="0"/>
                        </a:rPr>
                        <a:t> </a:t>
                      </a:r>
                      <a:r>
                        <a:rPr lang="en-US" sz="1100" dirty="0">
                          <a:effectLst/>
                          <a:latin typeface="Arial" panose="020B0604020202020204" pitchFamily="34" charset="0"/>
                          <a:cs typeface="Arial" panose="020B0604020202020204" pitchFamily="34" charset="0"/>
                        </a:rPr>
                        <a:t>(0.26)**</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6289879"/>
                  </a:ext>
                </a:extLst>
              </a:tr>
              <a:tr h="270156">
                <a:tc>
                  <a:txBody>
                    <a:bodyPr/>
                    <a:lstStyle/>
                    <a:p>
                      <a:pPr marL="457200" marR="0" algn="l">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R</a:t>
                      </a:r>
                      <a:r>
                        <a:rPr lang="en-US" sz="1100" baseline="30000" dirty="0">
                          <a:effectLst/>
                          <a:latin typeface="Arial" panose="020B0604020202020204" pitchFamily="34" charset="0"/>
                          <a:cs typeface="Arial" panose="020B0604020202020204" pitchFamily="34" charset="0"/>
                        </a:rPr>
                        <a:t>2</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0.04</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0.17</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0.17</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0.49</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w="19050" cap="flat" cmpd="sng" algn="ctr">
                      <a:solidFill>
                        <a:schemeClr val="accent2"/>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310874377"/>
                  </a:ext>
                </a:extLst>
              </a:tr>
              <a:tr h="270156">
                <a:tc>
                  <a:txBody>
                    <a:bodyPr/>
                    <a:lstStyle/>
                    <a:p>
                      <a:pPr marL="457200" marR="0" algn="l">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N</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106</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106</a:t>
                      </a:r>
                      <a:endParaRPr lang="en-US" sz="100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106</a:t>
                      </a:r>
                      <a:endParaRPr lang="en-US" sz="1000" dirty="0">
                        <a:effectLst/>
                        <a:latin typeface="Arial" panose="020B0604020202020204" pitchFamily="34" charset="0"/>
                        <a:ea typeface="Calibri" panose="020F0502020204030204" pitchFamily="34" charset="0"/>
                        <a:cs typeface="Arial" panose="020B0604020202020204" pitchFamily="34" charset="0"/>
                      </a:endParaRPr>
                    </a:p>
                  </a:txBody>
                  <a:tcPr marL="60741" marR="60741"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22601116"/>
                  </a:ext>
                </a:extLst>
              </a:tr>
              <a:tr h="728763">
                <a:tc gridSpan="5">
                  <a:txBody>
                    <a:bodyPr/>
                    <a:lstStyle/>
                    <a:p>
                      <a:r>
                        <a:rPr lang="en-US" sz="1000" b="0" kern="1200" dirty="0">
                          <a:solidFill>
                            <a:schemeClr val="tx1"/>
                          </a:solidFill>
                          <a:effectLst/>
                          <a:latin typeface="Arial" panose="020B0604020202020204" pitchFamily="34" charset="0"/>
                          <a:ea typeface="+mn-ea"/>
                          <a:cs typeface="Arial" panose="020B0604020202020204" pitchFamily="34" charset="0"/>
                        </a:rPr>
                        <a:t>Note: ß=Beta coefficient; SE=standard error; †Model 4: Shame model adjusted for </a:t>
                      </a:r>
                      <a:r>
                        <a:rPr lang="en-US" sz="1000" b="1" kern="1200" dirty="0">
                          <a:solidFill>
                            <a:schemeClr val="tx1"/>
                          </a:solidFill>
                          <a:effectLst/>
                          <a:latin typeface="Arial" panose="020B0604020202020204" pitchFamily="34" charset="0"/>
                          <a:ea typeface="+mn-ea"/>
                          <a:cs typeface="Arial" panose="020B0604020202020204" pitchFamily="34" charset="0"/>
                        </a:rPr>
                        <a:t>age</a:t>
                      </a:r>
                      <a:r>
                        <a:rPr lang="en-US" sz="1000" b="0" kern="1200" dirty="0">
                          <a:solidFill>
                            <a:schemeClr val="tx1"/>
                          </a:solidFill>
                          <a:effectLst/>
                          <a:latin typeface="Arial" panose="020B0604020202020204" pitchFamily="34" charset="0"/>
                          <a:ea typeface="+mn-ea"/>
                          <a:cs typeface="Arial" panose="020B0604020202020204" pitchFamily="34" charset="0"/>
                        </a:rPr>
                        <a:t>**, male, site (Maine and Columbia vs. Harvard), White, positive symptoms</a:t>
                      </a:r>
                      <a:r>
                        <a:rPr lang="en-US" sz="1000" b="1" kern="1200" dirty="0">
                          <a:solidFill>
                            <a:schemeClr val="tx1"/>
                          </a:solidFill>
                          <a:effectLst/>
                          <a:latin typeface="Arial" panose="020B0604020202020204" pitchFamily="34" charset="0"/>
                          <a:ea typeface="+mn-ea"/>
                          <a:cs typeface="Arial" panose="020B0604020202020204" pitchFamily="34" charset="0"/>
                        </a:rPr>
                        <a:t>, negative symptoms</a:t>
                      </a:r>
                      <a:r>
                        <a:rPr lang="en-US" sz="1000" b="0" kern="1200" dirty="0">
                          <a:solidFill>
                            <a:schemeClr val="tx1"/>
                          </a:solidFill>
                          <a:effectLst/>
                          <a:latin typeface="Arial" panose="020B0604020202020204" pitchFamily="34" charset="0"/>
                          <a:ea typeface="+mn-ea"/>
                          <a:cs typeface="Arial" panose="020B0604020202020204" pitchFamily="34" charset="0"/>
                        </a:rPr>
                        <a:t>*, disorganized symptoms, and </a:t>
                      </a:r>
                      <a:r>
                        <a:rPr lang="en-US" sz="1000" b="1" kern="1200" dirty="0">
                          <a:solidFill>
                            <a:schemeClr val="tx1"/>
                          </a:solidFill>
                          <a:effectLst/>
                          <a:latin typeface="Arial" panose="020B0604020202020204" pitchFamily="34" charset="0"/>
                          <a:ea typeface="+mn-ea"/>
                          <a:cs typeface="Arial" panose="020B0604020202020204" pitchFamily="34" charset="0"/>
                        </a:rPr>
                        <a:t>general systems</a:t>
                      </a:r>
                      <a:r>
                        <a:rPr lang="en-US" sz="1000" b="0" kern="1200" dirty="0">
                          <a:solidFill>
                            <a:schemeClr val="tx1"/>
                          </a:solidFill>
                          <a:effectLst/>
                          <a:latin typeface="Arial" panose="020B0604020202020204" pitchFamily="34" charset="0"/>
                          <a:ea typeface="+mn-ea"/>
                          <a:cs typeface="Arial" panose="020B0604020202020204" pitchFamily="34" charset="0"/>
                        </a:rPr>
                        <a:t>**. Secrecy model adjusted for: </a:t>
                      </a:r>
                      <a:r>
                        <a:rPr lang="en-US" sz="1000" b="1" kern="1200" dirty="0">
                          <a:solidFill>
                            <a:schemeClr val="tx1"/>
                          </a:solidFill>
                          <a:effectLst/>
                          <a:latin typeface="Arial" panose="020B0604020202020204" pitchFamily="34" charset="0"/>
                          <a:ea typeface="+mn-ea"/>
                          <a:cs typeface="Arial" panose="020B0604020202020204" pitchFamily="34" charset="0"/>
                        </a:rPr>
                        <a:t>age</a:t>
                      </a:r>
                      <a:r>
                        <a:rPr lang="en-US" sz="1000" b="0" kern="1200" dirty="0">
                          <a:solidFill>
                            <a:schemeClr val="tx1"/>
                          </a:solidFill>
                          <a:effectLst/>
                          <a:latin typeface="Arial" panose="020B0604020202020204" pitchFamily="34" charset="0"/>
                          <a:ea typeface="+mn-ea"/>
                          <a:cs typeface="Arial" panose="020B0604020202020204" pitchFamily="34" charset="0"/>
                        </a:rPr>
                        <a:t>**, male, site (Maine and Columbia vs. Harvard), White, </a:t>
                      </a:r>
                      <a:r>
                        <a:rPr lang="en-US" sz="1000" b="1" kern="1200" dirty="0">
                          <a:solidFill>
                            <a:schemeClr val="tx1"/>
                          </a:solidFill>
                          <a:effectLst/>
                          <a:latin typeface="Arial" panose="020B0604020202020204" pitchFamily="34" charset="0"/>
                          <a:ea typeface="+mn-ea"/>
                          <a:cs typeface="Arial" panose="020B0604020202020204" pitchFamily="34" charset="0"/>
                        </a:rPr>
                        <a:t>positive symptoms*, negative symptoms</a:t>
                      </a:r>
                      <a:r>
                        <a:rPr lang="en-US" sz="1000" b="0" kern="1200" dirty="0">
                          <a:solidFill>
                            <a:schemeClr val="tx1"/>
                          </a:solidFill>
                          <a:effectLst/>
                          <a:latin typeface="Arial" panose="020B0604020202020204" pitchFamily="34" charset="0"/>
                          <a:ea typeface="+mn-ea"/>
                          <a:cs typeface="Arial" panose="020B0604020202020204" pitchFamily="34" charset="0"/>
                        </a:rPr>
                        <a:t>**, disorganized symptoms+, and </a:t>
                      </a:r>
                      <a:r>
                        <a:rPr lang="en-US" sz="1000" b="1" kern="1200" dirty="0">
                          <a:solidFill>
                            <a:schemeClr val="tx1"/>
                          </a:solidFill>
                          <a:effectLst/>
                          <a:latin typeface="Arial" panose="020B0604020202020204" pitchFamily="34" charset="0"/>
                          <a:ea typeface="+mn-ea"/>
                          <a:cs typeface="Arial" panose="020B0604020202020204" pitchFamily="34" charset="0"/>
                        </a:rPr>
                        <a:t>general systems</a:t>
                      </a:r>
                      <a:r>
                        <a:rPr lang="en-US" sz="1000" b="0" kern="1200" dirty="0">
                          <a:solidFill>
                            <a:schemeClr val="tx1"/>
                          </a:solidFill>
                          <a:effectLst/>
                          <a:latin typeface="Arial" panose="020B0604020202020204" pitchFamily="34" charset="0"/>
                          <a:ea typeface="+mn-ea"/>
                          <a:cs typeface="Arial" panose="020B0604020202020204" pitchFamily="34" charset="0"/>
                        </a:rPr>
                        <a:t>**. Discrimination model adjusted for: </a:t>
                      </a:r>
                      <a:r>
                        <a:rPr lang="en-US" sz="1000" b="1" kern="1200" dirty="0">
                          <a:solidFill>
                            <a:schemeClr val="tx1"/>
                          </a:solidFill>
                          <a:effectLst/>
                          <a:latin typeface="Arial" panose="020B0604020202020204" pitchFamily="34" charset="0"/>
                          <a:ea typeface="+mn-ea"/>
                          <a:cs typeface="Arial" panose="020B0604020202020204" pitchFamily="34" charset="0"/>
                        </a:rPr>
                        <a:t>age</a:t>
                      </a:r>
                      <a:r>
                        <a:rPr lang="en-US" sz="1000" b="0" kern="1200" dirty="0">
                          <a:solidFill>
                            <a:schemeClr val="tx1"/>
                          </a:solidFill>
                          <a:effectLst/>
                          <a:latin typeface="Arial" panose="020B0604020202020204" pitchFamily="34" charset="0"/>
                          <a:ea typeface="+mn-ea"/>
                          <a:cs typeface="Arial" panose="020B0604020202020204" pitchFamily="34" charset="0"/>
                        </a:rPr>
                        <a:t>**, male, site (Maine and Columbia vs. Harvard), White</a:t>
                      </a:r>
                      <a:r>
                        <a:rPr lang="en-US" sz="1000" b="1" kern="1200" dirty="0">
                          <a:solidFill>
                            <a:schemeClr val="tx1"/>
                          </a:solidFill>
                          <a:effectLst/>
                          <a:latin typeface="Arial" panose="020B0604020202020204" pitchFamily="34" charset="0"/>
                          <a:ea typeface="+mn-ea"/>
                          <a:cs typeface="Arial" panose="020B0604020202020204" pitchFamily="34" charset="0"/>
                        </a:rPr>
                        <a:t>, positive symptoms*, negative symptoms**, disorganized symptoms</a:t>
                      </a:r>
                      <a:r>
                        <a:rPr lang="en-US" sz="1000" b="0" kern="1200" dirty="0">
                          <a:solidFill>
                            <a:schemeClr val="tx1"/>
                          </a:solidFill>
                          <a:effectLst/>
                          <a:latin typeface="Arial" panose="020B0604020202020204" pitchFamily="34" charset="0"/>
                          <a:ea typeface="+mn-ea"/>
                          <a:cs typeface="Arial" panose="020B0604020202020204" pitchFamily="34" charset="0"/>
                        </a:rPr>
                        <a:t>*, and </a:t>
                      </a:r>
                      <a:r>
                        <a:rPr lang="en-US" sz="1000" b="1" kern="1200" dirty="0">
                          <a:solidFill>
                            <a:schemeClr val="tx1"/>
                          </a:solidFill>
                          <a:effectLst/>
                          <a:latin typeface="Arial" panose="020B0604020202020204" pitchFamily="34" charset="0"/>
                          <a:ea typeface="+mn-ea"/>
                          <a:cs typeface="Arial" panose="020B0604020202020204" pitchFamily="34" charset="0"/>
                        </a:rPr>
                        <a:t>general systems</a:t>
                      </a:r>
                      <a:r>
                        <a:rPr lang="en-US" sz="1000" b="0" kern="1200" dirty="0">
                          <a:solidFill>
                            <a:schemeClr val="tx1"/>
                          </a:solidFill>
                          <a:effectLst/>
                          <a:latin typeface="Arial" panose="020B0604020202020204" pitchFamily="34" charset="0"/>
                          <a:ea typeface="+mn-ea"/>
                          <a:cs typeface="Arial" panose="020B0604020202020204" pitchFamily="34" charset="0"/>
                        </a:rPr>
                        <a:t>**. </a:t>
                      </a:r>
                      <a:r>
                        <a:rPr lang="en-US" sz="1000" b="0" kern="1200" baseline="30000" dirty="0">
                          <a:solidFill>
                            <a:schemeClr val="tx1"/>
                          </a:solidFill>
                          <a:effectLst/>
                          <a:latin typeface="Arial" panose="020B0604020202020204" pitchFamily="34" charset="0"/>
                          <a:ea typeface="+mn-ea"/>
                          <a:cs typeface="Arial" panose="020B0604020202020204" pitchFamily="34" charset="0"/>
                        </a:rPr>
                        <a:t>+</a:t>
                      </a:r>
                      <a:r>
                        <a:rPr lang="en-US" sz="1000" b="0" kern="1200" dirty="0">
                          <a:solidFill>
                            <a:schemeClr val="tx1"/>
                          </a:solidFill>
                          <a:effectLst/>
                          <a:latin typeface="Arial" panose="020B0604020202020204" pitchFamily="34" charset="0"/>
                          <a:ea typeface="+mn-ea"/>
                          <a:cs typeface="Arial" panose="020B0604020202020204" pitchFamily="34" charset="0"/>
                        </a:rPr>
                        <a:t>P&lt;0.10; *P&lt;0.05; **P&lt;0.01;  ***P&lt;0.0001</a:t>
                      </a:r>
                    </a:p>
                  </a:txBody>
                  <a:tcPr marL="60741" marR="60741" marT="0" marB="0">
                    <a:lnL>
                      <a:noFill/>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741" marR="60741" marT="0" marB="0" anchor="ctr"/>
                </a:tc>
                <a:tc hMerge="1">
                  <a:txBody>
                    <a:bodyPr/>
                    <a:lstStyle/>
                    <a:p>
                      <a:pPr marL="0" marR="0" algn="ctr">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741" marR="60741" marT="0" marB="0" anchor="ctr"/>
                </a:tc>
                <a:tc hMerge="1">
                  <a:txBody>
                    <a:bodyPr/>
                    <a:lstStyle/>
                    <a:p>
                      <a:pPr marL="0" marR="0" algn="ctr">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741" marR="60741" marT="0" marB="0" anchor="ctr"/>
                </a:tc>
                <a:tc hMerge="1">
                  <a:txBody>
                    <a:bodyPr/>
                    <a:lstStyle/>
                    <a:p>
                      <a:pPr marL="0" marR="0" algn="ctr">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741" marR="60741" marT="0" marB="0" anchor="ctr"/>
                </a:tc>
                <a:extLst>
                  <a:ext uri="{0D108BD9-81ED-4DB2-BD59-A6C34878D82A}">
                    <a16:rowId xmlns:a16="http://schemas.microsoft.com/office/drawing/2014/main" val="2615088290"/>
                  </a:ext>
                </a:extLst>
              </a:tr>
            </a:tbl>
          </a:graphicData>
        </a:graphic>
      </p:graphicFrame>
      <p:sp>
        <p:nvSpPr>
          <p:cNvPr id="17" name="Rectangle 16">
            <a:extLst>
              <a:ext uri="{FF2B5EF4-FFF2-40B4-BE49-F238E27FC236}">
                <a16:creationId xmlns:a16="http://schemas.microsoft.com/office/drawing/2014/main" id="{262D5B05-3AF8-45E5-B715-513F872DB277}"/>
              </a:ext>
            </a:extLst>
          </p:cNvPr>
          <p:cNvSpPr/>
          <p:nvPr/>
        </p:nvSpPr>
        <p:spPr>
          <a:xfrm>
            <a:off x="-2"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 name="Rectangle 17">
            <a:extLst>
              <a:ext uri="{FF2B5EF4-FFF2-40B4-BE49-F238E27FC236}">
                <a16:creationId xmlns:a16="http://schemas.microsoft.com/office/drawing/2014/main" id="{ADD20055-A4F6-4977-B15A-5AD49ED56974}"/>
              </a:ext>
            </a:extLst>
          </p:cNvPr>
          <p:cNvSpPr/>
          <p:nvPr/>
        </p:nvSpPr>
        <p:spPr>
          <a:xfrm>
            <a:off x="2346521"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72568" fontAlgn="auto">
              <a:spcAft>
                <a:spcPts val="0"/>
              </a:spcAft>
              <a:defRPr/>
            </a:pPr>
            <a:r>
              <a:rPr lang="en-US" sz="3200" dirty="0">
                <a:solidFill>
                  <a:schemeClr val="bg1"/>
                </a:solidFill>
                <a:latin typeface="Copperplate Gothic Bold" panose="020E0705020206020404" pitchFamily="34" charset="0"/>
              </a:rPr>
              <a:t>Psychological: </a:t>
            </a:r>
          </a:p>
          <a:p>
            <a:pPr algn="r" defTabSz="872568" fontAlgn="auto">
              <a:spcAft>
                <a:spcPts val="0"/>
              </a:spcAft>
              <a:defRPr/>
            </a:pPr>
            <a:r>
              <a:rPr lang="en-US" sz="3200" dirty="0">
                <a:solidFill>
                  <a:schemeClr val="bg1"/>
                </a:solidFill>
                <a:latin typeface="Copperplate Gothic Bold" panose="020E0705020206020404" pitchFamily="34" charset="0"/>
              </a:rPr>
              <a:t>Quality of Life</a:t>
            </a:r>
            <a:endParaRPr lang="en-GB" sz="3200" dirty="0">
              <a:solidFill>
                <a:schemeClr val="bg1"/>
              </a:solidFill>
              <a:latin typeface="Trajan Pro" pitchFamily="18" charset="0"/>
            </a:endParaRPr>
          </a:p>
        </p:txBody>
      </p:sp>
      <p:sp>
        <p:nvSpPr>
          <p:cNvPr id="19" name="Title 1">
            <a:extLst>
              <a:ext uri="{FF2B5EF4-FFF2-40B4-BE49-F238E27FC236}">
                <a16:creationId xmlns:a16="http://schemas.microsoft.com/office/drawing/2014/main" id="{13F46773-954D-4EEA-B989-DBF0A6C39E78}"/>
              </a:ext>
            </a:extLst>
          </p:cNvPr>
          <p:cNvSpPr txBox="1">
            <a:spLocks/>
          </p:cNvSpPr>
          <p:nvPr/>
        </p:nvSpPr>
        <p:spPr>
          <a:xfrm>
            <a:off x="2379132"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12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21" name="Rectangle 20">
            <a:extLst>
              <a:ext uri="{FF2B5EF4-FFF2-40B4-BE49-F238E27FC236}">
                <a16:creationId xmlns:a16="http://schemas.microsoft.com/office/drawing/2014/main" id="{58E0CF10-0098-4D87-B3FC-764DE0C9FE98}"/>
              </a:ext>
            </a:extLst>
          </p:cNvPr>
          <p:cNvSpPr/>
          <p:nvPr/>
        </p:nvSpPr>
        <p:spPr>
          <a:xfrm>
            <a:off x="2749676" y="172761"/>
            <a:ext cx="6216522" cy="276999"/>
          </a:xfrm>
          <a:prstGeom prst="rect">
            <a:avLst/>
          </a:prstGeom>
        </p:spPr>
        <p:txBody>
          <a:bodyPr wrap="square">
            <a:spAutoFit/>
          </a:bodyPr>
          <a:lstStyle/>
          <a:p>
            <a:pPr lvl="0" algn="r" defTabSz="872568" fontAlgn="auto">
              <a:spcAft>
                <a:spcPts val="0"/>
              </a:spcAft>
              <a:defRPr/>
            </a:pPr>
            <a:endParaRPr lang="en-GB" sz="1200" dirty="0">
              <a:solidFill>
                <a:schemeClr val="bg1"/>
              </a:solidFill>
              <a:latin typeface="Trajan Pro" pitchFamily="18" charset="0"/>
            </a:endParaRPr>
          </a:p>
        </p:txBody>
      </p:sp>
    </p:spTree>
    <p:extLst>
      <p:ext uri="{BB962C8B-B14F-4D97-AF65-F5344CB8AC3E}">
        <p14:creationId xmlns:p14="http://schemas.microsoft.com/office/powerpoint/2010/main" val="34897805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379132"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12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grpSp>
        <p:nvGrpSpPr>
          <p:cNvPr id="7" name="Group 6">
            <a:extLst>
              <a:ext uri="{FF2B5EF4-FFF2-40B4-BE49-F238E27FC236}">
                <a16:creationId xmlns:a16="http://schemas.microsoft.com/office/drawing/2014/main" id="{2BD399A2-2597-4923-B403-ABC3A8FAE23A}"/>
              </a:ext>
            </a:extLst>
          </p:cNvPr>
          <p:cNvGrpSpPr/>
          <p:nvPr/>
        </p:nvGrpSpPr>
        <p:grpSpPr>
          <a:xfrm>
            <a:off x="-2" y="0"/>
            <a:ext cx="9141023" cy="847725"/>
            <a:chOff x="-2" y="0"/>
            <a:chExt cx="9141023" cy="847725"/>
          </a:xfrm>
        </p:grpSpPr>
        <p:sp>
          <p:nvSpPr>
            <p:cNvPr id="2" name="Rectangle 1"/>
            <p:cNvSpPr/>
            <p:nvPr/>
          </p:nvSpPr>
          <p:spPr>
            <a:xfrm>
              <a:off x="-2"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 name="Rectangle 2"/>
            <p:cNvSpPr/>
            <p:nvPr/>
          </p:nvSpPr>
          <p:spPr>
            <a:xfrm>
              <a:off x="2346521"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72568" fontAlgn="auto">
                <a:spcAft>
                  <a:spcPts val="0"/>
                </a:spcAft>
                <a:defRPr/>
              </a:pPr>
              <a:r>
                <a:rPr lang="en-US" sz="3200" dirty="0">
                  <a:solidFill>
                    <a:schemeClr val="bg1"/>
                  </a:solidFill>
                  <a:latin typeface="Copperplate Gothic Bold" panose="020E0705020206020404" pitchFamily="34" charset="0"/>
                </a:rPr>
                <a:t>Social Scale</a:t>
              </a:r>
              <a:endParaRPr lang="en-GB" sz="3200" dirty="0">
                <a:solidFill>
                  <a:schemeClr val="bg1"/>
                </a:solidFill>
                <a:latin typeface="Trajan Pro" pitchFamily="18" charset="0"/>
              </a:endParaRPr>
            </a:p>
          </p:txBody>
        </p:sp>
      </p:grpSp>
      <p:grpSp>
        <p:nvGrpSpPr>
          <p:cNvPr id="9" name="Group 8">
            <a:extLst>
              <a:ext uri="{FF2B5EF4-FFF2-40B4-BE49-F238E27FC236}">
                <a16:creationId xmlns:a16="http://schemas.microsoft.com/office/drawing/2014/main" id="{1DB343D2-4CDB-485D-A9B6-7402444C75E2}"/>
              </a:ext>
            </a:extLst>
          </p:cNvPr>
          <p:cNvGrpSpPr/>
          <p:nvPr/>
        </p:nvGrpSpPr>
        <p:grpSpPr>
          <a:xfrm>
            <a:off x="-1" y="6578600"/>
            <a:ext cx="9144001" cy="279400"/>
            <a:chOff x="-1" y="6578600"/>
            <a:chExt cx="9144001" cy="279400"/>
          </a:xfrm>
        </p:grpSpPr>
        <p:sp>
          <p:nvSpPr>
            <p:cNvPr id="5" name="Rectangle 4"/>
            <p:cNvSpPr/>
            <p:nvPr/>
          </p:nvSpPr>
          <p:spPr>
            <a:xfrm>
              <a:off x="-1"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 name="Rectangle 5"/>
            <p:cNvSpPr/>
            <p:nvPr/>
          </p:nvSpPr>
          <p:spPr>
            <a:xfrm>
              <a:off x="8788399"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TextBox 27"/>
            <p:cNvSpPr txBox="1"/>
            <p:nvPr/>
          </p:nvSpPr>
          <p:spPr>
            <a:xfrm>
              <a:off x="8775700"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27</a:t>
              </a:fld>
              <a:endParaRPr lang="en-US" sz="1200" dirty="0">
                <a:solidFill>
                  <a:schemeClr val="bg1"/>
                </a:solidFill>
                <a:latin typeface="Adobe Garamond Pro" pitchFamily="18" charset="0"/>
              </a:endParaRPr>
            </a:p>
          </p:txBody>
        </p:sp>
      </p:grpSp>
      <p:sp>
        <p:nvSpPr>
          <p:cNvPr id="10" name="Rectangle 9"/>
          <p:cNvSpPr/>
          <p:nvPr/>
        </p:nvSpPr>
        <p:spPr>
          <a:xfrm>
            <a:off x="2749676" y="172761"/>
            <a:ext cx="6216522" cy="276999"/>
          </a:xfrm>
          <a:prstGeom prst="rect">
            <a:avLst/>
          </a:prstGeom>
        </p:spPr>
        <p:txBody>
          <a:bodyPr wrap="square">
            <a:spAutoFit/>
          </a:bodyPr>
          <a:lstStyle/>
          <a:p>
            <a:pPr lvl="0" algn="r" defTabSz="872568" fontAlgn="auto">
              <a:spcAft>
                <a:spcPts val="0"/>
              </a:spcAft>
              <a:defRPr/>
            </a:pPr>
            <a:endParaRPr lang="en-GB" sz="1200" dirty="0">
              <a:solidFill>
                <a:schemeClr val="bg1"/>
              </a:solidFill>
              <a:latin typeface="Trajan Pro" pitchFamily="18" charset="0"/>
            </a:endParaRPr>
          </a:p>
        </p:txBody>
      </p:sp>
      <p:graphicFrame>
        <p:nvGraphicFramePr>
          <p:cNvPr id="12" name="Table 11">
            <a:extLst>
              <a:ext uri="{FF2B5EF4-FFF2-40B4-BE49-F238E27FC236}">
                <a16:creationId xmlns:a16="http://schemas.microsoft.com/office/drawing/2014/main" id="{FF59D43F-390A-4EE2-BC46-C603BC3B3CAC}"/>
              </a:ext>
            </a:extLst>
          </p:cNvPr>
          <p:cNvGraphicFramePr>
            <a:graphicFrameLocks noGrp="1"/>
          </p:cNvGraphicFramePr>
          <p:nvPr>
            <p:extLst>
              <p:ext uri="{D42A27DB-BD31-4B8C-83A1-F6EECF244321}">
                <p14:modId xmlns:p14="http://schemas.microsoft.com/office/powerpoint/2010/main" val="1302508811"/>
              </p:ext>
            </p:extLst>
          </p:nvPr>
        </p:nvGraphicFramePr>
        <p:xfrm>
          <a:off x="330094" y="985758"/>
          <a:ext cx="8483813" cy="5457464"/>
        </p:xfrm>
        <a:graphic>
          <a:graphicData uri="http://schemas.openxmlformats.org/drawingml/2006/table">
            <a:tbl>
              <a:tblPr firstRow="1" firstCol="1" bandRow="1">
                <a:tableStyleId>{9D7B26C5-4107-4FEC-AEDC-1716B250A1EF}</a:tableStyleId>
              </a:tblPr>
              <a:tblGrid>
                <a:gridCol w="2900901">
                  <a:extLst>
                    <a:ext uri="{9D8B030D-6E8A-4147-A177-3AD203B41FA5}">
                      <a16:colId xmlns:a16="http://schemas.microsoft.com/office/drawing/2014/main" val="3484209986"/>
                    </a:ext>
                  </a:extLst>
                </a:gridCol>
                <a:gridCol w="1395728">
                  <a:extLst>
                    <a:ext uri="{9D8B030D-6E8A-4147-A177-3AD203B41FA5}">
                      <a16:colId xmlns:a16="http://schemas.microsoft.com/office/drawing/2014/main" val="799182243"/>
                    </a:ext>
                  </a:extLst>
                </a:gridCol>
                <a:gridCol w="1395728">
                  <a:extLst>
                    <a:ext uri="{9D8B030D-6E8A-4147-A177-3AD203B41FA5}">
                      <a16:colId xmlns:a16="http://schemas.microsoft.com/office/drawing/2014/main" val="2667387638"/>
                    </a:ext>
                  </a:extLst>
                </a:gridCol>
                <a:gridCol w="1395728">
                  <a:extLst>
                    <a:ext uri="{9D8B030D-6E8A-4147-A177-3AD203B41FA5}">
                      <a16:colId xmlns:a16="http://schemas.microsoft.com/office/drawing/2014/main" val="3953508006"/>
                    </a:ext>
                  </a:extLst>
                </a:gridCol>
                <a:gridCol w="1395728">
                  <a:extLst>
                    <a:ext uri="{9D8B030D-6E8A-4147-A177-3AD203B41FA5}">
                      <a16:colId xmlns:a16="http://schemas.microsoft.com/office/drawing/2014/main" val="3502960727"/>
                    </a:ext>
                  </a:extLst>
                </a:gridCol>
              </a:tblGrid>
              <a:tr h="200256">
                <a:tc gridSpan="5">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3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Linear Regression Models</a:t>
                      </a:r>
                      <a:endParaRPr kumimoji="0" lang="en-US" altLang="zh-CN" sz="13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1731" marR="61731" marT="0" marB="0" anchor="ctr">
                    <a:lnL>
                      <a:noFill/>
                    </a:lnL>
                    <a:lnR>
                      <a:noFill/>
                    </a:lnR>
                    <a:lnT w="12700" cmpd="sng">
                      <a:noFill/>
                    </a:lnT>
                    <a:lnB w="12700" cmpd="sng">
                      <a:noFill/>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731" marR="61731" marT="0" marB="0" anchor="ctr"/>
                </a:tc>
                <a:tc hMerge="1">
                  <a:txBody>
                    <a:bodyPr/>
                    <a:lstStyle/>
                    <a:p>
                      <a:pPr marL="0" marR="0" algn="ctr">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731" marR="61731" marT="0" marB="0" anchor="ctr"/>
                </a:tc>
                <a:tc hMerge="1">
                  <a:txBody>
                    <a:bodyPr/>
                    <a:lstStyle/>
                    <a:p>
                      <a:pPr marL="0" marR="0" algn="ctr">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731" marR="61731" marT="0" marB="0" anchor="ctr"/>
                </a:tc>
                <a:tc hMerge="1">
                  <a:txBody>
                    <a:bodyPr/>
                    <a:lstStyle/>
                    <a:p>
                      <a:pPr marL="0" marR="0" algn="ctr">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31" marR="61731" marT="0" marB="0" anchor="ctr"/>
                </a:tc>
                <a:extLst>
                  <a:ext uri="{0D108BD9-81ED-4DB2-BD59-A6C34878D82A}">
                    <a16:rowId xmlns:a16="http://schemas.microsoft.com/office/drawing/2014/main" val="2743178759"/>
                  </a:ext>
                </a:extLst>
              </a:tr>
              <a:tr h="178061">
                <a:tc>
                  <a:txBody>
                    <a:bodyPr/>
                    <a:lstStyle/>
                    <a:p>
                      <a:pPr marL="0" marR="0">
                        <a:lnSpc>
                          <a:spcPct val="107000"/>
                        </a:lnSpc>
                        <a:spcBef>
                          <a:spcPts val="0"/>
                        </a:spcBef>
                        <a:spcAft>
                          <a:spcPts val="0"/>
                        </a:spcAft>
                      </a:pPr>
                      <a:r>
                        <a:rPr lang="en-US" sz="1100" b="1" dirty="0">
                          <a:effectLst/>
                          <a:latin typeface="Arial" panose="020B0604020202020204" pitchFamily="34" charset="0"/>
                          <a:cs typeface="Arial" panose="020B0604020202020204" pitchFamily="34" charset="0"/>
                        </a:rPr>
                        <a:t> </a:t>
                      </a:r>
                      <a:endParaRPr lang="en-US" sz="1100" b="1"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2700" cmpd="sng">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a:effectLst/>
                          <a:latin typeface="Arial" panose="020B0604020202020204" pitchFamily="34" charset="0"/>
                          <a:cs typeface="Arial" panose="020B0604020202020204" pitchFamily="34" charset="0"/>
                        </a:rPr>
                        <a:t>Model 1</a:t>
                      </a:r>
                      <a:endParaRPr lang="en-US" sz="1100" b="1">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2700" cmpd="sng">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a:effectLst/>
                          <a:latin typeface="Arial" panose="020B0604020202020204" pitchFamily="34" charset="0"/>
                          <a:cs typeface="Arial" panose="020B0604020202020204" pitchFamily="34" charset="0"/>
                        </a:rPr>
                        <a:t>Model 2</a:t>
                      </a:r>
                      <a:endParaRPr lang="en-US" sz="1100" b="1">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2700" cmpd="sng">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a:effectLst/>
                          <a:latin typeface="Arial" panose="020B0604020202020204" pitchFamily="34" charset="0"/>
                          <a:cs typeface="Arial" panose="020B0604020202020204" pitchFamily="34" charset="0"/>
                        </a:rPr>
                        <a:t>Model 3</a:t>
                      </a:r>
                      <a:endParaRPr lang="en-US" sz="1100" b="1">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2700" cmpd="sng">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dirty="0">
                          <a:effectLst/>
                          <a:latin typeface="Arial" panose="020B0604020202020204" pitchFamily="34" charset="0"/>
                          <a:cs typeface="Arial" panose="020B0604020202020204" pitchFamily="34" charset="0"/>
                        </a:rPr>
                        <a:t>Model 4</a:t>
                      </a:r>
                      <a:endParaRPr lang="en-US" sz="1100" b="1"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2700" cmpd="sng">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715538045"/>
                  </a:ext>
                </a:extLst>
              </a:tr>
              <a:tr h="178061">
                <a:tc>
                  <a:txBody>
                    <a:bodyPr/>
                    <a:lstStyle/>
                    <a:p>
                      <a:pPr marL="0" marR="0">
                        <a:lnSpc>
                          <a:spcPct val="107000"/>
                        </a:lnSpc>
                        <a:spcBef>
                          <a:spcPts val="0"/>
                        </a:spcBef>
                        <a:spcAft>
                          <a:spcPts val="0"/>
                        </a:spcAft>
                      </a:pPr>
                      <a:r>
                        <a:rPr lang="en-US" sz="1100" b="1">
                          <a:effectLst/>
                          <a:latin typeface="Arial" panose="020B0604020202020204" pitchFamily="34" charset="0"/>
                          <a:cs typeface="Arial" panose="020B0604020202020204" pitchFamily="34" charset="0"/>
                        </a:rPr>
                        <a:t>Variables</a:t>
                      </a:r>
                      <a:endParaRPr lang="en-US" sz="1100" b="1">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a:effectLst/>
                          <a:latin typeface="Arial" panose="020B0604020202020204" pitchFamily="34" charset="0"/>
                          <a:cs typeface="Arial" panose="020B0604020202020204" pitchFamily="34" charset="0"/>
                        </a:rPr>
                        <a:t>ß (SE)</a:t>
                      </a:r>
                      <a:endParaRPr lang="en-US" sz="1100" b="1">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a:effectLst/>
                          <a:latin typeface="Arial" panose="020B0604020202020204" pitchFamily="34" charset="0"/>
                          <a:cs typeface="Arial" panose="020B0604020202020204" pitchFamily="34" charset="0"/>
                        </a:rPr>
                        <a:t>ß (SE)</a:t>
                      </a:r>
                      <a:endParaRPr lang="en-US" sz="1100" b="1">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a:effectLst/>
                          <a:latin typeface="Arial" panose="020B0604020202020204" pitchFamily="34" charset="0"/>
                          <a:cs typeface="Arial" panose="020B0604020202020204" pitchFamily="34" charset="0"/>
                        </a:rPr>
                        <a:t>ß (SE)</a:t>
                      </a:r>
                      <a:endParaRPr lang="en-US" sz="1100" b="1">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dirty="0">
                          <a:effectLst/>
                          <a:latin typeface="Arial" panose="020B0604020202020204" pitchFamily="34" charset="0"/>
                          <a:cs typeface="Arial" panose="020B0604020202020204" pitchFamily="34" charset="0"/>
                        </a:rPr>
                        <a:t>ß (SE)</a:t>
                      </a:r>
                      <a:endParaRPr lang="en-US" sz="1100" b="1"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88800376"/>
                  </a:ext>
                </a:extLst>
              </a:tr>
              <a:tr h="261864">
                <a:tc>
                  <a:txBody>
                    <a:bodyPr/>
                    <a:lstStyle/>
                    <a:p>
                      <a:pPr marL="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Panel A. Shame</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3510070714"/>
                  </a:ext>
                </a:extLst>
              </a:tr>
              <a:tr h="26186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Label-Shame</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-0.04 (0.06)</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0.03 (0.09)</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0.02 (0.07)</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951974400"/>
                  </a:ext>
                </a:extLst>
              </a:tr>
              <a:tr h="26186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Symptoms-Shame</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-0.07 (0.06)</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-0.09 (0.09)</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-0.08 (0.07)</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127877218"/>
                  </a:ext>
                </a:extLst>
              </a:tr>
              <a:tr h="26186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R</a:t>
                      </a:r>
                      <a:r>
                        <a:rPr lang="en-US" sz="1100" baseline="30000" dirty="0">
                          <a:effectLst/>
                          <a:latin typeface="Arial" panose="020B0604020202020204" pitchFamily="34" charset="0"/>
                          <a:cs typeface="Arial" panose="020B0604020202020204" pitchFamily="34" charset="0"/>
                        </a:rPr>
                        <a:t>2</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0.00</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0.01</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0.01</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0.47</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264173231"/>
                  </a:ext>
                </a:extLst>
              </a:tr>
              <a:tr h="261864">
                <a:tc>
                  <a:txBody>
                    <a:bodyPr/>
                    <a:lstStyle/>
                    <a:p>
                      <a:pPr marL="457200" marR="0">
                        <a:lnSpc>
                          <a:spcPct val="107000"/>
                        </a:lnSpc>
                        <a:spcBef>
                          <a:spcPts val="0"/>
                        </a:spcBef>
                        <a:spcAft>
                          <a:spcPts val="0"/>
                        </a:spcAft>
                      </a:pPr>
                      <a:r>
                        <a:rPr lang="en-US" sz="1100">
                          <a:effectLst/>
                          <a:latin typeface="Arial" panose="020B0604020202020204" pitchFamily="34" charset="0"/>
                          <a:cs typeface="Arial" panose="020B0604020202020204" pitchFamily="34" charset="0"/>
                        </a:rPr>
                        <a:t>N</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604237469"/>
                  </a:ext>
                </a:extLst>
              </a:tr>
              <a:tr h="261864">
                <a:tc>
                  <a:txBody>
                    <a:bodyPr/>
                    <a:lstStyle/>
                    <a:p>
                      <a:pPr marL="0" marR="0">
                        <a:lnSpc>
                          <a:spcPct val="107000"/>
                        </a:lnSpc>
                        <a:spcBef>
                          <a:spcPts val="0"/>
                        </a:spcBef>
                        <a:spcAft>
                          <a:spcPts val="0"/>
                        </a:spcAft>
                      </a:pPr>
                      <a:r>
                        <a:rPr lang="en-US" sz="1100">
                          <a:effectLst/>
                          <a:latin typeface="Arial" panose="020B0604020202020204" pitchFamily="34" charset="0"/>
                          <a:cs typeface="Arial" panose="020B0604020202020204" pitchFamily="34" charset="0"/>
                        </a:rPr>
                        <a:t>Panel B. Secrecy</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423937900"/>
                  </a:ext>
                </a:extLst>
              </a:tr>
              <a:tr h="26186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Label-Secrecy</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-0.23 (0.09)*</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-0.18 (0.10)</a:t>
                      </a:r>
                      <a:r>
                        <a:rPr lang="en-US" sz="1100" baseline="30000" dirty="0">
                          <a:effectLst/>
                          <a:latin typeface="Arial" panose="020B0604020202020204" pitchFamily="34" charset="0"/>
                          <a:cs typeface="Arial" panose="020B0604020202020204" pitchFamily="34" charset="0"/>
                        </a:rPr>
                        <a:t>+</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-0.13 (0.08)</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649701289"/>
                  </a:ext>
                </a:extLst>
              </a:tr>
              <a:tr h="26186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Symptoms-Secrecy</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-0.22 (0.10)*</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-0.12 (0.12)</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-0.06 (0.09)</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27576051"/>
                  </a:ext>
                </a:extLst>
              </a:tr>
              <a:tr h="261864">
                <a:tc>
                  <a:txBody>
                    <a:bodyPr/>
                    <a:lstStyle/>
                    <a:p>
                      <a:pPr marL="457200" marR="0">
                        <a:lnSpc>
                          <a:spcPct val="107000"/>
                        </a:lnSpc>
                        <a:spcBef>
                          <a:spcPts val="0"/>
                        </a:spcBef>
                        <a:spcAft>
                          <a:spcPts val="0"/>
                        </a:spcAft>
                      </a:pPr>
                      <a:r>
                        <a:rPr lang="en-US" sz="1100">
                          <a:effectLst/>
                          <a:latin typeface="Arial" panose="020B0604020202020204" pitchFamily="34" charset="0"/>
                          <a:cs typeface="Arial" panose="020B0604020202020204" pitchFamily="34" charset="0"/>
                        </a:rPr>
                        <a:t>R</a:t>
                      </a:r>
                      <a:r>
                        <a:rPr lang="en-US" sz="1100" baseline="30000">
                          <a:effectLst/>
                          <a:latin typeface="Arial" panose="020B0604020202020204" pitchFamily="34" charset="0"/>
                          <a:cs typeface="Arial" panose="020B0604020202020204" pitchFamily="34" charset="0"/>
                        </a:rPr>
                        <a:t>2</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0.06</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0.04</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0.07</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0.49</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701896513"/>
                  </a:ext>
                </a:extLst>
              </a:tr>
              <a:tr h="26186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N</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108</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108</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108</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108</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788587905"/>
                  </a:ext>
                </a:extLst>
              </a:tr>
              <a:tr h="261864">
                <a:tc>
                  <a:txBody>
                    <a:bodyPr/>
                    <a:lstStyle/>
                    <a:p>
                      <a:pPr marL="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Panel C. Discrimination</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 </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3322053584"/>
                  </a:ext>
                </a:extLst>
              </a:tr>
              <a:tr h="26186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Label-Discrimination</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-0.02 (0.03)</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0.01 (0.03)</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0.02 (0.03)</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2205516"/>
                  </a:ext>
                </a:extLst>
              </a:tr>
              <a:tr h="26186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Symptoms-Discrimination</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-0.08 (0.03)*</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-0.07 (0.04)*</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w="19050" cap="flat" cmpd="sng" algn="ctr">
                      <a:solidFill>
                        <a:srgbClr val="FFC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algn="ctr" defTabSz="914400" rtl="0" eaLnBrk="1" latinLnBrk="0" hangingPunct="1">
                        <a:lnSpc>
                          <a:spcPct val="107000"/>
                        </a:lnSpc>
                        <a:spcBef>
                          <a:spcPts val="0"/>
                        </a:spcBef>
                        <a:spcAft>
                          <a:spcPts val="0"/>
                        </a:spcAft>
                      </a:pPr>
                      <a:r>
                        <a:rPr lang="en-US" sz="1100" kern="1200" dirty="0">
                          <a:solidFill>
                            <a:schemeClr val="tx1"/>
                          </a:solidFill>
                          <a:effectLst/>
                          <a:latin typeface="Arial" panose="020B0604020202020204" pitchFamily="34" charset="0"/>
                          <a:ea typeface="+mn-ea"/>
                          <a:cs typeface="Arial" panose="020B0604020202020204" pitchFamily="34" charset="0"/>
                        </a:rPr>
                        <a:t>-0.05 (0.03)+</a:t>
                      </a:r>
                    </a:p>
                  </a:txBody>
                  <a:tcPr marL="61731" marR="61731" marT="0" marB="0" anchor="ctr">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8315838"/>
                  </a:ext>
                </a:extLst>
              </a:tr>
              <a:tr h="261864">
                <a:tc>
                  <a:txBody>
                    <a:bodyPr/>
                    <a:lstStyle/>
                    <a:p>
                      <a:pPr marL="457200" marR="0">
                        <a:lnSpc>
                          <a:spcPct val="107000"/>
                        </a:lnSpc>
                        <a:spcBef>
                          <a:spcPts val="0"/>
                        </a:spcBef>
                        <a:spcAft>
                          <a:spcPts val="0"/>
                        </a:spcAft>
                      </a:pPr>
                      <a:r>
                        <a:rPr lang="en-US" sz="1100">
                          <a:effectLst/>
                          <a:latin typeface="Arial" panose="020B0604020202020204" pitchFamily="34" charset="0"/>
                          <a:cs typeface="Arial" panose="020B0604020202020204" pitchFamily="34" charset="0"/>
                        </a:rPr>
                        <a:t>R</a:t>
                      </a:r>
                      <a:r>
                        <a:rPr lang="en-US" sz="1100" baseline="30000">
                          <a:effectLst/>
                          <a:latin typeface="Arial" panose="020B0604020202020204" pitchFamily="34" charset="0"/>
                          <a:cs typeface="Arial" panose="020B0604020202020204" pitchFamily="34" charset="0"/>
                        </a:rPr>
                        <a:t>2</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0.01</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0.06</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 0.06</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0.48</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9050" cap="flat" cmpd="sng" algn="ctr">
                      <a:solidFill>
                        <a:srgbClr val="FFC000"/>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676821783"/>
                  </a:ext>
                </a:extLst>
              </a:tr>
              <a:tr h="261864">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N</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a:effectLst/>
                          <a:latin typeface="Arial" panose="020B0604020202020204" pitchFamily="34" charset="0"/>
                          <a:cs typeface="Arial" panose="020B0604020202020204" pitchFamily="34" charset="0"/>
                        </a:rPr>
                        <a:t>109</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109</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46928728"/>
                  </a:ext>
                </a:extLst>
              </a:tr>
              <a:tr h="970472">
                <a:tc gridSpan="5">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05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Note: ß=Beta coefficient; SE=standard error; †Model 4:</a:t>
                      </a:r>
                      <a:r>
                        <a:rPr kumimoji="0" lang="en-US" altLang="zh-CN" sz="105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Shame model adjusted for: age, male+, site (Maine+ and </a:t>
                      </a:r>
                      <a:r>
                        <a:rPr kumimoji="0" lang="en-US" altLang="zh-CN" sz="105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Columbia</a:t>
                      </a:r>
                      <a:r>
                        <a:rPr kumimoji="0" lang="en-US" altLang="zh-CN" sz="105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vs. Harvard), White, positive symptoms, </a:t>
                      </a:r>
                      <a:r>
                        <a:rPr kumimoji="0" lang="en-US" altLang="zh-CN" sz="105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negative symptoms</a:t>
                      </a:r>
                      <a:r>
                        <a:rPr kumimoji="0" lang="en-US" altLang="zh-CN" sz="105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zh-CN" sz="105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disorganized symptoms</a:t>
                      </a:r>
                      <a:r>
                        <a:rPr kumimoji="0" lang="en-US" altLang="zh-CN" sz="105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and general systems. Secrecy model adjusted for: age, male, site (Maine+ and </a:t>
                      </a:r>
                      <a:r>
                        <a:rPr kumimoji="0" lang="en-US" altLang="zh-CN" sz="105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Columbia</a:t>
                      </a:r>
                      <a:r>
                        <a:rPr kumimoji="0" lang="en-US" altLang="zh-CN" sz="105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vs. Harvard), White, positive symptoms, </a:t>
                      </a:r>
                      <a:r>
                        <a:rPr kumimoji="0" lang="en-US" altLang="zh-CN" sz="105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negative symptoms</a:t>
                      </a:r>
                      <a:r>
                        <a:rPr kumimoji="0" lang="en-US" altLang="zh-CN" sz="105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zh-CN" sz="105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disorganized symptoms</a:t>
                      </a:r>
                      <a:r>
                        <a:rPr kumimoji="0" lang="en-US" altLang="zh-CN" sz="105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and general systems. Discrimination model adjusted for age, male+, site (</a:t>
                      </a:r>
                      <a:r>
                        <a:rPr kumimoji="0" lang="en-US" altLang="zh-CN" sz="105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Maine</a:t>
                      </a:r>
                      <a:r>
                        <a:rPr kumimoji="0" lang="en-US" altLang="zh-CN" sz="105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and </a:t>
                      </a:r>
                      <a:r>
                        <a:rPr kumimoji="0" lang="en-US" altLang="zh-CN" sz="105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Columbia</a:t>
                      </a:r>
                      <a:r>
                        <a:rPr kumimoji="0" lang="en-US" altLang="zh-CN" sz="105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vs. Harvard), White, positive symptoms, </a:t>
                      </a:r>
                      <a:r>
                        <a:rPr kumimoji="0" lang="en-US" altLang="zh-CN" sz="105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negative symptoms</a:t>
                      </a:r>
                      <a:r>
                        <a:rPr kumimoji="0" lang="en-US" altLang="zh-CN" sz="105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zh-CN" sz="105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disorganized symptoms</a:t>
                      </a:r>
                      <a:r>
                        <a:rPr kumimoji="0" lang="en-US" altLang="zh-CN" sz="105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and general systems.</a:t>
                      </a:r>
                      <a:r>
                        <a:rPr kumimoji="0" lang="en-US" altLang="zh-CN" sz="1050" b="0" i="0" u="none" strike="noStrike" cap="none" normalizeH="0" baseline="3000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zh-CN" sz="105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P&lt;0.10; *P&lt;0.05; **P&lt;0.01;  ***P&lt;0.0001</a:t>
                      </a:r>
                      <a:endParaRPr kumimoji="0" lang="en-US" altLang="zh-CN" sz="105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1731" marR="61731" marT="0" marB="0" anchor="ctr">
                    <a:lnL>
                      <a:noFill/>
                    </a:lnL>
                    <a:lnR>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31" marR="61731" marT="0" marB="0" anchor="ctr"/>
                </a:tc>
                <a:tc hMerge="1">
                  <a:txBody>
                    <a:bodyPr/>
                    <a:lstStyle/>
                    <a:p>
                      <a:pPr marL="0" marR="0" algn="ctr">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31" marR="61731" marT="0" marB="0" anchor="ctr"/>
                </a:tc>
                <a:tc hMerge="1">
                  <a:txBody>
                    <a:bodyPr/>
                    <a:lstStyle/>
                    <a:p>
                      <a:pPr marL="0" marR="0" algn="ctr">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31" marR="61731" marT="0" marB="0" anchor="ctr"/>
                </a:tc>
                <a:tc hMerge="1">
                  <a:txBody>
                    <a:bodyPr/>
                    <a:lstStyle/>
                    <a:p>
                      <a:pPr marL="0" marR="0" algn="ctr">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31" marR="61731" marT="0" marB="0" anchor="ctr"/>
                </a:tc>
                <a:extLst>
                  <a:ext uri="{0D108BD9-81ED-4DB2-BD59-A6C34878D82A}">
                    <a16:rowId xmlns:a16="http://schemas.microsoft.com/office/drawing/2014/main" val="3921247308"/>
                  </a:ext>
                </a:extLst>
              </a:tr>
            </a:tbl>
          </a:graphicData>
        </a:graphic>
      </p:graphicFrame>
    </p:spTree>
    <p:extLst>
      <p:ext uri="{BB962C8B-B14F-4D97-AF65-F5344CB8AC3E}">
        <p14:creationId xmlns:p14="http://schemas.microsoft.com/office/powerpoint/2010/main" val="1857775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379132"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12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grpSp>
        <p:nvGrpSpPr>
          <p:cNvPr id="7" name="Group 6">
            <a:extLst>
              <a:ext uri="{FF2B5EF4-FFF2-40B4-BE49-F238E27FC236}">
                <a16:creationId xmlns:a16="http://schemas.microsoft.com/office/drawing/2014/main" id="{DD0B28A9-EE5A-4377-929D-42C8ABA8026D}"/>
              </a:ext>
            </a:extLst>
          </p:cNvPr>
          <p:cNvGrpSpPr/>
          <p:nvPr/>
        </p:nvGrpSpPr>
        <p:grpSpPr>
          <a:xfrm>
            <a:off x="-2" y="0"/>
            <a:ext cx="9141023" cy="847725"/>
            <a:chOff x="-2" y="0"/>
            <a:chExt cx="9141023" cy="847725"/>
          </a:xfrm>
        </p:grpSpPr>
        <p:sp>
          <p:nvSpPr>
            <p:cNvPr id="2" name="Rectangle 1"/>
            <p:cNvSpPr/>
            <p:nvPr/>
          </p:nvSpPr>
          <p:spPr>
            <a:xfrm>
              <a:off x="-2"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 name="Rectangle 2"/>
            <p:cNvSpPr/>
            <p:nvPr/>
          </p:nvSpPr>
          <p:spPr>
            <a:xfrm>
              <a:off x="2346521"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72568" fontAlgn="auto">
                <a:spcAft>
                  <a:spcPts val="0"/>
                </a:spcAft>
                <a:defRPr/>
              </a:pPr>
              <a:r>
                <a:rPr lang="en-US" sz="3200" dirty="0">
                  <a:solidFill>
                    <a:schemeClr val="bg1"/>
                  </a:solidFill>
                  <a:latin typeface="Copperplate Gothic Bold" panose="020E0705020206020404" pitchFamily="34" charset="0"/>
                </a:rPr>
                <a:t>Social Network Loss</a:t>
              </a:r>
              <a:endParaRPr lang="en-GB" sz="3200" dirty="0">
                <a:solidFill>
                  <a:schemeClr val="bg1"/>
                </a:solidFill>
                <a:latin typeface="Trajan Pro" pitchFamily="18" charset="0"/>
              </a:endParaRPr>
            </a:p>
          </p:txBody>
        </p:sp>
      </p:grpSp>
      <p:grpSp>
        <p:nvGrpSpPr>
          <p:cNvPr id="9" name="Group 8">
            <a:extLst>
              <a:ext uri="{FF2B5EF4-FFF2-40B4-BE49-F238E27FC236}">
                <a16:creationId xmlns:a16="http://schemas.microsoft.com/office/drawing/2014/main" id="{E8337625-57A9-45F7-8B5F-4725639E4441}"/>
              </a:ext>
            </a:extLst>
          </p:cNvPr>
          <p:cNvGrpSpPr/>
          <p:nvPr/>
        </p:nvGrpSpPr>
        <p:grpSpPr>
          <a:xfrm>
            <a:off x="-1" y="6578600"/>
            <a:ext cx="9144001" cy="279400"/>
            <a:chOff x="-1" y="6578600"/>
            <a:chExt cx="9144001" cy="279400"/>
          </a:xfrm>
        </p:grpSpPr>
        <p:sp>
          <p:nvSpPr>
            <p:cNvPr id="5" name="Rectangle 4"/>
            <p:cNvSpPr/>
            <p:nvPr/>
          </p:nvSpPr>
          <p:spPr>
            <a:xfrm>
              <a:off x="-1"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 name="Rectangle 5"/>
            <p:cNvSpPr/>
            <p:nvPr/>
          </p:nvSpPr>
          <p:spPr>
            <a:xfrm>
              <a:off x="8788399"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TextBox 27"/>
            <p:cNvSpPr txBox="1"/>
            <p:nvPr/>
          </p:nvSpPr>
          <p:spPr>
            <a:xfrm>
              <a:off x="8775700"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28</a:t>
              </a:fld>
              <a:endParaRPr lang="en-US" sz="1200" dirty="0">
                <a:solidFill>
                  <a:schemeClr val="bg1"/>
                </a:solidFill>
                <a:latin typeface="Adobe Garamond Pro" pitchFamily="18" charset="0"/>
              </a:endParaRPr>
            </a:p>
          </p:txBody>
        </p:sp>
      </p:grpSp>
      <p:sp>
        <p:nvSpPr>
          <p:cNvPr id="10" name="Rectangle 9"/>
          <p:cNvSpPr/>
          <p:nvPr/>
        </p:nvSpPr>
        <p:spPr>
          <a:xfrm>
            <a:off x="2749676" y="172761"/>
            <a:ext cx="6216522" cy="276999"/>
          </a:xfrm>
          <a:prstGeom prst="rect">
            <a:avLst/>
          </a:prstGeom>
        </p:spPr>
        <p:txBody>
          <a:bodyPr wrap="square">
            <a:spAutoFit/>
          </a:bodyPr>
          <a:lstStyle/>
          <a:p>
            <a:pPr lvl="0" algn="r" defTabSz="872568" fontAlgn="auto">
              <a:spcAft>
                <a:spcPts val="0"/>
              </a:spcAft>
              <a:defRPr/>
            </a:pPr>
            <a:endParaRPr lang="en-GB" sz="1200" dirty="0">
              <a:solidFill>
                <a:schemeClr val="bg1"/>
              </a:solidFill>
              <a:latin typeface="Trajan Pro" pitchFamily="18" charset="0"/>
            </a:endParaRPr>
          </a:p>
        </p:txBody>
      </p:sp>
      <p:graphicFrame>
        <p:nvGraphicFramePr>
          <p:cNvPr id="11" name="Table 10">
            <a:extLst>
              <a:ext uri="{FF2B5EF4-FFF2-40B4-BE49-F238E27FC236}">
                <a16:creationId xmlns:a16="http://schemas.microsoft.com/office/drawing/2014/main" id="{66372504-63EA-4460-B008-8C55AC3261CD}"/>
              </a:ext>
            </a:extLst>
          </p:cNvPr>
          <p:cNvGraphicFramePr>
            <a:graphicFrameLocks noGrp="1"/>
          </p:cNvGraphicFramePr>
          <p:nvPr>
            <p:extLst>
              <p:ext uri="{D42A27DB-BD31-4B8C-83A1-F6EECF244321}">
                <p14:modId xmlns:p14="http://schemas.microsoft.com/office/powerpoint/2010/main" val="788826866"/>
              </p:ext>
            </p:extLst>
          </p:nvPr>
        </p:nvGraphicFramePr>
        <p:xfrm>
          <a:off x="275726" y="1030123"/>
          <a:ext cx="8592548" cy="5368971"/>
        </p:xfrm>
        <a:graphic>
          <a:graphicData uri="http://schemas.openxmlformats.org/drawingml/2006/table">
            <a:tbl>
              <a:tblPr firstRow="1" firstCol="1" bandRow="1">
                <a:tableStyleId>{9D7B26C5-4107-4FEC-AEDC-1716B250A1EF}</a:tableStyleId>
              </a:tblPr>
              <a:tblGrid>
                <a:gridCol w="2854634">
                  <a:extLst>
                    <a:ext uri="{9D8B030D-6E8A-4147-A177-3AD203B41FA5}">
                      <a16:colId xmlns:a16="http://schemas.microsoft.com/office/drawing/2014/main" val="1310182759"/>
                    </a:ext>
                  </a:extLst>
                </a:gridCol>
                <a:gridCol w="1434167">
                  <a:extLst>
                    <a:ext uri="{9D8B030D-6E8A-4147-A177-3AD203B41FA5}">
                      <a16:colId xmlns:a16="http://schemas.microsoft.com/office/drawing/2014/main" val="4207855953"/>
                    </a:ext>
                  </a:extLst>
                </a:gridCol>
                <a:gridCol w="1434790">
                  <a:extLst>
                    <a:ext uri="{9D8B030D-6E8A-4147-A177-3AD203B41FA5}">
                      <a16:colId xmlns:a16="http://schemas.microsoft.com/office/drawing/2014/main" val="1215809140"/>
                    </a:ext>
                  </a:extLst>
                </a:gridCol>
                <a:gridCol w="1434167">
                  <a:extLst>
                    <a:ext uri="{9D8B030D-6E8A-4147-A177-3AD203B41FA5}">
                      <a16:colId xmlns:a16="http://schemas.microsoft.com/office/drawing/2014/main" val="848382677"/>
                    </a:ext>
                  </a:extLst>
                </a:gridCol>
                <a:gridCol w="1434790">
                  <a:extLst>
                    <a:ext uri="{9D8B030D-6E8A-4147-A177-3AD203B41FA5}">
                      <a16:colId xmlns:a16="http://schemas.microsoft.com/office/drawing/2014/main" val="888602032"/>
                    </a:ext>
                  </a:extLst>
                </a:gridCol>
              </a:tblGrid>
              <a:tr h="184728">
                <a:tc gridSpan="5">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3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Linear Regression Models</a:t>
                      </a:r>
                      <a:endParaRPr kumimoji="0" lang="en-US" altLang="zh-CN" sz="13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1731" marR="61731" marT="0" marB="0" anchor="ctr">
                    <a:lnL>
                      <a:noFill/>
                    </a:lnL>
                    <a:lnR>
                      <a:noFill/>
                    </a:lnR>
                    <a:lnT w="12700" cmpd="sng">
                      <a:noFill/>
                    </a:lnT>
                    <a:lnB w="12700" cmpd="sng">
                      <a:noFill/>
                    </a:lnB>
                    <a:lnTlToBr w="12700" cmpd="sng">
                      <a:noFill/>
                      <a:prstDash val="solid"/>
                    </a:lnTlToBr>
                    <a:lnBlToTr w="12700" cmpd="sng">
                      <a:noFill/>
                      <a:prstDash val="solid"/>
                    </a:lnBlToTr>
                    <a:noFill/>
                  </a:tcPr>
                </a:tc>
                <a:tc hMerge="1">
                  <a:txBody>
                    <a:bodyPr/>
                    <a:lstStyle/>
                    <a:p>
                      <a:pPr marL="0" marR="0" algn="ctr">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731" marR="61731" marT="0" marB="0" anchor="ctr"/>
                </a:tc>
                <a:tc hMerge="1">
                  <a:txBody>
                    <a:bodyPr/>
                    <a:lstStyle/>
                    <a:p>
                      <a:pPr marL="0" marR="0" algn="ctr">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731" marR="61731" marT="0" marB="0" anchor="ctr"/>
                </a:tc>
                <a:tc hMerge="1">
                  <a:txBody>
                    <a:bodyPr/>
                    <a:lstStyle/>
                    <a:p>
                      <a:pPr marL="0" marR="0" algn="ctr">
                        <a:lnSpc>
                          <a:spcPct val="107000"/>
                        </a:lnSpc>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731" marR="61731" marT="0" marB="0" anchor="ctr"/>
                </a:tc>
                <a:tc hMerge="1">
                  <a:txBody>
                    <a:bodyPr/>
                    <a:lstStyle/>
                    <a:p>
                      <a:pPr marL="0" marR="0" algn="ctr">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731" marR="61731" marT="0" marB="0" anchor="ctr"/>
                </a:tc>
                <a:extLst>
                  <a:ext uri="{0D108BD9-81ED-4DB2-BD59-A6C34878D82A}">
                    <a16:rowId xmlns:a16="http://schemas.microsoft.com/office/drawing/2014/main" val="2569303453"/>
                  </a:ext>
                </a:extLst>
              </a:tr>
              <a:tr h="177942">
                <a:tc>
                  <a:txBody>
                    <a:bodyPr/>
                    <a:lstStyle/>
                    <a:p>
                      <a:pPr marL="0" marR="0">
                        <a:lnSpc>
                          <a:spcPct val="107000"/>
                        </a:lnSpc>
                        <a:spcBef>
                          <a:spcPts val="0"/>
                        </a:spcBef>
                        <a:spcAft>
                          <a:spcPts val="0"/>
                        </a:spcAft>
                      </a:pPr>
                      <a:r>
                        <a:rPr lang="en-US" sz="1100" b="1" dirty="0">
                          <a:effectLst/>
                          <a:latin typeface="Arial" panose="020B0604020202020204" pitchFamily="34" charset="0"/>
                          <a:cs typeface="Arial" panose="020B0604020202020204" pitchFamily="34" charset="0"/>
                        </a:rPr>
                        <a:t> </a:t>
                      </a:r>
                      <a:endParaRPr lang="en-US" sz="1100" b="1"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2700" cmpd="sng">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a:effectLst/>
                          <a:latin typeface="Arial" panose="020B0604020202020204" pitchFamily="34" charset="0"/>
                          <a:cs typeface="Arial" panose="020B0604020202020204" pitchFamily="34" charset="0"/>
                        </a:rPr>
                        <a:t>Model 1</a:t>
                      </a:r>
                      <a:endParaRPr lang="en-US" sz="1100" b="1">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2700" cmpd="sng">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a:effectLst/>
                          <a:latin typeface="Arial" panose="020B0604020202020204" pitchFamily="34" charset="0"/>
                          <a:cs typeface="Arial" panose="020B0604020202020204" pitchFamily="34" charset="0"/>
                        </a:rPr>
                        <a:t>Model 2</a:t>
                      </a:r>
                      <a:endParaRPr lang="en-US" sz="1100" b="1">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2700" cmpd="sng">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a:effectLst/>
                          <a:latin typeface="Arial" panose="020B0604020202020204" pitchFamily="34" charset="0"/>
                          <a:cs typeface="Arial" panose="020B0604020202020204" pitchFamily="34" charset="0"/>
                        </a:rPr>
                        <a:t>Model 3</a:t>
                      </a:r>
                      <a:endParaRPr lang="en-US" sz="1100" b="1">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2700" cmpd="sng">
                      <a:noFill/>
                    </a:lnT>
                    <a:lnB>
                      <a:noFill/>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a:effectLst/>
                          <a:latin typeface="Arial" panose="020B0604020202020204" pitchFamily="34" charset="0"/>
                          <a:cs typeface="Arial" panose="020B0604020202020204" pitchFamily="34" charset="0"/>
                        </a:rPr>
                        <a:t>Model 4</a:t>
                      </a:r>
                      <a:endParaRPr lang="en-US" sz="1100" b="1">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2700" cmpd="sng">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804059800"/>
                  </a:ext>
                </a:extLst>
              </a:tr>
              <a:tr h="177942">
                <a:tc>
                  <a:txBody>
                    <a:bodyPr/>
                    <a:lstStyle/>
                    <a:p>
                      <a:pPr marL="0" marR="0">
                        <a:lnSpc>
                          <a:spcPct val="107000"/>
                        </a:lnSpc>
                        <a:spcBef>
                          <a:spcPts val="0"/>
                        </a:spcBef>
                        <a:spcAft>
                          <a:spcPts val="0"/>
                        </a:spcAft>
                      </a:pPr>
                      <a:r>
                        <a:rPr lang="en-US" sz="1100" b="1">
                          <a:effectLst/>
                          <a:latin typeface="Arial" panose="020B0604020202020204" pitchFamily="34" charset="0"/>
                          <a:cs typeface="Arial" panose="020B0604020202020204" pitchFamily="34" charset="0"/>
                        </a:rPr>
                        <a:t>Variables</a:t>
                      </a:r>
                      <a:endParaRPr lang="en-US" sz="1100" b="1">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a:effectLst/>
                          <a:latin typeface="Arial" panose="020B0604020202020204" pitchFamily="34" charset="0"/>
                          <a:cs typeface="Arial" panose="020B0604020202020204" pitchFamily="34" charset="0"/>
                        </a:rPr>
                        <a:t>ß (SE)</a:t>
                      </a:r>
                      <a:endParaRPr lang="en-US" sz="1100" b="1">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a:effectLst/>
                          <a:latin typeface="Arial" panose="020B0604020202020204" pitchFamily="34" charset="0"/>
                          <a:cs typeface="Arial" panose="020B0604020202020204" pitchFamily="34" charset="0"/>
                        </a:rPr>
                        <a:t>ß (SE)</a:t>
                      </a:r>
                      <a:endParaRPr lang="en-US" sz="1100" b="1">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a:effectLst/>
                          <a:latin typeface="Arial" panose="020B0604020202020204" pitchFamily="34" charset="0"/>
                          <a:cs typeface="Arial" panose="020B0604020202020204" pitchFamily="34" charset="0"/>
                        </a:rPr>
                        <a:t>ß (SE)</a:t>
                      </a:r>
                      <a:endParaRPr lang="en-US" sz="1100" b="1">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pPr>
                      <a:r>
                        <a:rPr lang="en-US" sz="1100" b="1" dirty="0">
                          <a:effectLst/>
                          <a:latin typeface="Arial" panose="020B0604020202020204" pitchFamily="34" charset="0"/>
                          <a:cs typeface="Arial" panose="020B0604020202020204" pitchFamily="34" charset="0"/>
                        </a:rPr>
                        <a:t>ß (SE)</a:t>
                      </a:r>
                      <a:endParaRPr lang="en-US" sz="1100" b="1"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6352848"/>
                  </a:ext>
                </a:extLst>
              </a:tr>
              <a:tr h="266926">
                <a:tc>
                  <a:txBody>
                    <a:bodyPr/>
                    <a:lstStyle/>
                    <a:p>
                      <a:pPr marL="0" marR="0">
                        <a:lnSpc>
                          <a:spcPct val="107000"/>
                        </a:lnSpc>
                        <a:spcBef>
                          <a:spcPts val="0"/>
                        </a:spcBef>
                        <a:spcAft>
                          <a:spcPts val="0"/>
                        </a:spcAft>
                      </a:pPr>
                      <a:r>
                        <a:rPr lang="en-US" sz="1100">
                          <a:effectLst/>
                          <a:latin typeface="Arial" panose="020B0604020202020204" pitchFamily="34" charset="0"/>
                          <a:cs typeface="Arial" panose="020B0604020202020204" pitchFamily="34" charset="0"/>
                        </a:rPr>
                        <a:t>Panel A. Shame</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BFBFBF"/>
                    </a:solidFill>
                  </a:tcPr>
                </a:tc>
                <a:tc>
                  <a:txBody>
                    <a:bodyPr/>
                    <a:lstStyle/>
                    <a:p>
                      <a:pPr algn="ctr">
                        <a:lnSpc>
                          <a:spcPts val="1300"/>
                        </a:lnSpc>
                        <a:spcAft>
                          <a:spcPts val="1200"/>
                        </a:spcAft>
                      </a:pPr>
                      <a:r>
                        <a:rPr lang="en-US" sz="1100" dirty="0">
                          <a:effectLst/>
                          <a:latin typeface="Arial" panose="020B0604020202020204" pitchFamily="34" charset="0"/>
                          <a:cs typeface="Arial" panose="020B0604020202020204" pitchFamily="34" charset="0"/>
                        </a:rPr>
                        <a:t> </a:t>
                      </a:r>
                    </a:p>
                  </a:txBody>
                  <a:tcPr marL="61731" marR="61731" marT="0"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BFBFBF"/>
                    </a:solid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 </a:t>
                      </a:r>
                    </a:p>
                  </a:txBody>
                  <a:tcPr marL="61731" marR="61731" marT="0"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BFBFBF"/>
                    </a:solidFill>
                  </a:tcPr>
                </a:tc>
                <a:tc>
                  <a:txBody>
                    <a:bodyPr/>
                    <a:lstStyle/>
                    <a:p>
                      <a:pPr algn="ctr">
                        <a:lnSpc>
                          <a:spcPts val="1300"/>
                        </a:lnSpc>
                        <a:spcAft>
                          <a:spcPts val="1200"/>
                        </a:spcAft>
                      </a:pPr>
                      <a:r>
                        <a:rPr lang="en-US" sz="1100">
                          <a:effectLst/>
                          <a:latin typeface="Arial" panose="020B0604020202020204" pitchFamily="34" charset="0"/>
                          <a:cs typeface="Arial" panose="020B0604020202020204" pitchFamily="34" charset="0"/>
                        </a:rPr>
                        <a:t> </a:t>
                      </a:r>
                    </a:p>
                  </a:txBody>
                  <a:tcPr marL="61731" marR="61731" marT="0" marB="0" anchor="ctr">
                    <a:lnL>
                      <a:noFill/>
                    </a:lnL>
                    <a:lnR>
                      <a:noFill/>
                    </a:lnR>
                    <a:lnT w="1905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rgbClr val="BFBFBF"/>
                    </a:solidFill>
                  </a:tcPr>
                </a:tc>
                <a:tc>
                  <a:txBody>
                    <a:bodyPr/>
                    <a:lstStyle/>
                    <a:p>
                      <a:pPr algn="ctr">
                        <a:lnSpc>
                          <a:spcPts val="1300"/>
                        </a:lnSpc>
                        <a:spcAft>
                          <a:spcPts val="1200"/>
                        </a:spcAft>
                      </a:pPr>
                      <a:r>
                        <a:rPr lang="en-US" sz="1100" dirty="0">
                          <a:effectLst/>
                          <a:latin typeface="Arial" panose="020B0604020202020204" pitchFamily="34" charset="0"/>
                          <a:cs typeface="Arial" panose="020B0604020202020204" pitchFamily="34" charset="0"/>
                        </a:rPr>
                        <a:t> </a:t>
                      </a:r>
                    </a:p>
                  </a:txBody>
                  <a:tcPr marL="61731" marR="61731" marT="0" marB="0" anchor="ctr">
                    <a:lnL>
                      <a:noFill/>
                    </a:lnL>
                    <a:lnR>
                      <a:noFill/>
                    </a:lnR>
                    <a:lnT w="19050" cap="flat" cmpd="sng" algn="ctr">
                      <a:solidFill>
                        <a:schemeClr val="tx1"/>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3732583335"/>
                  </a:ext>
                </a:extLst>
              </a:tr>
              <a:tr h="266926">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Label-Shame</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ts val="1300"/>
                        </a:lnSpc>
                        <a:spcAft>
                          <a:spcPts val="1200"/>
                        </a:spcAft>
                      </a:pPr>
                      <a:r>
                        <a:rPr lang="en-US" sz="1100" dirty="0">
                          <a:effectLst/>
                          <a:latin typeface="Arial" panose="020B0604020202020204" pitchFamily="34" charset="0"/>
                          <a:cs typeface="Arial" panose="020B0604020202020204" pitchFamily="34" charset="0"/>
                        </a:rPr>
                        <a:t>0.18 (0.03)***</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ts val="1300"/>
                        </a:lnSpc>
                        <a:spcAft>
                          <a:spcPts val="1200"/>
                        </a:spcAft>
                      </a:pPr>
                      <a:r>
                        <a:rPr lang="en-US" sz="1100" dirty="0">
                          <a:effectLst/>
                          <a:latin typeface="Arial" panose="020B0604020202020204" pitchFamily="34" charset="0"/>
                          <a:cs typeface="Arial" panose="020B0604020202020204" pitchFamily="34" charset="0"/>
                        </a:rPr>
                        <a:t>0.11 (0.04)**</a:t>
                      </a:r>
                    </a:p>
                  </a:txBody>
                  <a:tcPr marL="61731" marR="61731" marT="0" marB="0" anchor="ctr">
                    <a:lnL>
                      <a:noFill/>
                    </a:lnL>
                    <a:lnR w="19050" cap="flat" cmpd="sng" algn="ctr">
                      <a:solidFill>
                        <a:schemeClr val="accent2"/>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lnSpc>
                          <a:spcPts val="1300"/>
                        </a:lnSpc>
                        <a:spcAft>
                          <a:spcPts val="1200"/>
                        </a:spcAft>
                      </a:pPr>
                      <a:r>
                        <a:rPr lang="en-US" sz="1100" dirty="0">
                          <a:effectLst/>
                          <a:latin typeface="Arial" panose="020B0604020202020204" pitchFamily="34" charset="0"/>
                          <a:cs typeface="Arial" panose="020B0604020202020204" pitchFamily="34" charset="0"/>
                        </a:rPr>
                        <a:t>0.11 (0.04)**</a:t>
                      </a:r>
                    </a:p>
                  </a:txBody>
                  <a:tcPr marL="61731" marR="61731" marT="0" marB="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3715477"/>
                  </a:ext>
                </a:extLst>
              </a:tr>
              <a:tr h="266926">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Symptoms-Shame</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ts val="1300"/>
                        </a:lnSpc>
                        <a:spcAft>
                          <a:spcPts val="1200"/>
                        </a:spcAft>
                      </a:pPr>
                      <a:r>
                        <a:rPr lang="en-US" sz="1100" dirty="0">
                          <a:effectLst/>
                          <a:latin typeface="Arial" panose="020B0604020202020204" pitchFamily="34" charset="0"/>
                          <a:cs typeface="Arial" panose="020B0604020202020204" pitchFamily="34" charset="0"/>
                        </a:rPr>
                        <a:t>0.17 (0.03)***</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ts val="1300"/>
                        </a:lnSpc>
                        <a:spcAft>
                          <a:spcPts val="1200"/>
                        </a:spcAft>
                      </a:pPr>
                      <a:r>
                        <a:rPr lang="en-US" sz="1100" dirty="0">
                          <a:effectLst/>
                          <a:latin typeface="Arial" panose="020B0604020202020204" pitchFamily="34" charset="0"/>
                          <a:cs typeface="Arial" panose="020B0604020202020204" pitchFamily="34" charset="0"/>
                        </a:rPr>
                        <a:t>0.09 (0.04)*</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ts val="1300"/>
                        </a:lnSpc>
                        <a:spcAft>
                          <a:spcPts val="1200"/>
                        </a:spcAft>
                      </a:pPr>
                      <a:r>
                        <a:rPr lang="en-US" sz="1100" dirty="0">
                          <a:effectLst/>
                          <a:latin typeface="Arial" panose="020B0604020202020204" pitchFamily="34" charset="0"/>
                          <a:cs typeface="Arial" panose="020B0604020202020204" pitchFamily="34" charset="0"/>
                        </a:rPr>
                        <a:t>0.09 (0.04)</a:t>
                      </a:r>
                    </a:p>
                  </a:txBody>
                  <a:tcPr marL="61731" marR="61731" marT="0" marB="0" anchor="ctr">
                    <a:lnL>
                      <a:noFill/>
                    </a:lnL>
                    <a:lnR>
                      <a:noFill/>
                    </a:lnR>
                    <a:lnT w="19050" cap="flat" cmpd="sng" algn="ctr">
                      <a:solidFill>
                        <a:schemeClr val="accent2"/>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252068343"/>
                  </a:ext>
                </a:extLst>
              </a:tr>
              <a:tr h="266926">
                <a:tc>
                  <a:txBody>
                    <a:bodyPr/>
                    <a:lstStyle/>
                    <a:p>
                      <a:pPr marL="457200" marR="0">
                        <a:lnSpc>
                          <a:spcPct val="107000"/>
                        </a:lnSpc>
                        <a:spcBef>
                          <a:spcPts val="0"/>
                        </a:spcBef>
                        <a:spcAft>
                          <a:spcPts val="0"/>
                        </a:spcAft>
                      </a:pPr>
                      <a:r>
                        <a:rPr lang="en-US" sz="1100">
                          <a:effectLst/>
                          <a:latin typeface="Arial" panose="020B0604020202020204" pitchFamily="34" charset="0"/>
                          <a:cs typeface="Arial" panose="020B0604020202020204" pitchFamily="34" charset="0"/>
                        </a:rPr>
                        <a:t>R</a:t>
                      </a:r>
                      <a:r>
                        <a:rPr lang="en-US" sz="1100" baseline="30000">
                          <a:effectLst/>
                          <a:latin typeface="Arial" panose="020B0604020202020204" pitchFamily="34" charset="0"/>
                          <a:cs typeface="Arial" panose="020B0604020202020204" pitchFamily="34" charset="0"/>
                        </a:rPr>
                        <a:t>2</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ts val="1300"/>
                        </a:lnSpc>
                        <a:spcAft>
                          <a:spcPts val="1200"/>
                        </a:spcAft>
                      </a:pPr>
                      <a:r>
                        <a:rPr lang="en-US" sz="1100" dirty="0">
                          <a:effectLst/>
                          <a:latin typeface="Arial" panose="020B0604020202020204" pitchFamily="34" charset="0"/>
                          <a:cs typeface="Arial" panose="020B0604020202020204" pitchFamily="34" charset="0"/>
                        </a:rPr>
                        <a:t>0.26</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ts val="1300"/>
                        </a:lnSpc>
                        <a:spcAft>
                          <a:spcPts val="1200"/>
                        </a:spcAft>
                      </a:pPr>
                      <a:r>
                        <a:rPr lang="en-US" sz="1100" dirty="0">
                          <a:effectLst/>
                          <a:latin typeface="Arial" panose="020B0604020202020204" pitchFamily="34" charset="0"/>
                          <a:cs typeface="Arial" panose="020B0604020202020204" pitchFamily="34" charset="0"/>
                        </a:rPr>
                        <a:t>0.24</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ts val="1300"/>
                        </a:lnSpc>
                        <a:spcAft>
                          <a:spcPts val="1200"/>
                        </a:spcAft>
                      </a:pPr>
                      <a:r>
                        <a:rPr lang="en-US" sz="1100" dirty="0">
                          <a:effectLst/>
                          <a:latin typeface="Arial" panose="020B0604020202020204" pitchFamily="34" charset="0"/>
                          <a:cs typeface="Arial" panose="020B0604020202020204" pitchFamily="34" charset="0"/>
                        </a:rPr>
                        <a:t>0.29</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ts val="1300"/>
                        </a:lnSpc>
                        <a:spcAft>
                          <a:spcPts val="1200"/>
                        </a:spcAft>
                      </a:pPr>
                      <a:r>
                        <a:rPr lang="en-US" sz="1100" dirty="0">
                          <a:effectLst/>
                          <a:latin typeface="Arial" panose="020B0604020202020204" pitchFamily="34" charset="0"/>
                          <a:cs typeface="Arial" panose="020B0604020202020204" pitchFamily="34" charset="0"/>
                        </a:rPr>
                        <a:t>0.32</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615989989"/>
                  </a:ext>
                </a:extLst>
              </a:tr>
              <a:tr h="266926">
                <a:tc>
                  <a:txBody>
                    <a:bodyPr/>
                    <a:lstStyle/>
                    <a:p>
                      <a:pPr marL="457200" marR="0">
                        <a:lnSpc>
                          <a:spcPct val="107000"/>
                        </a:lnSpc>
                        <a:spcBef>
                          <a:spcPts val="0"/>
                        </a:spcBef>
                        <a:spcAft>
                          <a:spcPts val="0"/>
                        </a:spcAft>
                      </a:pPr>
                      <a:r>
                        <a:rPr lang="en-US" sz="1100">
                          <a:effectLst/>
                          <a:latin typeface="Arial" panose="020B0604020202020204" pitchFamily="34" charset="0"/>
                          <a:cs typeface="Arial" panose="020B0604020202020204" pitchFamily="34" charset="0"/>
                        </a:rPr>
                        <a:t>N</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107</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107</a:t>
                      </a:r>
                    </a:p>
                  </a:txBody>
                  <a:tcPr marL="61731" marR="61731" marT="0" marB="0">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107</a:t>
                      </a:r>
                    </a:p>
                  </a:txBody>
                  <a:tcPr marL="61731" marR="61731" marT="0" marB="0">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107</a:t>
                      </a:r>
                    </a:p>
                  </a:txBody>
                  <a:tcPr marL="61731" marR="61731" marT="0"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947129496"/>
                  </a:ext>
                </a:extLst>
              </a:tr>
              <a:tr h="266926">
                <a:tc>
                  <a:txBody>
                    <a:bodyPr/>
                    <a:lstStyle/>
                    <a:p>
                      <a:pPr marL="0" marR="0">
                        <a:lnSpc>
                          <a:spcPct val="107000"/>
                        </a:lnSpc>
                        <a:spcBef>
                          <a:spcPts val="0"/>
                        </a:spcBef>
                        <a:spcAft>
                          <a:spcPts val="0"/>
                        </a:spcAft>
                      </a:pPr>
                      <a:r>
                        <a:rPr lang="en-US" sz="1100">
                          <a:effectLst/>
                          <a:latin typeface="Arial" panose="020B0604020202020204" pitchFamily="34" charset="0"/>
                          <a:cs typeface="Arial" panose="020B0604020202020204" pitchFamily="34" charset="0"/>
                        </a:rPr>
                        <a:t>Panel B. Secrecy</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 </a:t>
                      </a:r>
                    </a:p>
                  </a:txBody>
                  <a:tcPr marL="61731" marR="6173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 </a:t>
                      </a:r>
                    </a:p>
                  </a:txBody>
                  <a:tcPr marL="61731" marR="61731" marT="0" marB="0">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 </a:t>
                      </a:r>
                    </a:p>
                  </a:txBody>
                  <a:tcPr marL="61731" marR="61731" marT="0" marB="0">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 </a:t>
                      </a:r>
                    </a:p>
                  </a:txBody>
                  <a:tcPr marL="61731" marR="61731" marT="0" marB="0">
                    <a:lnL>
                      <a:noFill/>
                    </a:lnL>
                    <a:lnR>
                      <a:noFill/>
                    </a:lnR>
                    <a:lnT>
                      <a:noFill/>
                    </a:lnT>
                    <a:lnB w="1905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2684972932"/>
                  </a:ext>
                </a:extLst>
              </a:tr>
              <a:tr h="266926">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Label-Secrecy</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0.08 (0.05)</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0.08 (0.06)</a:t>
                      </a:r>
                    </a:p>
                  </a:txBody>
                  <a:tcPr marL="61731" marR="61731" marT="0" marB="0" anchor="ctr">
                    <a:lnL>
                      <a:noFill/>
                    </a:lnL>
                    <a:lnR w="19050" cap="flat" cmpd="sng" algn="ctr">
                      <a:solidFill>
                        <a:srgbClr val="FFC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0.11 (0.06)+</a:t>
                      </a:r>
                    </a:p>
                  </a:txBody>
                  <a:tcPr marL="61731" marR="61731" marT="0" marB="0" anchor="ctr">
                    <a:lnL w="19050" cap="flat" cmpd="sng" algn="ctr">
                      <a:solidFill>
                        <a:srgbClr val="FFC000"/>
                      </a:solidFill>
                      <a:prstDash val="solid"/>
                      <a:round/>
                      <a:headEnd type="none" w="med" len="med"/>
                      <a:tailEnd type="none" w="med" len="med"/>
                    </a:lnL>
                    <a:lnR w="19050" cap="flat" cmpd="sng" algn="ctr">
                      <a:solidFill>
                        <a:srgbClr val="FFC000"/>
                      </a:solidFill>
                      <a:prstDash val="solid"/>
                      <a:round/>
                      <a:headEnd type="none" w="med" len="med"/>
                      <a:tailEnd type="none" w="med" len="med"/>
                    </a:lnR>
                    <a:lnT w="19050" cap="flat" cmpd="sng" algn="ctr">
                      <a:solidFill>
                        <a:srgbClr val="FFC000"/>
                      </a:solidFill>
                      <a:prstDash val="solid"/>
                      <a:round/>
                      <a:headEnd type="none" w="med" len="med"/>
                      <a:tailEnd type="none" w="med" len="med"/>
                    </a:lnT>
                    <a:lnB w="1905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4353542"/>
                  </a:ext>
                </a:extLst>
              </a:tr>
              <a:tr h="266926">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Symptoms-Secrecy</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0.03 (0.06)</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-0.02 (0.07)</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-0.02 (0.07)</a:t>
                      </a:r>
                    </a:p>
                  </a:txBody>
                  <a:tcPr marL="61731" marR="61731" marT="0" marB="0" anchor="ctr">
                    <a:lnL>
                      <a:noFill/>
                    </a:lnL>
                    <a:lnR>
                      <a:noFill/>
                    </a:lnR>
                    <a:lnT w="19050" cap="flat" cmpd="sng" algn="ctr">
                      <a:solidFill>
                        <a:srgbClr val="FFC000"/>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2738103"/>
                  </a:ext>
                </a:extLst>
              </a:tr>
              <a:tr h="266926">
                <a:tc>
                  <a:txBody>
                    <a:bodyPr/>
                    <a:lstStyle/>
                    <a:p>
                      <a:pPr marL="457200" marR="0">
                        <a:lnSpc>
                          <a:spcPct val="107000"/>
                        </a:lnSpc>
                        <a:spcBef>
                          <a:spcPts val="0"/>
                        </a:spcBef>
                        <a:spcAft>
                          <a:spcPts val="0"/>
                        </a:spcAft>
                      </a:pPr>
                      <a:r>
                        <a:rPr lang="en-US" sz="1100">
                          <a:effectLst/>
                          <a:latin typeface="Arial" panose="020B0604020202020204" pitchFamily="34" charset="0"/>
                          <a:cs typeface="Arial" panose="020B0604020202020204" pitchFamily="34" charset="0"/>
                        </a:rPr>
                        <a:t>R</a:t>
                      </a:r>
                      <a:r>
                        <a:rPr lang="en-US" sz="1100" baseline="30000">
                          <a:effectLst/>
                          <a:latin typeface="Arial" panose="020B0604020202020204" pitchFamily="34" charset="0"/>
                          <a:cs typeface="Arial" panose="020B0604020202020204" pitchFamily="34" charset="0"/>
                        </a:rPr>
                        <a:t>2</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0.02</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0.0023</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0.02</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0.13</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271398732"/>
                  </a:ext>
                </a:extLst>
              </a:tr>
              <a:tr h="266926">
                <a:tc>
                  <a:txBody>
                    <a:bodyPr/>
                    <a:lstStyle/>
                    <a:p>
                      <a:pPr marL="457200" marR="0">
                        <a:lnSpc>
                          <a:spcPct val="107000"/>
                        </a:lnSpc>
                        <a:spcBef>
                          <a:spcPts val="0"/>
                        </a:spcBef>
                        <a:spcAft>
                          <a:spcPts val="0"/>
                        </a:spcAft>
                      </a:pPr>
                      <a:r>
                        <a:rPr lang="en-US" sz="1100">
                          <a:effectLst/>
                          <a:latin typeface="Arial" panose="020B0604020202020204" pitchFamily="34" charset="0"/>
                          <a:cs typeface="Arial" panose="020B0604020202020204" pitchFamily="34" charset="0"/>
                        </a:rPr>
                        <a:t>N</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106</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106</a:t>
                      </a:r>
                    </a:p>
                  </a:txBody>
                  <a:tcPr marL="61731" marR="61731" marT="0" marB="0">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106</a:t>
                      </a:r>
                    </a:p>
                  </a:txBody>
                  <a:tcPr marL="61731" marR="61731" marT="0" marB="0">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106</a:t>
                      </a:r>
                    </a:p>
                  </a:txBody>
                  <a:tcPr marL="61731" marR="61731" marT="0"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64174083"/>
                  </a:ext>
                </a:extLst>
              </a:tr>
              <a:tr h="266926">
                <a:tc>
                  <a:txBody>
                    <a:bodyPr/>
                    <a:lstStyle/>
                    <a:p>
                      <a:pPr marL="0" marR="0">
                        <a:lnSpc>
                          <a:spcPct val="107000"/>
                        </a:lnSpc>
                        <a:spcBef>
                          <a:spcPts val="0"/>
                        </a:spcBef>
                        <a:spcAft>
                          <a:spcPts val="0"/>
                        </a:spcAft>
                      </a:pPr>
                      <a:r>
                        <a:rPr lang="en-US" sz="1100">
                          <a:effectLst/>
                          <a:latin typeface="Arial" panose="020B0604020202020204" pitchFamily="34" charset="0"/>
                          <a:cs typeface="Arial" panose="020B0604020202020204" pitchFamily="34" charset="0"/>
                        </a:rPr>
                        <a:t>Panel C. Discrimination</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 </a:t>
                      </a:r>
                    </a:p>
                  </a:txBody>
                  <a:tcPr marL="61731" marR="61731" marT="0" marB="0" anchor="ctr">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 </a:t>
                      </a:r>
                    </a:p>
                  </a:txBody>
                  <a:tcPr marL="61731" marR="61731" marT="0" marB="0">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 </a:t>
                      </a:r>
                    </a:p>
                  </a:txBody>
                  <a:tcPr marL="61731" marR="61731" marT="0" marB="0">
                    <a:lnL>
                      <a:noFill/>
                    </a:lnL>
                    <a:lnR>
                      <a:noFill/>
                    </a:lnR>
                    <a:lnT>
                      <a:noFill/>
                    </a:lnT>
                    <a:lnB>
                      <a:noFill/>
                    </a:lnB>
                    <a:lnTlToBr w="12700" cmpd="sng">
                      <a:noFill/>
                      <a:prstDash val="solid"/>
                    </a:lnTlToBr>
                    <a:lnBlToTr w="12700" cmpd="sng">
                      <a:noFill/>
                      <a:prstDash val="solid"/>
                    </a:lnBlToTr>
                    <a:solidFill>
                      <a:srgbClr val="BFBFBF"/>
                    </a:solid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 </a:t>
                      </a:r>
                    </a:p>
                  </a:txBody>
                  <a:tcPr marL="61731" marR="61731" marT="0" marB="0">
                    <a:lnL>
                      <a:noFill/>
                    </a:lnL>
                    <a:lnR>
                      <a:noFill/>
                    </a:lnR>
                    <a:lnT>
                      <a:noFill/>
                    </a:lnT>
                    <a:lnB>
                      <a:noFill/>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1379272071"/>
                  </a:ext>
                </a:extLst>
              </a:tr>
              <a:tr h="266926">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Label-Discrimination</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0.02 (0.02)</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-0.02 (0.02)</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-0.02 (0.02)</a:t>
                      </a:r>
                    </a:p>
                  </a:txBody>
                  <a:tcPr marL="61731" marR="61731" marT="0" marB="0" anchor="ctr">
                    <a:lnL>
                      <a:noFill/>
                    </a:lnL>
                    <a:lnR>
                      <a:noFill/>
                    </a:lnR>
                    <a:lnT>
                      <a:noFill/>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2575972"/>
                  </a:ext>
                </a:extLst>
              </a:tr>
              <a:tr h="266926">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Symptoms-Discrimination</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0.07 (0.02)***</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0.08 (0.02)***</a:t>
                      </a:r>
                    </a:p>
                  </a:txBody>
                  <a:tcPr marL="61731" marR="61731" marT="0" marB="0" anchor="ctr">
                    <a:lnL>
                      <a:noFill/>
                    </a:lnL>
                    <a:lnR w="19050" cap="flat" cmpd="sng" algn="ctr">
                      <a:solidFill>
                        <a:schemeClr val="accent2"/>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0.08 (0.02)**</a:t>
                      </a:r>
                    </a:p>
                  </a:txBody>
                  <a:tcPr marL="61731" marR="61731" marT="0" marB="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2484316"/>
                  </a:ext>
                </a:extLst>
              </a:tr>
              <a:tr h="266926">
                <a:tc>
                  <a:txBody>
                    <a:bodyPr/>
                    <a:lstStyle/>
                    <a:p>
                      <a:pPr marL="457200" marR="0">
                        <a:lnSpc>
                          <a:spcPct val="107000"/>
                        </a:lnSpc>
                        <a:spcBef>
                          <a:spcPts val="0"/>
                        </a:spcBef>
                        <a:spcAft>
                          <a:spcPts val="0"/>
                        </a:spcAft>
                      </a:pPr>
                      <a:r>
                        <a:rPr lang="en-US" sz="1100">
                          <a:effectLst/>
                          <a:latin typeface="Arial" panose="020B0604020202020204" pitchFamily="34" charset="0"/>
                          <a:cs typeface="Arial" panose="020B0604020202020204" pitchFamily="34" charset="0"/>
                        </a:rPr>
                        <a:t>R</a:t>
                      </a:r>
                      <a:r>
                        <a:rPr lang="en-US" sz="1100" baseline="30000">
                          <a:effectLst/>
                          <a:latin typeface="Arial" panose="020B0604020202020204" pitchFamily="34" charset="0"/>
                          <a:cs typeface="Arial" panose="020B0604020202020204" pitchFamily="34" charset="0"/>
                        </a:rPr>
                        <a:t>2</a:t>
                      </a:r>
                      <a:endParaRPr lang="en-US" sz="110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0.01</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0.15</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0.16</a:t>
                      </a:r>
                    </a:p>
                  </a:txBody>
                  <a:tcPr marL="61731" marR="61731" marT="0" marB="0" anchor="ctr">
                    <a:lnL>
                      <a:noFill/>
                    </a:lnL>
                    <a:lnR>
                      <a:noFill/>
                    </a:lnR>
                    <a:lnT>
                      <a:noFill/>
                    </a:lnT>
                    <a:lnB>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0.22</a:t>
                      </a:r>
                    </a:p>
                  </a:txBody>
                  <a:tcPr marL="61731" marR="61731" marT="0" marB="0" anchor="ctr">
                    <a:lnL>
                      <a:noFill/>
                    </a:lnL>
                    <a:lnR>
                      <a:noFill/>
                    </a:lnR>
                    <a:lnT w="19050" cap="flat" cmpd="sng" algn="ctr">
                      <a:solidFill>
                        <a:schemeClr val="accent2"/>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270061569"/>
                  </a:ext>
                </a:extLst>
              </a:tr>
              <a:tr h="266926">
                <a:tc>
                  <a:txBody>
                    <a:bodyPr/>
                    <a:lstStyle/>
                    <a:p>
                      <a:pPr marL="457200" marR="0">
                        <a:lnSpc>
                          <a:spcPct val="107000"/>
                        </a:lnSpc>
                        <a:spcBef>
                          <a:spcPts val="0"/>
                        </a:spcBef>
                        <a:spcAft>
                          <a:spcPts val="0"/>
                        </a:spcAft>
                      </a:pPr>
                      <a:r>
                        <a:rPr lang="en-US" sz="1100" dirty="0">
                          <a:effectLst/>
                          <a:latin typeface="Arial" panose="020B0604020202020204" pitchFamily="34" charset="0"/>
                          <a:cs typeface="Arial" panose="020B0604020202020204" pitchFamily="34" charset="0"/>
                        </a:rPr>
                        <a:t>N</a:t>
                      </a:r>
                      <a:endParaRPr lang="en-US" sz="1100" dirty="0">
                        <a:effectLst/>
                        <a:latin typeface="Arial" panose="020B0604020202020204" pitchFamily="34" charset="0"/>
                        <a:ea typeface="Calibri" panose="020F0502020204030204" pitchFamily="34" charset="0"/>
                        <a:cs typeface="Arial" panose="020B0604020202020204" pitchFamily="34" charset="0"/>
                      </a:endParaRP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107</a:t>
                      </a:r>
                    </a:p>
                  </a:txBody>
                  <a:tcPr marL="61731" marR="61731" marT="0" marB="0" anchor="ctr">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107</a:t>
                      </a:r>
                    </a:p>
                  </a:txBody>
                  <a:tcPr marL="61731" marR="61731" marT="0" marB="0">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a:effectLst/>
                          <a:latin typeface="Arial" panose="020B0604020202020204" pitchFamily="34" charset="0"/>
                          <a:cs typeface="Arial" panose="020B0604020202020204" pitchFamily="34" charset="0"/>
                        </a:rPr>
                        <a:t>107</a:t>
                      </a:r>
                    </a:p>
                  </a:txBody>
                  <a:tcPr marL="61731" marR="61731" marT="0" marB="0">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en-US" sz="1100" dirty="0">
                          <a:effectLst/>
                          <a:latin typeface="Arial" panose="020B0604020202020204" pitchFamily="34" charset="0"/>
                          <a:cs typeface="Arial" panose="020B0604020202020204" pitchFamily="34" charset="0"/>
                        </a:rPr>
                        <a:t>107</a:t>
                      </a:r>
                    </a:p>
                  </a:txBody>
                  <a:tcPr marL="61731" marR="61731" marT="0" marB="0">
                    <a:lnL>
                      <a:noFill/>
                    </a:lnL>
                    <a:lnR>
                      <a:noFill/>
                    </a:lnR>
                    <a:lnT>
                      <a:noFill/>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0410471"/>
                  </a:ext>
                </a:extLst>
              </a:tr>
              <a:tr h="808185">
                <a:tc gridSpan="5">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05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Note: ß=Beta coefficient; SE=standard error; †Model 4: </a:t>
                      </a:r>
                      <a:r>
                        <a:rPr kumimoji="0" lang="en-US" altLang="zh-CN" sz="105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Shame model adjusted for: age, male, site (Maine and Columbia vs. Harvard), White, positive symptoms, negative symptoms, disorganized symptoms, and general systems. Secrecy model adjusted for: age, </a:t>
                      </a:r>
                      <a:r>
                        <a:rPr kumimoji="0" lang="en-US" altLang="zh-CN" sz="105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male</a:t>
                      </a:r>
                      <a:r>
                        <a:rPr kumimoji="0" lang="en-US" altLang="zh-CN" sz="105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site (Maine and Columbia vs. Harvard), White, positive symptoms, negative symptoms, disorganized symptoms, and general systems. Discrimination model adjusted for: age, male+, site (Maine and Columbia vs. Harvard), White, positive symptoms, negative symptoms, disorganized symptoms, and general systems. </a:t>
                      </a:r>
                      <a:r>
                        <a:rPr kumimoji="0" lang="en-US" altLang="zh-CN" sz="1050" b="0" i="0" u="none" strike="noStrike" cap="none" normalizeH="0" baseline="3000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kumimoji="0" lang="en-US" altLang="zh-CN" sz="105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P&lt;0.10; *P&lt;0.05; **P&lt;0.01;  ***P&lt;0.0001</a:t>
                      </a:r>
                      <a:endParaRPr kumimoji="0" lang="en-US" altLang="zh-CN" sz="105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1731" marR="61731" marT="0" marB="0" anchor="ctr">
                    <a:lnL>
                      <a:noFill/>
                    </a:lnL>
                    <a:lnR>
                      <a:noFill/>
                    </a:lnR>
                    <a:lnT w="190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hMerge="1">
                  <a:txBody>
                    <a:bodyPr/>
                    <a:lstStyle/>
                    <a:p>
                      <a:pPr algn="ctr">
                        <a:lnSpc>
                          <a:spcPct val="107000"/>
                        </a:lnSpc>
                        <a:spcAft>
                          <a:spcPts val="0"/>
                        </a:spcAft>
                      </a:pPr>
                      <a:endParaRPr lang="en-US" sz="1000">
                        <a:effectLst/>
                        <a:latin typeface="Calibri" panose="020F0502020204030204" pitchFamily="34" charset="0"/>
                        <a:cs typeface="Times New Roman" panose="02020603050405020304" pitchFamily="18" charset="0"/>
                      </a:endParaRPr>
                    </a:p>
                  </a:txBody>
                  <a:tcPr marL="61731" marR="61731" marT="0" marB="0" anchor="ctr"/>
                </a:tc>
                <a:tc hMerge="1">
                  <a:txBody>
                    <a:bodyPr/>
                    <a:lstStyle/>
                    <a:p>
                      <a:pPr algn="ctr">
                        <a:lnSpc>
                          <a:spcPct val="107000"/>
                        </a:lnSpc>
                        <a:spcAft>
                          <a:spcPts val="0"/>
                        </a:spcAft>
                      </a:pPr>
                      <a:endParaRPr lang="en-US" sz="1000">
                        <a:effectLst/>
                        <a:latin typeface="Calibri" panose="020F0502020204030204" pitchFamily="34" charset="0"/>
                        <a:cs typeface="Times New Roman" panose="02020603050405020304" pitchFamily="18" charset="0"/>
                      </a:endParaRPr>
                    </a:p>
                  </a:txBody>
                  <a:tcPr marL="61731" marR="61731" marT="0" marB="0"/>
                </a:tc>
                <a:tc hMerge="1">
                  <a:txBody>
                    <a:bodyPr/>
                    <a:lstStyle/>
                    <a:p>
                      <a:pPr algn="ctr">
                        <a:lnSpc>
                          <a:spcPct val="107000"/>
                        </a:lnSpc>
                        <a:spcAft>
                          <a:spcPts val="0"/>
                        </a:spcAft>
                      </a:pPr>
                      <a:endParaRPr lang="en-US" sz="1000">
                        <a:effectLst/>
                        <a:latin typeface="Calibri" panose="020F0502020204030204" pitchFamily="34" charset="0"/>
                        <a:cs typeface="Times New Roman" panose="02020603050405020304" pitchFamily="18" charset="0"/>
                      </a:endParaRPr>
                    </a:p>
                  </a:txBody>
                  <a:tcPr marL="61731" marR="61731" marT="0" marB="0"/>
                </a:tc>
                <a:tc hMerge="1">
                  <a:txBody>
                    <a:bodyPr/>
                    <a:lstStyle/>
                    <a:p>
                      <a:pPr algn="ctr">
                        <a:lnSpc>
                          <a:spcPct val="107000"/>
                        </a:lnSpc>
                        <a:spcAft>
                          <a:spcPts val="0"/>
                        </a:spcAft>
                      </a:pPr>
                      <a:endParaRPr lang="en-US" sz="1000" dirty="0">
                        <a:effectLst/>
                        <a:latin typeface="Calibri" panose="020F0502020204030204" pitchFamily="34" charset="0"/>
                        <a:cs typeface="Times New Roman" panose="02020603050405020304" pitchFamily="18" charset="0"/>
                      </a:endParaRPr>
                    </a:p>
                  </a:txBody>
                  <a:tcPr marL="61731" marR="61731" marT="0" marB="0"/>
                </a:tc>
                <a:extLst>
                  <a:ext uri="{0D108BD9-81ED-4DB2-BD59-A6C34878D82A}">
                    <a16:rowId xmlns:a16="http://schemas.microsoft.com/office/drawing/2014/main" val="2271358071"/>
                  </a:ext>
                </a:extLst>
              </a:tr>
            </a:tbl>
          </a:graphicData>
        </a:graphic>
      </p:graphicFrame>
    </p:spTree>
    <p:extLst>
      <p:ext uri="{BB962C8B-B14F-4D97-AF65-F5344CB8AC3E}">
        <p14:creationId xmlns:p14="http://schemas.microsoft.com/office/powerpoint/2010/main" val="1534779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2</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RESEARCH BACKGROUND</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801688" y="1473200"/>
            <a:ext cx="7772400"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Bef>
                <a:spcPts val="700"/>
              </a:spcBef>
              <a:spcAft>
                <a:spcPts val="0"/>
              </a:spcAft>
              <a:buClr>
                <a:srgbClr val="B2B2B2"/>
              </a:buClr>
              <a:buSzPct val="90000"/>
            </a:pPr>
            <a:r>
              <a:rPr lang="en-US" altLang="zh-CN" sz="2400" dirty="0">
                <a:solidFill>
                  <a:srgbClr val="000000"/>
                </a:solidFill>
                <a:ea typeface="MingLiU" pitchFamily="49" charset="-128"/>
              </a:rPr>
              <a:t>I) Social Factors that influence course of SCZ</a:t>
            </a:r>
          </a:p>
          <a:p>
            <a:pPr fontAlgn="auto">
              <a:spcBef>
                <a:spcPts val="700"/>
              </a:spcBef>
              <a:spcAft>
                <a:spcPts val="0"/>
              </a:spcAft>
              <a:buClr>
                <a:srgbClr val="B2B2B2"/>
              </a:buClr>
              <a:buSzPct val="90000"/>
            </a:pPr>
            <a:r>
              <a:rPr lang="en-US" altLang="zh-CN" sz="2400" dirty="0">
                <a:solidFill>
                  <a:srgbClr val="000000"/>
                </a:solidFill>
                <a:ea typeface="MingLiU" pitchFamily="49" charset="-128"/>
              </a:rPr>
              <a:t>II) Training in clinical psychology, anthropology and psychiatric epidemiology</a:t>
            </a:r>
          </a:p>
          <a:p>
            <a:pPr fontAlgn="auto">
              <a:spcBef>
                <a:spcPts val="700"/>
              </a:spcBef>
              <a:spcAft>
                <a:spcPts val="0"/>
              </a:spcAft>
              <a:buClr>
                <a:srgbClr val="B2B2B2"/>
              </a:buClr>
              <a:buSzPct val="90000"/>
            </a:pPr>
            <a:r>
              <a:rPr lang="en-US" altLang="zh-CN" sz="2400" dirty="0">
                <a:solidFill>
                  <a:srgbClr val="000000"/>
                </a:solidFill>
                <a:ea typeface="MingLiU" pitchFamily="49" charset="-128"/>
              </a:rPr>
              <a:t>III) Fieldwork in China</a:t>
            </a:r>
          </a:p>
          <a:p>
            <a:pPr fontAlgn="auto">
              <a:spcBef>
                <a:spcPts val="700"/>
              </a:spcBef>
              <a:spcAft>
                <a:spcPts val="0"/>
              </a:spcAft>
              <a:buClr>
                <a:srgbClr val="B2B2B2"/>
              </a:buClr>
              <a:buSzPct val="90000"/>
            </a:pPr>
            <a:r>
              <a:rPr lang="en-US" altLang="zh-CN" sz="2400" dirty="0">
                <a:solidFill>
                  <a:srgbClr val="000000"/>
                </a:solidFill>
                <a:ea typeface="MingLiU" pitchFamily="49" charset="-128"/>
              </a:rPr>
              <a:t>IV) Current NIH funding-- R01– Stigma associated with prodromal psychosis; R21– Stigma of genetic attributions in prodromal psychosis</a:t>
            </a:r>
          </a:p>
          <a:p>
            <a:pPr fontAlgn="auto">
              <a:spcBef>
                <a:spcPts val="700"/>
              </a:spcBef>
              <a:spcAft>
                <a:spcPts val="0"/>
              </a:spcAft>
              <a:buClr>
                <a:srgbClr val="B2B2B2"/>
              </a:buClr>
              <a:buSzPct val="90000"/>
            </a:pPr>
            <a:r>
              <a:rPr lang="en-US" altLang="zh-CN" sz="2400" dirty="0">
                <a:solidFill>
                  <a:srgbClr val="000000"/>
                </a:solidFill>
                <a:ea typeface="MingLiU" pitchFamily="49" charset="-128"/>
              </a:rPr>
              <a:t>  R01– Cognition of Untreated Psychosis in China </a:t>
            </a:r>
          </a:p>
          <a:p>
            <a:pPr lvl="1" fontAlgn="auto">
              <a:spcBef>
                <a:spcPts val="700"/>
              </a:spcBef>
              <a:spcAft>
                <a:spcPts val="0"/>
              </a:spcAft>
              <a:buClr>
                <a:srgbClr val="B2B2B2"/>
              </a:buClr>
              <a:buSzPct val="90000"/>
            </a:pPr>
            <a:r>
              <a:rPr lang="en-US" altLang="zh-CN" sz="2000" dirty="0">
                <a:solidFill>
                  <a:srgbClr val="000000"/>
                </a:solidFill>
                <a:ea typeface="MingLiU" pitchFamily="49" charset="-128"/>
              </a:rPr>
              <a:t>R21-  Stigma Intervention for HIV in Botswana	</a:t>
            </a:r>
          </a:p>
          <a:p>
            <a:pPr lvl="1" fontAlgn="auto">
              <a:spcBef>
                <a:spcPts val="700"/>
              </a:spcBef>
              <a:spcAft>
                <a:spcPts val="0"/>
              </a:spcAft>
              <a:buClr>
                <a:srgbClr val="B2B2B2"/>
              </a:buClr>
              <a:buSzPct val="90000"/>
            </a:pPr>
            <a:r>
              <a:rPr lang="en-US" altLang="zh-CN" sz="2000" dirty="0">
                <a:solidFill>
                  <a:srgbClr val="000000"/>
                </a:solidFill>
                <a:ea typeface="MingLiU" pitchFamily="49" charset="-128"/>
              </a:rPr>
              <a:t>U19- Global Hub- South America</a:t>
            </a:r>
          </a:p>
          <a:p>
            <a:pPr fontAlgn="auto">
              <a:lnSpc>
                <a:spcPct val="80000"/>
              </a:lnSpc>
              <a:spcAft>
                <a:spcPts val="0"/>
              </a:spcAft>
            </a:pPr>
            <a:endParaRPr lang="en-US" altLang="zh-CN" sz="2400" dirty="0"/>
          </a:p>
          <a:p>
            <a:pPr marL="365125" lvl="1" indent="0" fontAlgn="auto">
              <a:lnSpc>
                <a:spcPct val="80000"/>
              </a:lnSpc>
              <a:spcAft>
                <a:spcPts val="0"/>
              </a:spcAft>
              <a:buFont typeface="Wingdings" panose="05000000000000000000" pitchFamily="2" charset="2"/>
              <a:buNone/>
            </a:pPr>
            <a:endParaRPr lang="en-US" altLang="zh-CN" sz="2200" dirty="0"/>
          </a:p>
          <a:p>
            <a:pPr fontAlgn="auto">
              <a:lnSpc>
                <a:spcPct val="80000"/>
              </a:lnSpc>
              <a:spcAft>
                <a:spcPts val="0"/>
              </a:spcAft>
            </a:pPr>
            <a:endParaRPr lang="en-US" altLang="zh-CN" sz="2400" dirty="0"/>
          </a:p>
        </p:txBody>
      </p:sp>
    </p:spTree>
    <p:extLst>
      <p:ext uri="{BB962C8B-B14F-4D97-AF65-F5344CB8AC3E}">
        <p14:creationId xmlns:p14="http://schemas.microsoft.com/office/powerpoint/2010/main" val="28522340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 name="Rectangle 2"/>
          <p:cNvSpPr/>
          <p:nvPr/>
        </p:nvSpPr>
        <p:spPr>
          <a:xfrm>
            <a:off x="2349499"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defTabSz="872568" fontAlgn="auto">
              <a:spcAft>
                <a:spcPts val="0"/>
              </a:spcAft>
              <a:defRPr/>
            </a:pPr>
            <a:r>
              <a:rPr lang="en-US" sz="2800" dirty="0">
                <a:latin typeface="Copperplate Gothic Bold" panose="020E0705020206020404" pitchFamily="34" charset="0"/>
              </a:rPr>
              <a:t>Hypothesis #2: Summary</a:t>
            </a:r>
            <a:endParaRPr lang="en-GB" sz="2800" dirty="0">
              <a:solidFill>
                <a:schemeClr val="bg1"/>
              </a:solidFill>
              <a:latin typeface="Trajan Pro" pitchFamily="18" charset="0"/>
            </a:endParaRPr>
          </a:p>
        </p:txBody>
      </p:sp>
      <p:sp>
        <p:nvSpPr>
          <p:cNvPr id="4" name="Title 1"/>
          <p:cNvSpPr txBox="1">
            <a:spLocks/>
          </p:cNvSpPr>
          <p:nvPr/>
        </p:nvSpPr>
        <p:spPr>
          <a:xfrm>
            <a:off x="2379132"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12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1"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 name="Rectangle 5"/>
          <p:cNvSpPr/>
          <p:nvPr/>
        </p:nvSpPr>
        <p:spPr>
          <a:xfrm>
            <a:off x="8788399"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TextBox 27"/>
          <p:cNvSpPr txBox="1"/>
          <p:nvPr/>
        </p:nvSpPr>
        <p:spPr>
          <a:xfrm>
            <a:off x="8775700"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29</a:t>
            </a:fld>
            <a:endParaRPr lang="en-US" sz="1200" dirty="0">
              <a:solidFill>
                <a:schemeClr val="bg1"/>
              </a:solidFill>
              <a:latin typeface="Adobe Garamond Pro" pitchFamily="18" charset="0"/>
            </a:endParaRPr>
          </a:p>
        </p:txBody>
      </p:sp>
      <p:sp>
        <p:nvSpPr>
          <p:cNvPr id="10" name="Rectangle 9"/>
          <p:cNvSpPr/>
          <p:nvPr/>
        </p:nvSpPr>
        <p:spPr>
          <a:xfrm>
            <a:off x="2749676" y="172761"/>
            <a:ext cx="6216522" cy="276999"/>
          </a:xfrm>
          <a:prstGeom prst="rect">
            <a:avLst/>
          </a:prstGeom>
        </p:spPr>
        <p:txBody>
          <a:bodyPr wrap="square">
            <a:spAutoFit/>
          </a:bodyPr>
          <a:lstStyle/>
          <a:p>
            <a:pPr lvl="0" algn="r" defTabSz="872568" fontAlgn="auto">
              <a:spcAft>
                <a:spcPts val="0"/>
              </a:spcAft>
              <a:defRPr/>
            </a:pPr>
            <a:endParaRPr lang="en-GB" sz="1200" dirty="0">
              <a:solidFill>
                <a:schemeClr val="bg1"/>
              </a:solidFill>
              <a:latin typeface="Trajan Pro" pitchFamily="18" charset="0"/>
            </a:endParaRPr>
          </a:p>
        </p:txBody>
      </p:sp>
      <p:sp>
        <p:nvSpPr>
          <p:cNvPr id="16" name="Rectangle 15">
            <a:extLst>
              <a:ext uri="{FF2B5EF4-FFF2-40B4-BE49-F238E27FC236}">
                <a16:creationId xmlns:a16="http://schemas.microsoft.com/office/drawing/2014/main" id="{BC8A5F58-0E18-4921-827A-572A94AE903C}"/>
              </a:ext>
            </a:extLst>
          </p:cNvPr>
          <p:cNvSpPr/>
          <p:nvPr/>
        </p:nvSpPr>
        <p:spPr>
          <a:xfrm>
            <a:off x="-2" y="847725"/>
            <a:ext cx="9144002" cy="5730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a:extLst>
              <a:ext uri="{FF2B5EF4-FFF2-40B4-BE49-F238E27FC236}">
                <a16:creationId xmlns:a16="http://schemas.microsoft.com/office/drawing/2014/main" id="{656C442C-2A79-44C6-A4DF-B816BE1026B6}"/>
              </a:ext>
            </a:extLst>
          </p:cNvPr>
          <p:cNvGraphicFramePr>
            <a:graphicFrameLocks noGrp="1"/>
          </p:cNvGraphicFramePr>
          <p:nvPr>
            <p:extLst>
              <p:ext uri="{D42A27DB-BD31-4B8C-83A1-F6EECF244321}">
                <p14:modId xmlns:p14="http://schemas.microsoft.com/office/powerpoint/2010/main" val="1899449310"/>
              </p:ext>
            </p:extLst>
          </p:nvPr>
        </p:nvGraphicFramePr>
        <p:xfrm>
          <a:off x="732311" y="1071044"/>
          <a:ext cx="7700488" cy="5375938"/>
        </p:xfrm>
        <a:graphic>
          <a:graphicData uri="http://schemas.openxmlformats.org/drawingml/2006/table">
            <a:tbl>
              <a:tblPr>
                <a:tableStyleId>{9D7B26C5-4107-4FEC-AEDC-1716B250A1EF}</a:tableStyleId>
              </a:tblPr>
              <a:tblGrid>
                <a:gridCol w="2090576">
                  <a:extLst>
                    <a:ext uri="{9D8B030D-6E8A-4147-A177-3AD203B41FA5}">
                      <a16:colId xmlns:a16="http://schemas.microsoft.com/office/drawing/2014/main" val="3872783861"/>
                    </a:ext>
                  </a:extLst>
                </a:gridCol>
                <a:gridCol w="1402478">
                  <a:extLst>
                    <a:ext uri="{9D8B030D-6E8A-4147-A177-3AD203B41FA5}">
                      <a16:colId xmlns:a16="http://schemas.microsoft.com/office/drawing/2014/main" val="205873049"/>
                    </a:ext>
                  </a:extLst>
                </a:gridCol>
                <a:gridCol w="1402478">
                  <a:extLst>
                    <a:ext uri="{9D8B030D-6E8A-4147-A177-3AD203B41FA5}">
                      <a16:colId xmlns:a16="http://schemas.microsoft.com/office/drawing/2014/main" val="2773573484"/>
                    </a:ext>
                  </a:extLst>
                </a:gridCol>
                <a:gridCol w="1402478">
                  <a:extLst>
                    <a:ext uri="{9D8B030D-6E8A-4147-A177-3AD203B41FA5}">
                      <a16:colId xmlns:a16="http://schemas.microsoft.com/office/drawing/2014/main" val="2182653497"/>
                    </a:ext>
                  </a:extLst>
                </a:gridCol>
                <a:gridCol w="1402478">
                  <a:extLst>
                    <a:ext uri="{9D8B030D-6E8A-4147-A177-3AD203B41FA5}">
                      <a16:colId xmlns:a16="http://schemas.microsoft.com/office/drawing/2014/main" val="1175002568"/>
                    </a:ext>
                  </a:extLst>
                </a:gridCol>
              </a:tblGrid>
              <a:tr h="404874">
                <a:tc gridSpan="5">
                  <a:txBody>
                    <a:bodyPr/>
                    <a:lstStyle/>
                    <a:p>
                      <a:pPr algn="l" fontAlgn="b"/>
                      <a:r>
                        <a:rPr lang="en-US" sz="1400" b="1" i="0" u="none" strike="noStrike" dirty="0">
                          <a:solidFill>
                            <a:srgbClr val="000000"/>
                          </a:solidFill>
                          <a:effectLst/>
                          <a:latin typeface="+mj-lt"/>
                        </a:rPr>
                        <a:t>Table. Summary</a:t>
                      </a:r>
                    </a:p>
                  </a:txBody>
                  <a:tcPr marL="9525" marR="9525" marT="9525" marB="0" anchor="b">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fontAlgn="b"/>
                      <a:endParaRPr lang="en-US" sz="1200" b="1" i="0" u="none" strike="noStrike" dirty="0">
                        <a:solidFill>
                          <a:srgbClr val="000000"/>
                        </a:solidFill>
                        <a:effectLst/>
                        <a:latin typeface="+mj-lt"/>
                      </a:endParaRPr>
                    </a:p>
                  </a:txBody>
                  <a:tcPr marL="9525" marR="9525" marT="9525" marB="0" anchor="ctr"/>
                </a:tc>
                <a:tc hMerge="1">
                  <a:txBody>
                    <a:bodyPr/>
                    <a:lstStyle/>
                    <a:p>
                      <a:pPr algn="ctr" fontAlgn="b"/>
                      <a:endParaRPr lang="en-US" sz="1200" b="1" i="0" u="none" strike="noStrike" dirty="0">
                        <a:solidFill>
                          <a:srgbClr val="000000"/>
                        </a:solidFill>
                        <a:effectLst/>
                        <a:latin typeface="+mj-lt"/>
                      </a:endParaRPr>
                    </a:p>
                  </a:txBody>
                  <a:tcPr marL="9525" marR="9525" marT="9525" marB="0" anchor="ctr"/>
                </a:tc>
                <a:tc hMerge="1">
                  <a:txBody>
                    <a:bodyPr/>
                    <a:lstStyle/>
                    <a:p>
                      <a:pPr algn="ctr" fontAlgn="b"/>
                      <a:endParaRPr lang="en-US" sz="1200" b="1" i="0" u="none" strike="noStrike" dirty="0">
                        <a:solidFill>
                          <a:srgbClr val="000000"/>
                        </a:solidFill>
                        <a:effectLst/>
                        <a:latin typeface="+mj-lt"/>
                      </a:endParaRPr>
                    </a:p>
                  </a:txBody>
                  <a:tcPr marL="9525" marR="9525" marT="9525" marB="0" anchor="ctr"/>
                </a:tc>
                <a:tc hMerge="1">
                  <a:txBody>
                    <a:bodyPr/>
                    <a:lstStyle/>
                    <a:p>
                      <a:pPr algn="ctr" fontAlgn="b"/>
                      <a:endParaRPr lang="en-US" sz="1200" b="1" i="0" u="none" strike="noStrike" dirty="0">
                        <a:solidFill>
                          <a:srgbClr val="000000"/>
                        </a:solidFill>
                        <a:effectLst/>
                        <a:latin typeface="+mj-lt"/>
                      </a:endParaRPr>
                    </a:p>
                  </a:txBody>
                  <a:tcPr marL="9525" marR="9525" marT="9525" marB="0" anchor="ctr"/>
                </a:tc>
                <a:extLst>
                  <a:ext uri="{0D108BD9-81ED-4DB2-BD59-A6C34878D82A}">
                    <a16:rowId xmlns:a16="http://schemas.microsoft.com/office/drawing/2014/main" val="1049878125"/>
                  </a:ext>
                </a:extLst>
              </a:tr>
              <a:tr h="661828">
                <a:tc>
                  <a:txBody>
                    <a:bodyPr/>
                    <a:lstStyle/>
                    <a:p>
                      <a:pPr algn="l" fontAlgn="b"/>
                      <a:endParaRPr lang="en-US" sz="1200" b="0" i="0" u="none" strike="noStrike" dirty="0">
                        <a:solidFill>
                          <a:srgbClr val="000000"/>
                        </a:solidFill>
                        <a:effectLst/>
                        <a:latin typeface="+mj-lt"/>
                      </a:endParaRPr>
                    </a:p>
                  </a:txBody>
                  <a:tcPr marL="9525" marR="9525" marT="9525" marB="0"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b="1" u="none" strike="noStrike" dirty="0">
                          <a:effectLst/>
                          <a:latin typeface="+mj-lt"/>
                        </a:rPr>
                        <a:t>Self-Esteem</a:t>
                      </a:r>
                      <a:endParaRPr lang="en-US" sz="1200" b="1" i="0" u="none" strike="noStrike" dirty="0">
                        <a:solidFill>
                          <a:srgbClr val="000000"/>
                        </a:solidFill>
                        <a:effectLst/>
                        <a:latin typeface="+mj-lt"/>
                      </a:endParaRPr>
                    </a:p>
                  </a:txBody>
                  <a:tcPr marL="9525" marR="9525" marT="9525"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b="1" u="none" strike="noStrike" dirty="0">
                          <a:effectLst/>
                          <a:latin typeface="+mj-lt"/>
                        </a:rPr>
                        <a:t>Quality of Life</a:t>
                      </a:r>
                      <a:endParaRPr lang="en-US" sz="1200" b="1" i="0" u="none" strike="noStrike" dirty="0">
                        <a:solidFill>
                          <a:srgbClr val="000000"/>
                        </a:solidFill>
                        <a:effectLst/>
                        <a:latin typeface="+mj-lt"/>
                      </a:endParaRPr>
                    </a:p>
                  </a:txBody>
                  <a:tcPr marL="9525" marR="9525" marT="9525"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b="1" u="none" strike="noStrike" dirty="0">
                          <a:effectLst/>
                          <a:latin typeface="+mj-lt"/>
                        </a:rPr>
                        <a:t>Social Scale</a:t>
                      </a:r>
                      <a:endParaRPr lang="en-US" sz="1200" b="1" i="0" u="none" strike="noStrike" dirty="0">
                        <a:solidFill>
                          <a:srgbClr val="000000"/>
                        </a:solidFill>
                        <a:effectLst/>
                        <a:latin typeface="+mj-lt"/>
                      </a:endParaRPr>
                    </a:p>
                  </a:txBody>
                  <a:tcPr marL="9525" marR="9525" marT="9525"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b="1" u="none" strike="noStrike" dirty="0">
                          <a:effectLst/>
                          <a:latin typeface="+mj-lt"/>
                        </a:rPr>
                        <a:t>Social Network Loss</a:t>
                      </a:r>
                      <a:endParaRPr lang="en-US" sz="1200" b="1" i="0" u="none" strike="noStrike" dirty="0">
                        <a:solidFill>
                          <a:srgbClr val="000000"/>
                        </a:solidFill>
                        <a:effectLst/>
                        <a:latin typeface="+mj-lt"/>
                      </a:endParaRPr>
                    </a:p>
                  </a:txBody>
                  <a:tcPr marL="9525" marR="9525" marT="9525"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9130001"/>
                  </a:ext>
                </a:extLst>
              </a:tr>
              <a:tr h="718206">
                <a:tc>
                  <a:txBody>
                    <a:bodyPr/>
                    <a:lstStyle/>
                    <a:p>
                      <a:pPr algn="l" fontAlgn="b"/>
                      <a:r>
                        <a:rPr lang="en-US" sz="1200" b="1" u="none" strike="noStrike" dirty="0">
                          <a:effectLst/>
                          <a:latin typeface="+mj-lt"/>
                        </a:rPr>
                        <a:t>Labeling Shame</a:t>
                      </a:r>
                      <a:endParaRPr lang="en-US" sz="1200" b="1" i="0" u="none" strike="noStrike" dirty="0">
                        <a:solidFill>
                          <a:srgbClr val="000000"/>
                        </a:solidFill>
                        <a:effectLst/>
                        <a:latin typeface="+mj-lt"/>
                      </a:endParaRPr>
                    </a:p>
                  </a:txBody>
                  <a:tcPr marL="9525" marR="9525" marT="9525"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ctr" fontAlgn="b"/>
                      <a:r>
                        <a:rPr lang="en-US" sz="1200" u="none" strike="noStrike" dirty="0">
                          <a:effectLst/>
                          <a:latin typeface="+mj-lt"/>
                        </a:rPr>
                        <a:t>NS</a:t>
                      </a:r>
                      <a:endParaRPr lang="en-US" sz="1200" b="0" i="0" u="none" strike="noStrike" dirty="0">
                        <a:solidFill>
                          <a:srgbClr val="000000"/>
                        </a:solidFill>
                        <a:effectLst/>
                        <a:latin typeface="+mj-lt"/>
                      </a:endParaRPr>
                    </a:p>
                  </a:txBody>
                  <a:tcPr marL="9525" marR="9525" marT="9525"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ctr" fontAlgn="b"/>
                      <a:r>
                        <a:rPr lang="en-US" sz="1200" u="none" strike="noStrike" dirty="0">
                          <a:effectLst/>
                          <a:latin typeface="+mj-lt"/>
                        </a:rPr>
                        <a:t>NS</a:t>
                      </a:r>
                      <a:endParaRPr lang="en-US" sz="1200" b="0" i="0" u="none" strike="noStrike" dirty="0">
                        <a:solidFill>
                          <a:srgbClr val="000000"/>
                        </a:solidFill>
                        <a:effectLst/>
                        <a:latin typeface="+mj-lt"/>
                      </a:endParaRPr>
                    </a:p>
                  </a:txBody>
                  <a:tcPr marL="9525" marR="9525" marT="9525"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ctr" fontAlgn="b"/>
                      <a:r>
                        <a:rPr lang="en-US" sz="1200" u="none" strike="noStrike" dirty="0">
                          <a:effectLst/>
                          <a:latin typeface="+mj-lt"/>
                        </a:rPr>
                        <a:t>NS</a:t>
                      </a:r>
                      <a:endParaRPr lang="en-US" sz="1200" b="0" i="0" u="none" strike="noStrike" dirty="0">
                        <a:solidFill>
                          <a:srgbClr val="000000"/>
                        </a:solidFill>
                        <a:effectLst/>
                        <a:latin typeface="+mj-lt"/>
                      </a:endParaRPr>
                    </a:p>
                  </a:txBody>
                  <a:tcPr marL="9525" marR="9525" marT="9525" marB="0" anchor="ctr">
                    <a:lnT w="12700" cap="flat" cmpd="sng" algn="ctr">
                      <a:solidFill>
                        <a:schemeClr val="tx1"/>
                      </a:solidFill>
                      <a:prstDash val="solid"/>
                      <a:round/>
                      <a:headEnd type="none" w="med" len="med"/>
                      <a:tailEnd type="none" w="med" len="med"/>
                    </a:lnT>
                    <a:solidFill>
                      <a:schemeClr val="bg1">
                        <a:lumMod val="75000"/>
                      </a:schemeClr>
                    </a:solidFill>
                  </a:tcPr>
                </a:tc>
                <a:tc>
                  <a:txBody>
                    <a:bodyPr/>
                    <a:lstStyle/>
                    <a:p>
                      <a:pPr algn="ctr" fontAlgn="b"/>
                      <a:r>
                        <a:rPr lang="en-US" sz="1200" u="none" strike="noStrike" dirty="0">
                          <a:solidFill>
                            <a:srgbClr val="FF0000"/>
                          </a:solidFill>
                          <a:effectLst/>
                          <a:latin typeface="+mj-lt"/>
                        </a:rPr>
                        <a:t>S</a:t>
                      </a:r>
                      <a:endParaRPr lang="en-US" sz="1200" b="0" i="0" u="none" strike="noStrike" dirty="0">
                        <a:solidFill>
                          <a:srgbClr val="FF0000"/>
                        </a:solidFill>
                        <a:effectLst/>
                        <a:latin typeface="+mj-lt"/>
                      </a:endParaRPr>
                    </a:p>
                  </a:txBody>
                  <a:tcPr marL="9525" marR="9525" marT="9525" marB="0" anchor="ctr">
                    <a:lnT w="12700" cap="flat" cmpd="sng" algn="ctr">
                      <a:solidFill>
                        <a:schemeClr val="tx1"/>
                      </a:solidFill>
                      <a:prstDash val="solid"/>
                      <a:round/>
                      <a:headEnd type="none" w="med" len="med"/>
                      <a:tailEnd type="none" w="med" len="med"/>
                    </a:lnT>
                    <a:solidFill>
                      <a:schemeClr val="bg1">
                        <a:lumMod val="75000"/>
                      </a:schemeClr>
                    </a:solidFill>
                  </a:tcPr>
                </a:tc>
                <a:extLst>
                  <a:ext uri="{0D108BD9-81ED-4DB2-BD59-A6C34878D82A}">
                    <a16:rowId xmlns:a16="http://schemas.microsoft.com/office/drawing/2014/main" val="3741057108"/>
                  </a:ext>
                </a:extLst>
              </a:tr>
              <a:tr h="718206">
                <a:tc>
                  <a:txBody>
                    <a:bodyPr/>
                    <a:lstStyle/>
                    <a:p>
                      <a:pPr algn="l" fontAlgn="b"/>
                      <a:r>
                        <a:rPr lang="en-US" sz="1200" b="1" u="none" strike="noStrike" dirty="0">
                          <a:effectLst/>
                          <a:latin typeface="+mj-lt"/>
                        </a:rPr>
                        <a:t>Symptom Shame</a:t>
                      </a:r>
                      <a:endParaRPr lang="en-US" sz="1200" b="1" i="0" u="none" strike="noStrike" dirty="0">
                        <a:solidFill>
                          <a:srgbClr val="000000"/>
                        </a:solidFill>
                        <a:effectLst/>
                        <a:latin typeface="+mj-lt"/>
                      </a:endParaRPr>
                    </a:p>
                  </a:txBody>
                  <a:tcPr marL="9525" marR="9525" marT="9525" marB="0" anchor="ctr"/>
                </a:tc>
                <a:tc>
                  <a:txBody>
                    <a:bodyPr/>
                    <a:lstStyle/>
                    <a:p>
                      <a:pPr algn="ctr" fontAlgn="b"/>
                      <a:r>
                        <a:rPr lang="en-US" sz="1200" u="none" strike="noStrike" dirty="0">
                          <a:solidFill>
                            <a:srgbClr val="FF0000"/>
                          </a:solidFill>
                          <a:effectLst/>
                          <a:latin typeface="+mj-lt"/>
                        </a:rPr>
                        <a:t>S</a:t>
                      </a:r>
                      <a:endParaRPr lang="en-US" sz="1200" b="0" i="0" u="none" strike="noStrike" dirty="0">
                        <a:solidFill>
                          <a:srgbClr val="FF0000"/>
                        </a:solidFill>
                        <a:effectLst/>
                        <a:latin typeface="+mj-lt"/>
                      </a:endParaRPr>
                    </a:p>
                  </a:txBody>
                  <a:tcPr marL="9525" marR="9525" marT="9525" marB="0" anchor="ctr"/>
                </a:tc>
                <a:tc>
                  <a:txBody>
                    <a:bodyPr/>
                    <a:lstStyle/>
                    <a:p>
                      <a:pPr algn="ctr" fontAlgn="b"/>
                      <a:r>
                        <a:rPr lang="en-US" sz="1200" u="none" strike="noStrike" dirty="0">
                          <a:solidFill>
                            <a:srgbClr val="FF0000"/>
                          </a:solidFill>
                          <a:effectLst/>
                          <a:latin typeface="+mj-lt"/>
                        </a:rPr>
                        <a:t>S</a:t>
                      </a:r>
                      <a:endParaRPr lang="en-US" sz="1200" b="0" i="0" u="none" strike="noStrike" dirty="0">
                        <a:solidFill>
                          <a:srgbClr val="FF0000"/>
                        </a:solidFill>
                        <a:effectLst/>
                        <a:latin typeface="+mj-lt"/>
                      </a:endParaRPr>
                    </a:p>
                  </a:txBody>
                  <a:tcPr marL="9525" marR="9525" marT="9525" marB="0" anchor="ctr"/>
                </a:tc>
                <a:tc>
                  <a:txBody>
                    <a:bodyPr/>
                    <a:lstStyle/>
                    <a:p>
                      <a:pPr algn="ctr" fontAlgn="b"/>
                      <a:r>
                        <a:rPr lang="en-US" sz="1200" u="none" strike="noStrike" dirty="0">
                          <a:effectLst/>
                          <a:latin typeface="+mj-lt"/>
                        </a:rPr>
                        <a:t>NS</a:t>
                      </a:r>
                      <a:endParaRPr lang="en-US" sz="1200" b="0" i="0" u="none" strike="noStrike" dirty="0">
                        <a:solidFill>
                          <a:srgbClr val="000000"/>
                        </a:solidFill>
                        <a:effectLst/>
                        <a:latin typeface="+mj-lt"/>
                      </a:endParaRPr>
                    </a:p>
                  </a:txBody>
                  <a:tcPr marL="9525" marR="9525" marT="9525" marB="0" anchor="ctr"/>
                </a:tc>
                <a:tc>
                  <a:txBody>
                    <a:bodyPr/>
                    <a:lstStyle/>
                    <a:p>
                      <a:pPr algn="ctr" fontAlgn="b"/>
                      <a:r>
                        <a:rPr lang="en-US" sz="1200" u="none" strike="noStrike" dirty="0">
                          <a:solidFill>
                            <a:srgbClr val="00B050"/>
                          </a:solidFill>
                          <a:effectLst/>
                          <a:latin typeface="+mj-lt"/>
                        </a:rPr>
                        <a:t>NS (T)</a:t>
                      </a:r>
                      <a:endParaRPr lang="en-US" sz="1200" b="0" i="0" u="none" strike="noStrike" dirty="0">
                        <a:solidFill>
                          <a:srgbClr val="00B050"/>
                        </a:solidFill>
                        <a:effectLst/>
                        <a:latin typeface="+mj-lt"/>
                      </a:endParaRPr>
                    </a:p>
                  </a:txBody>
                  <a:tcPr marL="9525" marR="9525" marT="9525" marB="0" anchor="ctr"/>
                </a:tc>
                <a:extLst>
                  <a:ext uri="{0D108BD9-81ED-4DB2-BD59-A6C34878D82A}">
                    <a16:rowId xmlns:a16="http://schemas.microsoft.com/office/drawing/2014/main" val="3829651414"/>
                  </a:ext>
                </a:extLst>
              </a:tr>
              <a:tr h="718206">
                <a:tc>
                  <a:txBody>
                    <a:bodyPr/>
                    <a:lstStyle/>
                    <a:p>
                      <a:pPr algn="l" fontAlgn="b"/>
                      <a:r>
                        <a:rPr lang="en-US" sz="1200" b="1" u="none" strike="noStrike" dirty="0">
                          <a:effectLst/>
                          <a:latin typeface="+mj-lt"/>
                        </a:rPr>
                        <a:t>Labeling Secrecy</a:t>
                      </a:r>
                      <a:endParaRPr lang="en-US" sz="1200" b="1" i="0" u="none" strike="noStrike" dirty="0">
                        <a:solidFill>
                          <a:srgbClr val="000000"/>
                        </a:solidFill>
                        <a:effectLst/>
                        <a:latin typeface="+mj-lt"/>
                      </a:endParaRPr>
                    </a:p>
                  </a:txBody>
                  <a:tcPr marL="9525" marR="9525" marT="9525" marB="0" anchor="ctr">
                    <a:solidFill>
                      <a:schemeClr val="bg1">
                        <a:lumMod val="75000"/>
                      </a:schemeClr>
                    </a:solidFill>
                  </a:tcPr>
                </a:tc>
                <a:tc>
                  <a:txBody>
                    <a:bodyPr/>
                    <a:lstStyle/>
                    <a:p>
                      <a:pPr algn="ctr" fontAlgn="b"/>
                      <a:r>
                        <a:rPr lang="en-US" sz="1200" u="none" strike="noStrike" dirty="0">
                          <a:effectLst/>
                          <a:latin typeface="+mj-lt"/>
                        </a:rPr>
                        <a:t>NS</a:t>
                      </a:r>
                      <a:endParaRPr lang="en-US" sz="1200" b="0" i="0" u="none" strike="noStrike" dirty="0">
                        <a:solidFill>
                          <a:srgbClr val="000000"/>
                        </a:solidFill>
                        <a:effectLst/>
                        <a:latin typeface="+mj-lt"/>
                      </a:endParaRPr>
                    </a:p>
                  </a:txBody>
                  <a:tcPr marL="9525" marR="9525" marT="9525" marB="0" anchor="ctr">
                    <a:solidFill>
                      <a:schemeClr val="bg1">
                        <a:lumMod val="75000"/>
                      </a:schemeClr>
                    </a:solidFill>
                  </a:tcPr>
                </a:tc>
                <a:tc>
                  <a:txBody>
                    <a:bodyPr/>
                    <a:lstStyle/>
                    <a:p>
                      <a:pPr algn="ctr" fontAlgn="b"/>
                      <a:r>
                        <a:rPr lang="en-US" sz="1200" u="none" strike="noStrike" dirty="0">
                          <a:solidFill>
                            <a:srgbClr val="00B050"/>
                          </a:solidFill>
                          <a:effectLst/>
                          <a:latin typeface="+mj-lt"/>
                        </a:rPr>
                        <a:t>NS (T)</a:t>
                      </a:r>
                      <a:endParaRPr lang="en-US" sz="1200" b="0" i="0" u="none" strike="noStrike" dirty="0">
                        <a:solidFill>
                          <a:srgbClr val="00B050"/>
                        </a:solidFill>
                        <a:effectLst/>
                        <a:latin typeface="+mj-lt"/>
                      </a:endParaRPr>
                    </a:p>
                  </a:txBody>
                  <a:tcPr marL="9525" marR="9525" marT="9525" marB="0" anchor="ctr">
                    <a:solidFill>
                      <a:schemeClr val="bg1">
                        <a:lumMod val="75000"/>
                      </a:schemeClr>
                    </a:solidFill>
                  </a:tcPr>
                </a:tc>
                <a:tc>
                  <a:txBody>
                    <a:bodyPr/>
                    <a:lstStyle/>
                    <a:p>
                      <a:pPr algn="ctr" fontAlgn="b"/>
                      <a:r>
                        <a:rPr lang="en-US" sz="1200" u="none" strike="noStrike" dirty="0">
                          <a:effectLst/>
                          <a:latin typeface="+mj-lt"/>
                        </a:rPr>
                        <a:t>NS</a:t>
                      </a:r>
                      <a:endParaRPr lang="en-US" sz="1200" b="0" i="0" u="none" strike="noStrike" dirty="0">
                        <a:solidFill>
                          <a:srgbClr val="000000"/>
                        </a:solidFill>
                        <a:effectLst/>
                        <a:latin typeface="+mj-lt"/>
                      </a:endParaRPr>
                    </a:p>
                  </a:txBody>
                  <a:tcPr marL="9525" marR="9525" marT="9525" marB="0" anchor="ctr">
                    <a:solidFill>
                      <a:schemeClr val="bg1">
                        <a:lumMod val="75000"/>
                      </a:schemeClr>
                    </a:solidFill>
                  </a:tcPr>
                </a:tc>
                <a:tc>
                  <a:txBody>
                    <a:bodyPr/>
                    <a:lstStyle/>
                    <a:p>
                      <a:pPr algn="ctr" fontAlgn="b"/>
                      <a:r>
                        <a:rPr lang="en-US" sz="1200" u="none" strike="noStrike" dirty="0">
                          <a:effectLst/>
                          <a:latin typeface="+mj-lt"/>
                        </a:rPr>
                        <a:t>NS</a:t>
                      </a:r>
                      <a:endParaRPr lang="en-US" sz="1200" b="0" i="0" u="none" strike="noStrike" dirty="0">
                        <a:solidFill>
                          <a:srgbClr val="000000"/>
                        </a:solidFill>
                        <a:effectLst/>
                        <a:latin typeface="+mj-lt"/>
                      </a:endParaRPr>
                    </a:p>
                  </a:txBody>
                  <a:tcPr marL="9525" marR="9525" marT="9525" marB="0" anchor="ctr">
                    <a:solidFill>
                      <a:schemeClr val="bg1">
                        <a:lumMod val="75000"/>
                      </a:schemeClr>
                    </a:solidFill>
                  </a:tcPr>
                </a:tc>
                <a:extLst>
                  <a:ext uri="{0D108BD9-81ED-4DB2-BD59-A6C34878D82A}">
                    <a16:rowId xmlns:a16="http://schemas.microsoft.com/office/drawing/2014/main" val="1055968033"/>
                  </a:ext>
                </a:extLst>
              </a:tr>
              <a:tr h="718206">
                <a:tc>
                  <a:txBody>
                    <a:bodyPr/>
                    <a:lstStyle/>
                    <a:p>
                      <a:pPr algn="l" fontAlgn="b"/>
                      <a:r>
                        <a:rPr lang="en-US" sz="1200" b="1" u="none" strike="noStrike" dirty="0">
                          <a:effectLst/>
                          <a:latin typeface="+mj-lt"/>
                        </a:rPr>
                        <a:t>Symptom Secrecy</a:t>
                      </a:r>
                      <a:endParaRPr lang="en-US" sz="1200" b="1" i="0" u="none" strike="noStrike" dirty="0">
                        <a:solidFill>
                          <a:srgbClr val="000000"/>
                        </a:solidFill>
                        <a:effectLst/>
                        <a:latin typeface="+mj-lt"/>
                      </a:endParaRPr>
                    </a:p>
                  </a:txBody>
                  <a:tcPr marL="9525" marR="9525" marT="9525" marB="0" anchor="ctr"/>
                </a:tc>
                <a:tc>
                  <a:txBody>
                    <a:bodyPr/>
                    <a:lstStyle/>
                    <a:p>
                      <a:pPr algn="ctr" fontAlgn="b"/>
                      <a:r>
                        <a:rPr lang="en-US" sz="1200" u="none" strike="noStrike">
                          <a:effectLst/>
                          <a:latin typeface="+mj-lt"/>
                        </a:rPr>
                        <a:t>NS</a:t>
                      </a:r>
                      <a:endParaRPr lang="en-US" sz="1200" b="0" i="0" u="none" strike="noStrike">
                        <a:solidFill>
                          <a:srgbClr val="000000"/>
                        </a:solidFill>
                        <a:effectLst/>
                        <a:latin typeface="+mj-lt"/>
                      </a:endParaRPr>
                    </a:p>
                  </a:txBody>
                  <a:tcPr marL="9525" marR="9525" marT="9525" marB="0" anchor="ctr"/>
                </a:tc>
                <a:tc>
                  <a:txBody>
                    <a:bodyPr/>
                    <a:lstStyle/>
                    <a:p>
                      <a:pPr algn="ctr" fontAlgn="b"/>
                      <a:r>
                        <a:rPr lang="en-US" sz="1200" u="none" strike="noStrike">
                          <a:effectLst/>
                          <a:latin typeface="+mj-lt"/>
                        </a:rPr>
                        <a:t>NS</a:t>
                      </a:r>
                      <a:endParaRPr lang="en-US" sz="1200" b="0" i="0" u="none" strike="noStrike">
                        <a:solidFill>
                          <a:srgbClr val="000000"/>
                        </a:solidFill>
                        <a:effectLst/>
                        <a:latin typeface="+mj-lt"/>
                      </a:endParaRPr>
                    </a:p>
                  </a:txBody>
                  <a:tcPr marL="9525" marR="9525" marT="9525" marB="0" anchor="ctr"/>
                </a:tc>
                <a:tc>
                  <a:txBody>
                    <a:bodyPr/>
                    <a:lstStyle/>
                    <a:p>
                      <a:pPr algn="ctr" fontAlgn="b"/>
                      <a:r>
                        <a:rPr lang="en-US" sz="1200" u="none" strike="noStrike" dirty="0">
                          <a:effectLst/>
                          <a:latin typeface="+mj-lt"/>
                        </a:rPr>
                        <a:t>NS</a:t>
                      </a:r>
                      <a:endParaRPr lang="en-US" sz="1200" b="0" i="0" u="none" strike="noStrike" dirty="0">
                        <a:solidFill>
                          <a:srgbClr val="000000"/>
                        </a:solidFill>
                        <a:effectLst/>
                        <a:latin typeface="+mj-lt"/>
                      </a:endParaRPr>
                    </a:p>
                  </a:txBody>
                  <a:tcPr marL="9525" marR="9525" marT="9525" marB="0" anchor="ctr"/>
                </a:tc>
                <a:tc>
                  <a:txBody>
                    <a:bodyPr/>
                    <a:lstStyle/>
                    <a:p>
                      <a:pPr algn="ctr" fontAlgn="b"/>
                      <a:r>
                        <a:rPr lang="en-US" sz="1200" u="none" strike="noStrike" dirty="0">
                          <a:solidFill>
                            <a:srgbClr val="00B050"/>
                          </a:solidFill>
                          <a:effectLst/>
                          <a:latin typeface="+mj-lt"/>
                        </a:rPr>
                        <a:t>NS (T)</a:t>
                      </a:r>
                      <a:endParaRPr lang="en-US" sz="1200" b="0" i="0" u="none" strike="noStrike" dirty="0">
                        <a:solidFill>
                          <a:srgbClr val="00B050"/>
                        </a:solidFill>
                        <a:effectLst/>
                        <a:latin typeface="+mj-lt"/>
                      </a:endParaRPr>
                    </a:p>
                  </a:txBody>
                  <a:tcPr marL="9525" marR="9525" marT="9525" marB="0" anchor="ctr"/>
                </a:tc>
                <a:extLst>
                  <a:ext uri="{0D108BD9-81ED-4DB2-BD59-A6C34878D82A}">
                    <a16:rowId xmlns:a16="http://schemas.microsoft.com/office/drawing/2014/main" val="3888957956"/>
                  </a:ext>
                </a:extLst>
              </a:tr>
              <a:tr h="718206">
                <a:tc>
                  <a:txBody>
                    <a:bodyPr/>
                    <a:lstStyle/>
                    <a:p>
                      <a:pPr algn="l" fontAlgn="b"/>
                      <a:r>
                        <a:rPr lang="en-US" sz="1200" b="1" u="none" strike="noStrike" dirty="0">
                          <a:effectLst/>
                          <a:latin typeface="+mj-lt"/>
                        </a:rPr>
                        <a:t>Labeling Discrimination</a:t>
                      </a:r>
                      <a:endParaRPr lang="en-US" sz="1200" b="1" i="0" u="none" strike="noStrike" dirty="0">
                        <a:solidFill>
                          <a:srgbClr val="000000"/>
                        </a:solidFill>
                        <a:effectLst/>
                        <a:latin typeface="+mj-lt"/>
                      </a:endParaRPr>
                    </a:p>
                  </a:txBody>
                  <a:tcPr marL="9525" marR="9525" marT="9525" marB="0" anchor="ctr">
                    <a:solidFill>
                      <a:schemeClr val="bg1">
                        <a:lumMod val="75000"/>
                      </a:schemeClr>
                    </a:solidFill>
                  </a:tcPr>
                </a:tc>
                <a:tc>
                  <a:txBody>
                    <a:bodyPr/>
                    <a:lstStyle/>
                    <a:p>
                      <a:pPr algn="ctr" fontAlgn="b"/>
                      <a:r>
                        <a:rPr lang="en-US" sz="1200" u="none" strike="noStrike" dirty="0">
                          <a:solidFill>
                            <a:srgbClr val="FF0000"/>
                          </a:solidFill>
                          <a:effectLst/>
                          <a:latin typeface="+mj-lt"/>
                        </a:rPr>
                        <a:t>S</a:t>
                      </a:r>
                      <a:endParaRPr lang="en-US" sz="1200" b="0" i="0" u="none" strike="noStrike" dirty="0">
                        <a:solidFill>
                          <a:srgbClr val="FF0000"/>
                        </a:solidFill>
                        <a:effectLst/>
                        <a:latin typeface="+mj-lt"/>
                      </a:endParaRPr>
                    </a:p>
                  </a:txBody>
                  <a:tcPr marL="9525" marR="9525" marT="9525" marB="0" anchor="ctr">
                    <a:solidFill>
                      <a:schemeClr val="bg1">
                        <a:lumMod val="75000"/>
                      </a:schemeClr>
                    </a:solidFill>
                  </a:tcPr>
                </a:tc>
                <a:tc>
                  <a:txBody>
                    <a:bodyPr/>
                    <a:lstStyle/>
                    <a:p>
                      <a:pPr algn="ctr" fontAlgn="b"/>
                      <a:r>
                        <a:rPr lang="en-US" sz="1200" u="none" strike="noStrike">
                          <a:effectLst/>
                          <a:latin typeface="+mj-lt"/>
                        </a:rPr>
                        <a:t>NS</a:t>
                      </a:r>
                      <a:endParaRPr lang="en-US" sz="1200" b="0" i="0" u="none" strike="noStrike">
                        <a:solidFill>
                          <a:srgbClr val="000000"/>
                        </a:solidFill>
                        <a:effectLst/>
                        <a:latin typeface="+mj-lt"/>
                      </a:endParaRPr>
                    </a:p>
                  </a:txBody>
                  <a:tcPr marL="9525" marR="9525" marT="9525" marB="0" anchor="ctr">
                    <a:solidFill>
                      <a:schemeClr val="bg1">
                        <a:lumMod val="75000"/>
                      </a:schemeClr>
                    </a:solidFill>
                  </a:tcPr>
                </a:tc>
                <a:tc>
                  <a:txBody>
                    <a:bodyPr/>
                    <a:lstStyle/>
                    <a:p>
                      <a:pPr algn="ctr" fontAlgn="b"/>
                      <a:r>
                        <a:rPr lang="en-US" sz="1200" u="none" strike="noStrike">
                          <a:effectLst/>
                          <a:latin typeface="+mj-lt"/>
                        </a:rPr>
                        <a:t>NS</a:t>
                      </a:r>
                      <a:endParaRPr lang="en-US" sz="1200" b="0" i="0" u="none" strike="noStrike">
                        <a:solidFill>
                          <a:srgbClr val="000000"/>
                        </a:solidFill>
                        <a:effectLst/>
                        <a:latin typeface="+mj-lt"/>
                      </a:endParaRPr>
                    </a:p>
                  </a:txBody>
                  <a:tcPr marL="9525" marR="9525" marT="9525" marB="0" anchor="ctr">
                    <a:solidFill>
                      <a:schemeClr val="bg1">
                        <a:lumMod val="75000"/>
                      </a:schemeClr>
                    </a:solidFill>
                  </a:tcPr>
                </a:tc>
                <a:tc>
                  <a:txBody>
                    <a:bodyPr/>
                    <a:lstStyle/>
                    <a:p>
                      <a:pPr algn="ctr" fontAlgn="b"/>
                      <a:r>
                        <a:rPr lang="en-US" sz="1200" u="none" strike="noStrike" dirty="0">
                          <a:effectLst/>
                          <a:latin typeface="+mj-lt"/>
                        </a:rPr>
                        <a:t>NS</a:t>
                      </a:r>
                      <a:endParaRPr lang="en-US" sz="1200" b="0" i="0" u="none" strike="noStrike" dirty="0">
                        <a:solidFill>
                          <a:srgbClr val="000000"/>
                        </a:solidFill>
                        <a:effectLst/>
                        <a:latin typeface="+mj-lt"/>
                      </a:endParaRPr>
                    </a:p>
                  </a:txBody>
                  <a:tcPr marL="9525" marR="9525" marT="9525" marB="0" anchor="ctr">
                    <a:solidFill>
                      <a:schemeClr val="bg1">
                        <a:lumMod val="75000"/>
                      </a:schemeClr>
                    </a:solidFill>
                  </a:tcPr>
                </a:tc>
                <a:extLst>
                  <a:ext uri="{0D108BD9-81ED-4DB2-BD59-A6C34878D82A}">
                    <a16:rowId xmlns:a16="http://schemas.microsoft.com/office/drawing/2014/main" val="2037466078"/>
                  </a:ext>
                </a:extLst>
              </a:tr>
              <a:tr h="718206">
                <a:tc>
                  <a:txBody>
                    <a:bodyPr/>
                    <a:lstStyle/>
                    <a:p>
                      <a:pPr algn="l" fontAlgn="b"/>
                      <a:r>
                        <a:rPr lang="en-US" sz="1200" b="1" u="none" strike="noStrike" dirty="0">
                          <a:effectLst/>
                          <a:latin typeface="+mj-lt"/>
                        </a:rPr>
                        <a:t>Symptom Discrimination</a:t>
                      </a:r>
                      <a:endParaRPr lang="en-US" sz="1200" b="1" i="0" u="none" strike="noStrike" dirty="0">
                        <a:solidFill>
                          <a:srgbClr val="000000"/>
                        </a:solidFill>
                        <a:effectLst/>
                        <a:latin typeface="+mj-lt"/>
                      </a:endParaRPr>
                    </a:p>
                  </a:txBody>
                  <a:tcPr marL="9525" marR="9525" marT="9525" marB="0" anchor="ctr"/>
                </a:tc>
                <a:tc>
                  <a:txBody>
                    <a:bodyPr/>
                    <a:lstStyle/>
                    <a:p>
                      <a:pPr algn="ctr" fontAlgn="b"/>
                      <a:r>
                        <a:rPr lang="en-US" sz="1200" u="none" strike="noStrike" dirty="0">
                          <a:effectLst/>
                          <a:latin typeface="+mj-lt"/>
                        </a:rPr>
                        <a:t>NS</a:t>
                      </a:r>
                      <a:endParaRPr lang="en-US" sz="1200" b="0" i="0" u="none" strike="noStrike" dirty="0">
                        <a:solidFill>
                          <a:srgbClr val="000000"/>
                        </a:solidFill>
                        <a:effectLst/>
                        <a:latin typeface="+mj-lt"/>
                      </a:endParaRPr>
                    </a:p>
                  </a:txBody>
                  <a:tcPr marL="9525" marR="9525" marT="9525" marB="0" anchor="ctr"/>
                </a:tc>
                <a:tc>
                  <a:txBody>
                    <a:bodyPr/>
                    <a:lstStyle/>
                    <a:p>
                      <a:pPr algn="ctr" fontAlgn="b"/>
                      <a:r>
                        <a:rPr lang="en-US" sz="1200" u="none" strike="noStrike" dirty="0">
                          <a:solidFill>
                            <a:srgbClr val="FF0000"/>
                          </a:solidFill>
                          <a:effectLst/>
                          <a:latin typeface="+mj-lt"/>
                        </a:rPr>
                        <a:t>S</a:t>
                      </a:r>
                      <a:endParaRPr lang="en-US" sz="1200" b="0" i="0" u="none" strike="noStrike" dirty="0">
                        <a:solidFill>
                          <a:srgbClr val="FF0000"/>
                        </a:solidFill>
                        <a:effectLst/>
                        <a:latin typeface="+mj-lt"/>
                      </a:endParaRPr>
                    </a:p>
                  </a:txBody>
                  <a:tcPr marL="9525" marR="9525" marT="9525" marB="0" anchor="ctr"/>
                </a:tc>
                <a:tc>
                  <a:txBody>
                    <a:bodyPr/>
                    <a:lstStyle/>
                    <a:p>
                      <a:pPr algn="ctr" fontAlgn="b"/>
                      <a:r>
                        <a:rPr lang="en-US" sz="1200" u="none" strike="noStrike" dirty="0">
                          <a:solidFill>
                            <a:srgbClr val="00B050"/>
                          </a:solidFill>
                          <a:effectLst/>
                          <a:latin typeface="+mj-lt"/>
                        </a:rPr>
                        <a:t>NS (T)</a:t>
                      </a:r>
                      <a:endParaRPr lang="en-US" sz="1200" b="0" i="0" u="none" strike="noStrike" dirty="0">
                        <a:solidFill>
                          <a:srgbClr val="00B050"/>
                        </a:solidFill>
                        <a:effectLst/>
                        <a:latin typeface="+mj-lt"/>
                      </a:endParaRPr>
                    </a:p>
                  </a:txBody>
                  <a:tcPr marL="9525" marR="9525" marT="9525" marB="0" anchor="ctr"/>
                </a:tc>
                <a:tc>
                  <a:txBody>
                    <a:bodyPr/>
                    <a:lstStyle/>
                    <a:p>
                      <a:pPr algn="ctr" fontAlgn="b"/>
                      <a:r>
                        <a:rPr lang="en-US" sz="1200" u="none" strike="noStrike" dirty="0">
                          <a:solidFill>
                            <a:srgbClr val="FF0000"/>
                          </a:solidFill>
                          <a:effectLst/>
                          <a:latin typeface="+mj-lt"/>
                        </a:rPr>
                        <a:t>S</a:t>
                      </a:r>
                      <a:endParaRPr lang="en-US" sz="1200" b="0" i="0" u="none" strike="noStrike" dirty="0">
                        <a:solidFill>
                          <a:srgbClr val="FF0000"/>
                        </a:solidFill>
                        <a:effectLst/>
                        <a:latin typeface="+mj-lt"/>
                      </a:endParaRPr>
                    </a:p>
                  </a:txBody>
                  <a:tcPr marL="9525" marR="9525" marT="9525" marB="0" anchor="ctr"/>
                </a:tc>
                <a:extLst>
                  <a:ext uri="{0D108BD9-81ED-4DB2-BD59-A6C34878D82A}">
                    <a16:rowId xmlns:a16="http://schemas.microsoft.com/office/drawing/2014/main" val="4228535997"/>
                  </a:ext>
                </a:extLst>
              </a:tr>
            </a:tbl>
          </a:graphicData>
        </a:graphic>
      </p:graphicFrame>
    </p:spTree>
    <p:extLst>
      <p:ext uri="{BB962C8B-B14F-4D97-AF65-F5344CB8AC3E}">
        <p14:creationId xmlns:p14="http://schemas.microsoft.com/office/powerpoint/2010/main" val="16597882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764146"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764146" y="0"/>
            <a:ext cx="7379854"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30</a:t>
            </a:fld>
            <a:endParaRPr lang="en-US" sz="1200" dirty="0">
              <a:solidFill>
                <a:schemeClr val="bg1"/>
              </a:solidFill>
              <a:latin typeface="Adobe Garamond Pro" pitchFamily="18" charset="0"/>
            </a:endParaRPr>
          </a:p>
        </p:txBody>
      </p:sp>
      <p:sp>
        <p:nvSpPr>
          <p:cNvPr id="11" name="Rectangle 10"/>
          <p:cNvSpPr/>
          <p:nvPr/>
        </p:nvSpPr>
        <p:spPr>
          <a:xfrm>
            <a:off x="1621752" y="209507"/>
            <a:ext cx="6764866" cy="415498"/>
          </a:xfrm>
          <a:prstGeom prst="rect">
            <a:avLst/>
          </a:prstGeom>
        </p:spPr>
        <p:txBody>
          <a:bodyPr wrap="square">
            <a:spAutoFit/>
          </a:bodyPr>
          <a:lstStyle/>
          <a:p>
            <a:pPr lvl="0" algn="r" defTabSz="872568" fontAlgn="auto">
              <a:spcAft>
                <a:spcPts val="0"/>
              </a:spcAft>
              <a:defRPr/>
            </a:pPr>
            <a:r>
              <a:rPr lang="en-US" sz="2100" dirty="0">
                <a:solidFill>
                  <a:schemeClr val="bg1"/>
                </a:solidFill>
                <a:latin typeface="Copperplate Gothic Bold" panose="020E0705020206020404" pitchFamily="34" charset="0"/>
              </a:rPr>
              <a:t>Qualitative:  ‘Most Impacted’ By Psychosis</a:t>
            </a:r>
            <a:endParaRPr lang="en-GB" sz="21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516082" y="1172879"/>
            <a:ext cx="7772400"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Bef>
                <a:spcPts val="700"/>
              </a:spcBef>
              <a:spcAft>
                <a:spcPts val="0"/>
              </a:spcAft>
              <a:buClr>
                <a:srgbClr val="B2B2B2"/>
              </a:buClr>
              <a:buSzPct val="90000"/>
            </a:pPr>
            <a:r>
              <a:rPr lang="en-US" altLang="zh-CN" sz="2800" b="1" u="sng" dirty="0">
                <a:solidFill>
                  <a:srgbClr val="000000"/>
                </a:solidFill>
                <a:ea typeface="MingLiU" pitchFamily="49" charset="-128"/>
              </a:rPr>
              <a:t>Purpose: </a:t>
            </a:r>
            <a:r>
              <a:rPr lang="en-US" altLang="zh-CN" sz="2800" dirty="0">
                <a:solidFill>
                  <a:srgbClr val="000000"/>
                </a:solidFill>
                <a:ea typeface="MingLiU" pitchFamily="49" charset="-128"/>
              </a:rPr>
              <a:t>To examine the nature of labeling-related stigma </a:t>
            </a:r>
          </a:p>
          <a:p>
            <a:pPr fontAlgn="auto">
              <a:spcBef>
                <a:spcPts val="700"/>
              </a:spcBef>
              <a:spcAft>
                <a:spcPts val="0"/>
              </a:spcAft>
              <a:buClr>
                <a:srgbClr val="B2B2B2"/>
              </a:buClr>
              <a:buSzPct val="90000"/>
            </a:pPr>
            <a:r>
              <a:rPr lang="en-US" altLang="zh-CN" sz="2800" dirty="0">
                <a:solidFill>
                  <a:srgbClr val="000000"/>
                </a:solidFill>
                <a:ea typeface="MingLiU" pitchFamily="49" charset="-128"/>
              </a:rPr>
              <a:t>Subjective Experience </a:t>
            </a:r>
            <a:r>
              <a:rPr lang="en-US" altLang="zh-CN" sz="2800" i="1" dirty="0">
                <a:solidFill>
                  <a:schemeClr val="tx2"/>
                </a:solidFill>
                <a:ea typeface="MingLiU" pitchFamily="49" charset="-128"/>
              </a:rPr>
              <a:t>of being told at CHR </a:t>
            </a:r>
            <a:r>
              <a:rPr lang="en-US" altLang="zh-CN" sz="2000" dirty="0">
                <a:solidFill>
                  <a:srgbClr val="000000"/>
                </a:solidFill>
                <a:ea typeface="MingLiU" pitchFamily="49" charset="-128"/>
              </a:rPr>
              <a:t>(</a:t>
            </a:r>
            <a:r>
              <a:rPr lang="en-US" altLang="zh-CN" sz="2000" i="1" dirty="0">
                <a:solidFill>
                  <a:srgbClr val="000000"/>
                </a:solidFill>
                <a:ea typeface="MingLiU" pitchFamily="49" charset="-128"/>
              </a:rPr>
              <a:t>Yang et al, in press, SCZ Research</a:t>
            </a:r>
            <a:r>
              <a:rPr lang="en-US" altLang="zh-CN" sz="2000" dirty="0">
                <a:solidFill>
                  <a:srgbClr val="000000"/>
                </a:solidFill>
                <a:ea typeface="MingLiU" pitchFamily="49" charset="-128"/>
              </a:rPr>
              <a:t>)</a:t>
            </a:r>
          </a:p>
          <a:p>
            <a:pPr marL="0" indent="0" fontAlgn="auto">
              <a:spcBef>
                <a:spcPts val="700"/>
              </a:spcBef>
              <a:spcAft>
                <a:spcPts val="0"/>
              </a:spcAft>
              <a:buClr>
                <a:srgbClr val="B2B2B2"/>
              </a:buClr>
              <a:buSzPct val="90000"/>
              <a:buNone/>
            </a:pPr>
            <a:endParaRPr lang="en-US" altLang="zh-CN" sz="2800" dirty="0">
              <a:solidFill>
                <a:srgbClr val="000000"/>
              </a:solidFill>
              <a:ea typeface="MingLiU" pitchFamily="49" charset="-128"/>
            </a:endParaRPr>
          </a:p>
          <a:p>
            <a:pPr fontAlgn="auto">
              <a:spcBef>
                <a:spcPts val="700"/>
              </a:spcBef>
              <a:spcAft>
                <a:spcPts val="0"/>
              </a:spcAft>
              <a:buClr>
                <a:srgbClr val="B2B2B2"/>
              </a:buClr>
              <a:buSzPct val="90000"/>
            </a:pPr>
            <a:r>
              <a:rPr lang="en-US" sz="2800" b="1" i="1" dirty="0">
                <a:solidFill>
                  <a:schemeClr val="tx2"/>
                </a:solidFill>
              </a:rPr>
              <a:t>Qualitatively examine </a:t>
            </a:r>
            <a:r>
              <a:rPr lang="en-US" sz="2800" dirty="0"/>
              <a:t>processes including	</a:t>
            </a:r>
          </a:p>
          <a:p>
            <a:pPr fontAlgn="auto">
              <a:spcBef>
                <a:spcPts val="700"/>
              </a:spcBef>
              <a:spcAft>
                <a:spcPts val="0"/>
              </a:spcAft>
              <a:buClr>
                <a:srgbClr val="B2B2B2"/>
              </a:buClr>
              <a:buSzPct val="90000"/>
            </a:pPr>
            <a:r>
              <a:rPr lang="en-US" sz="2800" dirty="0"/>
              <a:t>--</a:t>
            </a:r>
            <a:r>
              <a:rPr lang="en-US" sz="2800" b="1" dirty="0"/>
              <a:t>Positive effects </a:t>
            </a:r>
            <a:r>
              <a:rPr lang="en-US" sz="2800" dirty="0"/>
              <a:t>(i.e., operating through direct interaction with specialized CHR clinicians) </a:t>
            </a:r>
          </a:p>
          <a:p>
            <a:pPr fontAlgn="auto">
              <a:spcBef>
                <a:spcPts val="700"/>
              </a:spcBef>
              <a:spcAft>
                <a:spcPts val="0"/>
              </a:spcAft>
              <a:buClr>
                <a:srgbClr val="B2B2B2"/>
              </a:buClr>
              <a:buSzPct val="90000"/>
            </a:pPr>
            <a:r>
              <a:rPr lang="en-US" sz="2800" dirty="0"/>
              <a:t>--</a:t>
            </a:r>
            <a:r>
              <a:rPr lang="en-US" sz="2800" b="1" dirty="0"/>
              <a:t>Negative effects </a:t>
            </a:r>
            <a:r>
              <a:rPr lang="en-US" sz="2800" dirty="0"/>
              <a:t>(i.e., operating as anticipated stigma through CHR individuals themselves). </a:t>
            </a:r>
          </a:p>
          <a:p>
            <a:pPr fontAlgn="auto">
              <a:spcBef>
                <a:spcPts val="700"/>
              </a:spcBef>
              <a:spcAft>
                <a:spcPts val="0"/>
              </a:spcAft>
              <a:buClr>
                <a:srgbClr val="B2B2B2"/>
              </a:buClr>
              <a:buSzPct val="90000"/>
            </a:pPr>
            <a:r>
              <a:rPr lang="en-US" sz="2800" dirty="0"/>
              <a:t>--</a:t>
            </a:r>
            <a:r>
              <a:rPr lang="en-US" sz="2800" b="1" i="1" dirty="0"/>
              <a:t>Co-occurrence</a:t>
            </a:r>
            <a:r>
              <a:rPr lang="en-US" sz="2800" b="1" dirty="0"/>
              <a:t> </a:t>
            </a:r>
            <a:r>
              <a:rPr lang="en-US" sz="2800" dirty="0"/>
              <a:t>of these</a:t>
            </a:r>
            <a:endParaRPr lang="en-US" altLang="zh-CN" sz="2800" dirty="0"/>
          </a:p>
          <a:p>
            <a:pPr fontAlgn="auto">
              <a:lnSpc>
                <a:spcPct val="80000"/>
              </a:lnSpc>
              <a:spcAft>
                <a:spcPts val="0"/>
              </a:spcAft>
            </a:pPr>
            <a:endParaRPr lang="en-US" altLang="zh-CN" sz="2400" dirty="0"/>
          </a:p>
        </p:txBody>
      </p:sp>
    </p:spTree>
    <p:extLst>
      <p:ext uri="{BB962C8B-B14F-4D97-AF65-F5344CB8AC3E}">
        <p14:creationId xmlns:p14="http://schemas.microsoft.com/office/powerpoint/2010/main" val="24755992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31</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Sample</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495300" y="1200155"/>
            <a:ext cx="7772400"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Bef>
                <a:spcPts val="700"/>
              </a:spcBef>
              <a:spcAft>
                <a:spcPts val="0"/>
              </a:spcAft>
              <a:buClr>
                <a:srgbClr val="B2B2B2"/>
              </a:buClr>
              <a:buSzPct val="90000"/>
            </a:pPr>
            <a:r>
              <a:rPr lang="en-US" altLang="zh-CN" sz="2800" b="1" u="sng" dirty="0">
                <a:solidFill>
                  <a:srgbClr val="000000"/>
                </a:solidFill>
                <a:ea typeface="MingLiU" pitchFamily="49" charset="-128"/>
              </a:rPr>
              <a:t>Sample: </a:t>
            </a:r>
            <a:r>
              <a:rPr lang="en-US" sz="2800" dirty="0"/>
              <a:t>Thirty-eight (n=38) semi-structured qualitative interviews (2009-2010) t</a:t>
            </a:r>
            <a:r>
              <a:rPr lang="en-US" altLang="zh-CN" sz="2800" dirty="0">
                <a:solidFill>
                  <a:srgbClr val="000000"/>
                </a:solidFill>
                <a:ea typeface="MingLiU" pitchFamily="49" charset="-128"/>
              </a:rPr>
              <a:t>o examine the meaning of being </a:t>
            </a:r>
            <a:r>
              <a:rPr lang="en-US" altLang="zh-CN" sz="2800" i="1" dirty="0">
                <a:solidFill>
                  <a:schemeClr val="tx2"/>
                </a:solidFill>
                <a:ea typeface="MingLiU" pitchFamily="49" charset="-128"/>
              </a:rPr>
              <a:t>of being told they are at CHR</a:t>
            </a:r>
            <a:endParaRPr lang="en-US" altLang="zh-CN" sz="2800" dirty="0">
              <a:solidFill>
                <a:srgbClr val="000000"/>
              </a:solidFill>
              <a:ea typeface="MingLiU" pitchFamily="49" charset="-128"/>
            </a:endParaRPr>
          </a:p>
          <a:p>
            <a:r>
              <a:rPr lang="en-US" sz="2800" dirty="0"/>
              <a:t>Were conducted after CHR identification,</a:t>
            </a:r>
            <a:r>
              <a:rPr lang="en-US" sz="2800" i="1" dirty="0"/>
              <a:t> on average 11.5 (SD=11.7)  months </a:t>
            </a:r>
            <a:r>
              <a:rPr lang="en-US" sz="2800" dirty="0"/>
              <a:t>after entering the Columbia site. </a:t>
            </a:r>
          </a:p>
          <a:p>
            <a:pPr fontAlgn="auto">
              <a:spcBef>
                <a:spcPts val="700"/>
              </a:spcBef>
              <a:spcAft>
                <a:spcPts val="0"/>
              </a:spcAft>
              <a:buClr>
                <a:srgbClr val="B2B2B2"/>
              </a:buClr>
              <a:buSzPct val="90000"/>
            </a:pPr>
            <a:endParaRPr lang="en-US" altLang="zh-CN" sz="2800" dirty="0">
              <a:solidFill>
                <a:srgbClr val="000000"/>
              </a:solidFill>
              <a:ea typeface="MingLiU" pitchFamily="49" charset="-128"/>
            </a:endParaRPr>
          </a:p>
          <a:p>
            <a:pPr fontAlgn="auto">
              <a:spcBef>
                <a:spcPts val="700"/>
              </a:spcBef>
              <a:spcAft>
                <a:spcPts val="0"/>
              </a:spcAft>
              <a:buClr>
                <a:srgbClr val="B2B2B2"/>
              </a:buClr>
              <a:buSzPct val="90000"/>
            </a:pPr>
            <a:endParaRPr lang="en-US" altLang="zh-CN" sz="2400" dirty="0"/>
          </a:p>
        </p:txBody>
      </p:sp>
    </p:spTree>
    <p:extLst>
      <p:ext uri="{BB962C8B-B14F-4D97-AF65-F5344CB8AC3E}">
        <p14:creationId xmlns:p14="http://schemas.microsoft.com/office/powerpoint/2010/main" val="18540680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32</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Qualitative Questions</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495300" y="1209391"/>
            <a:ext cx="7772400"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#1) Any direct treatment from others related to the CHR identification: </a:t>
            </a:r>
          </a:p>
          <a:p>
            <a:pPr lvl="1"/>
            <a:r>
              <a:rPr lang="en-US" dirty="0"/>
              <a:t>“</a:t>
            </a:r>
            <a:r>
              <a:rPr lang="en-US" i="1" dirty="0"/>
              <a:t>Is there anything that happened to you in terms of how people treated you, good or bad, as a result of being in this (CHR) program</a:t>
            </a:r>
            <a:r>
              <a:rPr lang="en-US" dirty="0"/>
              <a:t>?” </a:t>
            </a:r>
          </a:p>
          <a:p>
            <a:pPr lvl="2"/>
            <a:r>
              <a:rPr lang="en-US" dirty="0"/>
              <a:t>Probes:</a:t>
            </a:r>
          </a:p>
          <a:p>
            <a:pPr lvl="3"/>
            <a:r>
              <a:rPr lang="en-US" dirty="0"/>
              <a:t>“</a:t>
            </a:r>
            <a:r>
              <a:rPr lang="en-US" i="1" dirty="0"/>
              <a:t>Can you give me an example of when you were treated this way</a:t>
            </a:r>
            <a:r>
              <a:rPr lang="en-US" dirty="0"/>
              <a:t>?”, </a:t>
            </a:r>
          </a:p>
          <a:p>
            <a:pPr lvl="3"/>
            <a:r>
              <a:rPr lang="en-US" dirty="0"/>
              <a:t>“</a:t>
            </a:r>
            <a:r>
              <a:rPr lang="en-US" i="1" dirty="0"/>
              <a:t>Who treated you this way</a:t>
            </a:r>
            <a:r>
              <a:rPr lang="en-US" dirty="0"/>
              <a:t>? </a:t>
            </a:r>
            <a:r>
              <a:rPr lang="en-US" i="1" dirty="0"/>
              <a:t>Where/when</a:t>
            </a:r>
            <a:r>
              <a:rPr lang="en-US" dirty="0"/>
              <a:t>?”, </a:t>
            </a:r>
          </a:p>
          <a:p>
            <a:pPr lvl="3"/>
            <a:r>
              <a:rPr lang="en-US" dirty="0"/>
              <a:t>“</a:t>
            </a:r>
            <a:r>
              <a:rPr lang="en-US" i="1" dirty="0"/>
              <a:t>How did it make you feel? How did you respond to it?</a:t>
            </a:r>
            <a:r>
              <a:rPr lang="en-US" dirty="0"/>
              <a:t> </a:t>
            </a:r>
          </a:p>
          <a:p>
            <a:pPr fontAlgn="auto">
              <a:lnSpc>
                <a:spcPct val="80000"/>
              </a:lnSpc>
              <a:spcAft>
                <a:spcPts val="0"/>
              </a:spcAft>
            </a:pPr>
            <a:endParaRPr lang="en-US" altLang="zh-CN" sz="2400" dirty="0"/>
          </a:p>
        </p:txBody>
      </p:sp>
    </p:spTree>
    <p:extLst>
      <p:ext uri="{BB962C8B-B14F-4D97-AF65-F5344CB8AC3E}">
        <p14:creationId xmlns:p14="http://schemas.microsoft.com/office/powerpoint/2010/main" val="38003408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33</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Qualitative Questions</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1" y="913844"/>
            <a:ext cx="8966198"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#2) Any potential effects via internalized processes that were related to CHR identification: </a:t>
            </a:r>
          </a:p>
          <a:p>
            <a:pPr lvl="1"/>
            <a:r>
              <a:rPr lang="en-US" dirty="0"/>
              <a:t>“</a:t>
            </a:r>
            <a:r>
              <a:rPr lang="en-US" i="1" dirty="0"/>
              <a:t>In being in this program, you were told you have ‘an increased risk of psychosis compared to your peers.’ How has this affected how you see yourself and how others see you</a:t>
            </a:r>
            <a:r>
              <a:rPr lang="en-US" dirty="0"/>
              <a:t>?”  </a:t>
            </a:r>
          </a:p>
          <a:p>
            <a:pPr lvl="1"/>
            <a:r>
              <a:rPr lang="en-US" sz="2600" dirty="0"/>
              <a:t>Probes: </a:t>
            </a:r>
          </a:p>
          <a:p>
            <a:pPr lvl="2"/>
            <a:r>
              <a:rPr lang="en-US" sz="2200" dirty="0"/>
              <a:t>“</a:t>
            </a:r>
            <a:r>
              <a:rPr lang="en-US" sz="2200" i="1" dirty="0"/>
              <a:t>Did being told you are ‘at-risk’ for psychosis change the way you thought about yourself? If so, how</a:t>
            </a:r>
            <a:r>
              <a:rPr lang="en-US" sz="2200" dirty="0"/>
              <a:t>?”</a:t>
            </a:r>
          </a:p>
          <a:p>
            <a:pPr lvl="2"/>
            <a:r>
              <a:rPr lang="en-US" sz="2200" dirty="0"/>
              <a:t>“</a:t>
            </a:r>
            <a:r>
              <a:rPr lang="en-US" sz="2200" i="1" dirty="0"/>
              <a:t>Are you concerned about how others might react to knowing your at-risk status</a:t>
            </a:r>
            <a:r>
              <a:rPr lang="en-US" sz="2200" dirty="0"/>
              <a:t>?”, “</a:t>
            </a:r>
            <a:r>
              <a:rPr lang="en-US" sz="2200" i="1" dirty="0"/>
              <a:t>Would others treat you any differently</a:t>
            </a:r>
            <a:r>
              <a:rPr lang="en-US" sz="2200" dirty="0"/>
              <a:t>?”</a:t>
            </a:r>
            <a:endParaRPr lang="en-US" altLang="zh-CN" sz="2200" dirty="0"/>
          </a:p>
        </p:txBody>
      </p:sp>
    </p:spTree>
    <p:extLst>
      <p:ext uri="{BB962C8B-B14F-4D97-AF65-F5344CB8AC3E}">
        <p14:creationId xmlns:p14="http://schemas.microsoft.com/office/powerpoint/2010/main" val="9778754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34</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Qualitative Analyses</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826401" y="1074165"/>
            <a:ext cx="7772400"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err="1"/>
              <a:t>NVivo</a:t>
            </a:r>
            <a:r>
              <a:rPr lang="en-US" dirty="0"/>
              <a:t> software (V. 11.0) utilized:</a:t>
            </a:r>
          </a:p>
          <a:p>
            <a:pPr marL="0" indent="0">
              <a:buNone/>
            </a:pPr>
            <a:r>
              <a:rPr lang="en-US" sz="2600" dirty="0"/>
              <a:t>-- Methodological advantage of </a:t>
            </a:r>
            <a:r>
              <a:rPr lang="en-US" sz="2600" b="1" i="1" dirty="0"/>
              <a:t>quantifying overlap</a:t>
            </a:r>
            <a:r>
              <a:rPr lang="en-US" sz="2600" dirty="0"/>
              <a:t> between major codes</a:t>
            </a:r>
          </a:p>
          <a:p>
            <a:r>
              <a:rPr lang="en-US" sz="2600" dirty="0"/>
              <a:t>Focused on the intersection between: 1) </a:t>
            </a:r>
            <a:r>
              <a:rPr lang="en-US" sz="2600" i="1" dirty="0"/>
              <a:t>Positive</a:t>
            </a:r>
            <a:r>
              <a:rPr lang="en-US" sz="2600" dirty="0"/>
              <a:t> and; 2) </a:t>
            </a:r>
            <a:r>
              <a:rPr lang="en-US" sz="2600" i="1" dirty="0"/>
              <a:t>Negative Labeling Experiences</a:t>
            </a:r>
            <a:endParaRPr lang="en-US" sz="2600" dirty="0"/>
          </a:p>
          <a:p>
            <a:r>
              <a:rPr lang="en-US" sz="2600" b="1" dirty="0" err="1"/>
              <a:t>Jaccard’s</a:t>
            </a:r>
            <a:r>
              <a:rPr lang="en-US" sz="2600" b="1" dirty="0"/>
              <a:t> similarity index </a:t>
            </a:r>
            <a:r>
              <a:rPr lang="en-US" sz="2600" dirty="0"/>
              <a:t>(j-index), a measure of similarity indicating percentage overlap (range = 0% - 100%) of selected themes.</a:t>
            </a:r>
          </a:p>
        </p:txBody>
      </p:sp>
    </p:spTree>
    <p:extLst>
      <p:ext uri="{BB962C8B-B14F-4D97-AF65-F5344CB8AC3E}">
        <p14:creationId xmlns:p14="http://schemas.microsoft.com/office/powerpoint/2010/main" val="6894560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35</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RESULTS</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495300" y="1209391"/>
            <a:ext cx="7772400"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ltLang="zh-CN" sz="2400" dirty="0"/>
          </a:p>
        </p:txBody>
      </p:sp>
      <p:graphicFrame>
        <p:nvGraphicFramePr>
          <p:cNvPr id="9" name="表格 8"/>
          <p:cNvGraphicFramePr>
            <a:graphicFrameLocks noGrp="1"/>
          </p:cNvGraphicFramePr>
          <p:nvPr>
            <p:extLst>
              <p:ext uri="{D42A27DB-BD31-4B8C-83A1-F6EECF244321}">
                <p14:modId xmlns:p14="http://schemas.microsoft.com/office/powerpoint/2010/main" val="1514075590"/>
              </p:ext>
            </p:extLst>
          </p:nvPr>
        </p:nvGraphicFramePr>
        <p:xfrm>
          <a:off x="268941" y="1030940"/>
          <a:ext cx="8650940" cy="4754269"/>
        </p:xfrm>
        <a:graphic>
          <a:graphicData uri="http://schemas.openxmlformats.org/drawingml/2006/table">
            <a:tbl>
              <a:tblPr firstRow="1" bandRow="1">
                <a:tableStyleId>{9D7B26C5-4107-4FEC-AEDC-1716B250A1EF}</a:tableStyleId>
              </a:tblPr>
              <a:tblGrid>
                <a:gridCol w="1682128">
                  <a:extLst>
                    <a:ext uri="{9D8B030D-6E8A-4147-A177-3AD203B41FA5}">
                      <a16:colId xmlns:a16="http://schemas.microsoft.com/office/drawing/2014/main" val="20000"/>
                    </a:ext>
                  </a:extLst>
                </a:gridCol>
                <a:gridCol w="975351">
                  <a:extLst>
                    <a:ext uri="{9D8B030D-6E8A-4147-A177-3AD203B41FA5}">
                      <a16:colId xmlns:a16="http://schemas.microsoft.com/office/drawing/2014/main" val="20001"/>
                    </a:ext>
                  </a:extLst>
                </a:gridCol>
                <a:gridCol w="2289955">
                  <a:extLst>
                    <a:ext uri="{9D8B030D-6E8A-4147-A177-3AD203B41FA5}">
                      <a16:colId xmlns:a16="http://schemas.microsoft.com/office/drawing/2014/main" val="20002"/>
                    </a:ext>
                  </a:extLst>
                </a:gridCol>
                <a:gridCol w="3703506">
                  <a:extLst>
                    <a:ext uri="{9D8B030D-6E8A-4147-A177-3AD203B41FA5}">
                      <a16:colId xmlns:a16="http://schemas.microsoft.com/office/drawing/2014/main" val="20003"/>
                    </a:ext>
                  </a:extLst>
                </a:gridCol>
              </a:tblGrid>
              <a:tr h="396388">
                <a:tc>
                  <a:txBody>
                    <a:bodyPr/>
                    <a:lstStyle/>
                    <a:p>
                      <a:pPr algn="ctr"/>
                      <a:r>
                        <a:rPr lang="en-US" altLang="zh-CN" dirty="0"/>
                        <a:t>Theme</a:t>
                      </a:r>
                      <a:endParaRPr lang="zh-CN" altLang="en-US" b="1" dirty="0"/>
                    </a:p>
                  </a:txBody>
                  <a:tcPr/>
                </a:tc>
                <a:tc>
                  <a:txBody>
                    <a:bodyPr/>
                    <a:lstStyle/>
                    <a:p>
                      <a:pPr algn="ctr"/>
                      <a:r>
                        <a:rPr lang="en-US" altLang="zh-CN" dirty="0"/>
                        <a:t>J</a:t>
                      </a:r>
                      <a:endParaRPr lang="zh-CN" altLang="en-US" b="1" dirty="0"/>
                    </a:p>
                  </a:txBody>
                  <a:tcPr/>
                </a:tc>
                <a:tc>
                  <a:txBody>
                    <a:bodyPr/>
                    <a:lstStyle/>
                    <a:p>
                      <a:pPr algn="ctr"/>
                      <a:r>
                        <a:rPr lang="en-US" altLang="zh-CN" dirty="0"/>
                        <a:t>Definition</a:t>
                      </a:r>
                      <a:endParaRPr lang="zh-CN" altLang="en-US" b="1" dirty="0"/>
                    </a:p>
                  </a:txBody>
                  <a:tcPr/>
                </a:tc>
                <a:tc>
                  <a:txBody>
                    <a:bodyPr/>
                    <a:lstStyle/>
                    <a:p>
                      <a:pPr algn="ctr"/>
                      <a:r>
                        <a:rPr lang="en-US" altLang="zh-CN" dirty="0"/>
                        <a:t>Examples</a:t>
                      </a:r>
                      <a:endParaRPr lang="zh-CN" altLang="en-US" b="1" dirty="0"/>
                    </a:p>
                  </a:txBody>
                  <a:tcPr/>
                </a:tc>
                <a:extLst>
                  <a:ext uri="{0D108BD9-81ED-4DB2-BD59-A6C34878D82A}">
                    <a16:rowId xmlns:a16="http://schemas.microsoft.com/office/drawing/2014/main" val="10000"/>
                  </a:ext>
                </a:extLst>
              </a:tr>
              <a:tr h="897266">
                <a:tc>
                  <a:txBody>
                    <a:bodyPr/>
                    <a:lstStyle/>
                    <a:p>
                      <a:r>
                        <a:rPr lang="en-US" altLang="zh-CN" sz="1600" b="1" i="1" dirty="0">
                          <a:latin typeface="+mn-lt"/>
                        </a:rPr>
                        <a:t>Overall</a:t>
                      </a:r>
                      <a:r>
                        <a:rPr lang="zh-CN" altLang="en-US" sz="1600" b="1" i="1" dirty="0">
                          <a:latin typeface="+mn-lt"/>
                        </a:rPr>
                        <a:t> </a:t>
                      </a:r>
                      <a:r>
                        <a:rPr lang="en-US" altLang="zh-CN" sz="1600" b="1" i="1" dirty="0">
                          <a:latin typeface="+mn-lt"/>
                        </a:rPr>
                        <a:t>Positive</a:t>
                      </a:r>
                      <a:endParaRPr lang="zh-CN" altLang="en-US" sz="1600" b="1" i="1" dirty="0">
                        <a:latin typeface="+mn-lt"/>
                      </a:endParaRPr>
                    </a:p>
                  </a:txBody>
                  <a:tcPr/>
                </a:tc>
                <a:tc>
                  <a:txBody>
                    <a:bodyPr/>
                    <a:lstStyle/>
                    <a:p>
                      <a:r>
                        <a:rPr lang="en-US" altLang="zh-CN" sz="1600" dirty="0">
                          <a:latin typeface="+mn-lt"/>
                        </a:rPr>
                        <a:t>0.93</a:t>
                      </a:r>
                      <a:endParaRPr lang="zh-CN" altLang="en-US" sz="1600" dirty="0">
                        <a:latin typeface="+mn-lt"/>
                      </a:endParaRPr>
                    </a:p>
                  </a:txBody>
                  <a:tcPr/>
                </a:tc>
                <a:tc>
                  <a:txBody>
                    <a:bodyPr/>
                    <a:lstStyle/>
                    <a:p>
                      <a:r>
                        <a:rPr lang="en-US" altLang="zh-CN" sz="1600" b="1" u="sng" dirty="0">
                          <a:solidFill>
                            <a:schemeClr val="tx2"/>
                          </a:solidFill>
                          <a:latin typeface="+mn-lt"/>
                        </a:rPr>
                        <a:t>Endorsed</a:t>
                      </a:r>
                      <a:r>
                        <a:rPr lang="zh-CN" altLang="en-US" sz="1600" b="1" u="sng" dirty="0">
                          <a:solidFill>
                            <a:schemeClr val="tx2"/>
                          </a:solidFill>
                          <a:latin typeface="+mn-lt"/>
                        </a:rPr>
                        <a:t> </a:t>
                      </a:r>
                      <a:r>
                        <a:rPr lang="en-US" altLang="zh-CN" sz="1600" b="1" u="sng" dirty="0">
                          <a:solidFill>
                            <a:schemeClr val="tx2"/>
                          </a:solidFill>
                          <a:latin typeface="+mn-lt"/>
                        </a:rPr>
                        <a:t>a</a:t>
                      </a:r>
                      <a:r>
                        <a:rPr lang="zh-CN" altLang="en-US" sz="1600" b="1" u="sng" dirty="0">
                          <a:solidFill>
                            <a:schemeClr val="tx2"/>
                          </a:solidFill>
                          <a:latin typeface="+mn-lt"/>
                        </a:rPr>
                        <a:t> </a:t>
                      </a:r>
                      <a:r>
                        <a:rPr lang="en-US" altLang="zh-CN" sz="1600" b="1" u="sng" dirty="0">
                          <a:solidFill>
                            <a:schemeClr val="tx2"/>
                          </a:solidFill>
                          <a:latin typeface="+mn-lt"/>
                        </a:rPr>
                        <a:t>positive</a:t>
                      </a:r>
                      <a:r>
                        <a:rPr lang="zh-CN" altLang="en-US" sz="1600" b="1" u="sng" dirty="0">
                          <a:solidFill>
                            <a:schemeClr val="tx2"/>
                          </a:solidFill>
                          <a:latin typeface="+mn-lt"/>
                        </a:rPr>
                        <a:t> </a:t>
                      </a:r>
                      <a:r>
                        <a:rPr lang="en-US" altLang="zh-CN" sz="1600" b="1" u="sng" dirty="0">
                          <a:solidFill>
                            <a:schemeClr val="tx2"/>
                          </a:solidFill>
                          <a:latin typeface="+mn-lt"/>
                        </a:rPr>
                        <a:t>experience</a:t>
                      </a:r>
                      <a:r>
                        <a:rPr lang="zh-CN" altLang="en-US" sz="1600" b="1" u="sng" dirty="0">
                          <a:solidFill>
                            <a:schemeClr val="tx2"/>
                          </a:solidFill>
                          <a:latin typeface="+mn-lt"/>
                        </a:rPr>
                        <a:t> </a:t>
                      </a:r>
                      <a:r>
                        <a:rPr lang="en-US" altLang="zh-CN" sz="1600" dirty="0">
                          <a:latin typeface="+mn-lt"/>
                        </a:rPr>
                        <a:t>from</a:t>
                      </a:r>
                      <a:r>
                        <a:rPr lang="zh-CN" altLang="en-US" sz="1600" dirty="0">
                          <a:latin typeface="+mn-lt"/>
                        </a:rPr>
                        <a:t> </a:t>
                      </a:r>
                      <a:r>
                        <a:rPr lang="en-US" altLang="zh-CN" sz="1600" dirty="0">
                          <a:latin typeface="+mn-lt"/>
                        </a:rPr>
                        <a:t>being</a:t>
                      </a:r>
                      <a:r>
                        <a:rPr lang="zh-CN" altLang="en-US" sz="1600" dirty="0">
                          <a:latin typeface="+mn-lt"/>
                        </a:rPr>
                        <a:t> </a:t>
                      </a:r>
                      <a:r>
                        <a:rPr lang="en-US" altLang="zh-CN" sz="1600" dirty="0">
                          <a:latin typeface="+mn-lt"/>
                        </a:rPr>
                        <a:t>identified</a:t>
                      </a:r>
                      <a:r>
                        <a:rPr lang="zh-CN" altLang="en-US" sz="1600" dirty="0">
                          <a:latin typeface="+mn-lt"/>
                        </a:rPr>
                        <a:t> </a:t>
                      </a:r>
                      <a:r>
                        <a:rPr lang="en-US" altLang="zh-CN" sz="1600" dirty="0">
                          <a:latin typeface="+mn-lt"/>
                        </a:rPr>
                        <a:t>as</a:t>
                      </a:r>
                      <a:r>
                        <a:rPr lang="zh-CN" altLang="en-US" sz="1600" dirty="0">
                          <a:latin typeface="+mn-lt"/>
                        </a:rPr>
                        <a:t> </a:t>
                      </a:r>
                      <a:r>
                        <a:rPr lang="en-US" altLang="zh-CN" sz="1600" dirty="0">
                          <a:latin typeface="+mn-lt"/>
                        </a:rPr>
                        <a:t>CHR</a:t>
                      </a:r>
                      <a:endParaRPr lang="zh-CN" altLang="en-US" sz="1600" dirty="0">
                        <a:latin typeface="+mn-lt"/>
                      </a:endParaRPr>
                    </a:p>
                  </a:txBody>
                  <a:tcPr/>
                </a:tc>
                <a:tc>
                  <a:txBody>
                    <a:bodyPr/>
                    <a:lstStyle/>
                    <a:p>
                      <a:r>
                        <a:rPr lang="en-US" altLang="zh-CN" sz="1600" dirty="0">
                          <a:latin typeface="+mn-lt"/>
                        </a:rPr>
                        <a:t>Reflects</a:t>
                      </a:r>
                      <a:r>
                        <a:rPr lang="zh-CN" altLang="en-US" sz="1600" dirty="0">
                          <a:latin typeface="+mn-lt"/>
                        </a:rPr>
                        <a:t> </a:t>
                      </a:r>
                      <a:r>
                        <a:rPr lang="en-US" altLang="zh-CN" sz="1600" dirty="0">
                          <a:latin typeface="+mn-lt"/>
                        </a:rPr>
                        <a:t>any</a:t>
                      </a:r>
                      <a:r>
                        <a:rPr lang="zh-CN" altLang="en-US" sz="1600" dirty="0">
                          <a:latin typeface="+mn-lt"/>
                        </a:rPr>
                        <a:t> </a:t>
                      </a:r>
                      <a:r>
                        <a:rPr lang="en-US" altLang="zh-CN" sz="1600" dirty="0">
                          <a:latin typeface="+mn-lt"/>
                        </a:rPr>
                        <a:t>one</a:t>
                      </a:r>
                      <a:r>
                        <a:rPr lang="zh-CN" altLang="en-US" sz="1600" dirty="0">
                          <a:latin typeface="+mn-lt"/>
                        </a:rPr>
                        <a:t> </a:t>
                      </a:r>
                      <a:r>
                        <a:rPr lang="en-US" altLang="zh-CN" sz="1600" dirty="0">
                          <a:latin typeface="+mn-lt"/>
                        </a:rPr>
                        <a:t>of</a:t>
                      </a:r>
                      <a:r>
                        <a:rPr lang="zh-CN" altLang="en-US" sz="1600" dirty="0">
                          <a:latin typeface="+mn-lt"/>
                        </a:rPr>
                        <a:t> </a:t>
                      </a:r>
                      <a:r>
                        <a:rPr lang="en-US" altLang="zh-CN" sz="1600" dirty="0">
                          <a:latin typeface="+mn-lt"/>
                        </a:rPr>
                        <a:t>the</a:t>
                      </a:r>
                      <a:r>
                        <a:rPr lang="zh-CN" altLang="en-US" sz="1600" dirty="0">
                          <a:latin typeface="+mn-lt"/>
                        </a:rPr>
                        <a:t> </a:t>
                      </a:r>
                      <a:r>
                        <a:rPr lang="en-US" altLang="zh-CN" sz="1600" dirty="0">
                          <a:latin typeface="+mn-lt"/>
                        </a:rPr>
                        <a:t>below</a:t>
                      </a:r>
                      <a:r>
                        <a:rPr lang="zh-CN" altLang="en-US" sz="1600" dirty="0">
                          <a:latin typeface="+mn-lt"/>
                        </a:rPr>
                        <a:t> </a:t>
                      </a:r>
                      <a:r>
                        <a:rPr lang="en-US" altLang="zh-CN" sz="1600" dirty="0">
                          <a:latin typeface="+mn-lt"/>
                        </a:rPr>
                        <a:t>positive</a:t>
                      </a:r>
                      <a:r>
                        <a:rPr lang="zh-CN" altLang="en-US" sz="1600" dirty="0">
                          <a:latin typeface="+mn-lt"/>
                        </a:rPr>
                        <a:t> </a:t>
                      </a:r>
                      <a:r>
                        <a:rPr lang="en-US" altLang="zh-CN" sz="1600" dirty="0">
                          <a:latin typeface="+mn-lt"/>
                        </a:rPr>
                        <a:t>code</a:t>
                      </a:r>
                      <a:r>
                        <a:rPr lang="zh-CN" altLang="en-US" sz="1600" dirty="0">
                          <a:latin typeface="+mn-lt"/>
                        </a:rPr>
                        <a:t> </a:t>
                      </a:r>
                      <a:r>
                        <a:rPr lang="en-US" altLang="zh-CN" sz="1600" dirty="0">
                          <a:latin typeface="+mn-lt"/>
                        </a:rPr>
                        <a:t>categories</a:t>
                      </a:r>
                      <a:r>
                        <a:rPr lang="zh-CN" altLang="en-US" sz="1600" dirty="0">
                          <a:latin typeface="+mn-lt"/>
                        </a:rPr>
                        <a:t> </a:t>
                      </a:r>
                    </a:p>
                  </a:txBody>
                  <a:tcPr/>
                </a:tc>
                <a:extLst>
                  <a:ext uri="{0D108BD9-81ED-4DB2-BD59-A6C34878D82A}">
                    <a16:rowId xmlns:a16="http://schemas.microsoft.com/office/drawing/2014/main" val="10001"/>
                  </a:ext>
                </a:extLst>
              </a:tr>
              <a:tr h="1702461">
                <a:tc>
                  <a:txBody>
                    <a:bodyPr/>
                    <a:lstStyle/>
                    <a:p>
                      <a:r>
                        <a:rPr lang="en-US" altLang="zh-CN" sz="1600" kern="1200" dirty="0">
                          <a:effectLst/>
                          <a:latin typeface="+mn-lt"/>
                        </a:rPr>
                        <a:t>Accurate Understanding of CHR Risk</a:t>
                      </a:r>
                      <a:r>
                        <a:rPr lang="zh-CN" altLang="zh-CN" sz="1600" dirty="0">
                          <a:effectLst/>
                          <a:latin typeface="+mn-lt"/>
                        </a:rPr>
                        <a:t> </a:t>
                      </a:r>
                      <a:endParaRPr lang="zh-CN" altLang="en-US" sz="1600" dirty="0">
                        <a:latin typeface="+mn-lt"/>
                      </a:endParaRPr>
                    </a:p>
                  </a:txBody>
                  <a:tcPr/>
                </a:tc>
                <a:tc>
                  <a:txBody>
                    <a:bodyPr/>
                    <a:lstStyle/>
                    <a:p>
                      <a:r>
                        <a:rPr lang="en-US" altLang="zh-CN" sz="1600" kern="1200" dirty="0">
                          <a:effectLst/>
                          <a:latin typeface="+mn-lt"/>
                        </a:rPr>
                        <a:t>0.59</a:t>
                      </a:r>
                      <a:r>
                        <a:rPr lang="zh-CN" altLang="zh-CN" sz="1600" dirty="0">
                          <a:effectLst/>
                          <a:latin typeface="+mn-lt"/>
                        </a:rPr>
                        <a:t> </a:t>
                      </a:r>
                      <a:endParaRPr lang="zh-CN" altLang="en-US" sz="1600" dirty="0">
                        <a:latin typeface="+mn-lt"/>
                      </a:endParaRPr>
                    </a:p>
                  </a:txBody>
                  <a:tcPr/>
                </a:tc>
                <a:tc>
                  <a:txBody>
                    <a:bodyPr/>
                    <a:lstStyle/>
                    <a:p>
                      <a:r>
                        <a:rPr lang="en-US" altLang="zh-CN" sz="1600" kern="1200" dirty="0">
                          <a:effectLst/>
                          <a:latin typeface="+mn-lt"/>
                        </a:rPr>
                        <a:t>Demonstrates </a:t>
                      </a:r>
                      <a:r>
                        <a:rPr lang="en-US" altLang="zh-CN" sz="1600" b="1" kern="1200" dirty="0">
                          <a:solidFill>
                            <a:schemeClr val="tx2"/>
                          </a:solidFill>
                          <a:effectLst/>
                          <a:latin typeface="+mn-lt"/>
                        </a:rPr>
                        <a:t>a correct understanding of what it means to have a CHR status</a:t>
                      </a:r>
                      <a:r>
                        <a:rPr lang="en-US" altLang="zh-CN" sz="1600" kern="1200" dirty="0">
                          <a:solidFill>
                            <a:schemeClr val="tx2"/>
                          </a:solidFill>
                          <a:effectLst/>
                          <a:latin typeface="+mn-lt"/>
                        </a:rPr>
                        <a:t> </a:t>
                      </a:r>
                      <a:r>
                        <a:rPr lang="en-US" altLang="zh-CN" sz="1600" kern="1200" dirty="0">
                          <a:effectLst/>
                          <a:latin typeface="+mn-lt"/>
                        </a:rPr>
                        <a:t>using specific language about risk after formal </a:t>
                      </a:r>
                      <a:r>
                        <a:rPr lang="en-US" altLang="zh-CN" sz="1600" u="none" kern="1200" dirty="0">
                          <a:effectLst/>
                          <a:latin typeface="+mn-lt"/>
                        </a:rPr>
                        <a:t>identification</a:t>
                      </a:r>
                      <a:r>
                        <a:rPr lang="zh-CN" altLang="zh-CN" sz="1600" dirty="0">
                          <a:effectLst/>
                          <a:latin typeface="+mn-lt"/>
                        </a:rPr>
                        <a:t> </a:t>
                      </a:r>
                      <a:endParaRPr lang="zh-CN" altLang="en-US" sz="1600" dirty="0">
                        <a:latin typeface="+mn-lt"/>
                      </a:endParaRPr>
                    </a:p>
                  </a:txBody>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altLang="zh-CN" sz="1600" baseline="0" dirty="0">
                          <a:latin typeface="+mn-lt"/>
                        </a:rPr>
                        <a:t>“</a:t>
                      </a:r>
                      <a:r>
                        <a:rPr lang="en-US" altLang="zh-CN" sz="1600" i="1" baseline="0" dirty="0">
                          <a:latin typeface="+mn-lt"/>
                        </a:rPr>
                        <a:t>It’s</a:t>
                      </a:r>
                      <a:r>
                        <a:rPr lang="en-US" altLang="zh-CN" sz="1600" baseline="0" dirty="0">
                          <a:latin typeface="+mn-lt"/>
                        </a:rPr>
                        <a:t> (being identified as at “psychosis-risk” is) </a:t>
                      </a:r>
                      <a:r>
                        <a:rPr lang="en-US" altLang="zh-CN" sz="1600" i="1" baseline="0" dirty="0">
                          <a:latin typeface="+mn-lt"/>
                        </a:rPr>
                        <a:t>like having a sore throat. </a:t>
                      </a:r>
                      <a:r>
                        <a:rPr lang="en-US" altLang="zh-CN" sz="1600" baseline="0" dirty="0">
                          <a:latin typeface="+mn-lt"/>
                        </a:rPr>
                        <a:t>You don’t know it will lead to strep throat, </a:t>
                      </a:r>
                      <a:r>
                        <a:rPr lang="en-US" altLang="zh-CN" sz="1600" i="1" baseline="0" dirty="0">
                          <a:latin typeface="+mn-lt"/>
                        </a:rPr>
                        <a:t>you have something indicating something is wrong but it might not develop into strep throat</a:t>
                      </a:r>
                      <a:r>
                        <a:rPr lang="en-US" altLang="zh-CN" sz="1600" baseline="0" dirty="0">
                          <a:latin typeface="+mn-lt"/>
                        </a:rPr>
                        <a:t>.” </a:t>
                      </a:r>
                      <a:endParaRPr lang="zh-CN" altLang="en-US" sz="1600" dirty="0">
                        <a:latin typeface="+mn-lt"/>
                      </a:endParaRPr>
                    </a:p>
                    <a:p>
                      <a:pPr>
                        <a:lnSpc>
                          <a:spcPct val="115000"/>
                        </a:lnSpc>
                        <a:spcAft>
                          <a:spcPts val="0"/>
                        </a:spcAft>
                      </a:pPr>
                      <a:endParaRPr lang="zh-CN" sz="1600" dirty="0">
                        <a:solidFill>
                          <a:srgbClr val="000000"/>
                        </a:solidFill>
                        <a:effectLst/>
                        <a:latin typeface="+mn-lt"/>
                        <a:ea typeface="Arial"/>
                        <a:cs typeface="Arial"/>
                      </a:endParaRPr>
                    </a:p>
                  </a:txBody>
                  <a:tcPr marL="68580" marR="68580" marT="0" marB="0"/>
                </a:tc>
                <a:extLst>
                  <a:ext uri="{0D108BD9-81ED-4DB2-BD59-A6C34878D82A}">
                    <a16:rowId xmlns:a16="http://schemas.microsoft.com/office/drawing/2014/main" val="10002"/>
                  </a:ext>
                </a:extLst>
              </a:tr>
              <a:tr h="1758154">
                <a:tc>
                  <a:txBody>
                    <a:bodyPr/>
                    <a:lstStyle/>
                    <a:p>
                      <a:r>
                        <a:rPr lang="en-US" altLang="zh-CN" sz="1600" kern="1200" dirty="0">
                          <a:effectLst/>
                          <a:latin typeface="+mn-lt"/>
                        </a:rPr>
                        <a:t>Interpersonal Benefits of Disclosure</a:t>
                      </a:r>
                      <a:r>
                        <a:rPr lang="zh-CN" altLang="zh-CN" sz="1600" dirty="0">
                          <a:effectLst/>
                          <a:latin typeface="+mn-lt"/>
                        </a:rPr>
                        <a:t> </a:t>
                      </a:r>
                      <a:endParaRPr lang="zh-CN" altLang="en-US" sz="1600" dirty="0">
                        <a:latin typeface="+mn-lt"/>
                      </a:endParaRPr>
                    </a:p>
                  </a:txBody>
                  <a:tcPr/>
                </a:tc>
                <a:tc>
                  <a:txBody>
                    <a:bodyPr/>
                    <a:lstStyle/>
                    <a:p>
                      <a:r>
                        <a:rPr lang="en-US" altLang="zh-CN" sz="1600" dirty="0">
                          <a:latin typeface="+mn-lt"/>
                        </a:rPr>
                        <a:t>0.50</a:t>
                      </a:r>
                      <a:endParaRPr lang="zh-CN" altLang="en-US" sz="16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kern="1200" dirty="0">
                          <a:effectLst/>
                          <a:latin typeface="+mn-lt"/>
                        </a:rPr>
                        <a:t>Disclosure of the CHR </a:t>
                      </a:r>
                      <a:r>
                        <a:rPr lang="en-US" altLang="zh-CN" sz="1600" u="none" kern="1200" dirty="0">
                          <a:effectLst/>
                          <a:latin typeface="+mn-lt"/>
                        </a:rPr>
                        <a:t>identification </a:t>
                      </a:r>
                      <a:r>
                        <a:rPr lang="en-US" altLang="zh-CN" sz="1600" kern="1200" dirty="0">
                          <a:effectLst/>
                          <a:latin typeface="+mn-lt"/>
                        </a:rPr>
                        <a:t>leads to </a:t>
                      </a:r>
                      <a:r>
                        <a:rPr lang="en-US" altLang="zh-CN" sz="1600" b="1" kern="1200" dirty="0">
                          <a:solidFill>
                            <a:schemeClr val="tx2"/>
                          </a:solidFill>
                          <a:effectLst/>
                          <a:latin typeface="+mn-lt"/>
                        </a:rPr>
                        <a:t>a closer or more supportive relationship</a:t>
                      </a:r>
                      <a:r>
                        <a:rPr lang="en-US" altLang="zh-CN" sz="1600" kern="1200" dirty="0">
                          <a:solidFill>
                            <a:schemeClr val="tx2"/>
                          </a:solidFill>
                          <a:effectLst/>
                          <a:latin typeface="+mn-lt"/>
                        </a:rPr>
                        <a:t> </a:t>
                      </a:r>
                      <a:endParaRPr lang="zh-CN" altLang="en-US" sz="1600" dirty="0">
                        <a:solidFill>
                          <a:schemeClr val="tx2"/>
                        </a:solidFill>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kern="1200" dirty="0">
                          <a:effectLst/>
                          <a:latin typeface="+mn-lt"/>
                        </a:rPr>
                        <a:t>“</a:t>
                      </a:r>
                      <a:r>
                        <a:rPr lang="en-US" altLang="zh-CN" sz="1600" i="1" kern="1200" dirty="0">
                          <a:effectLst/>
                          <a:latin typeface="+mn-lt"/>
                        </a:rPr>
                        <a:t>Other people </a:t>
                      </a:r>
                      <a:r>
                        <a:rPr lang="en-US" altLang="zh-CN" sz="1600" u="none" kern="1200" dirty="0">
                          <a:effectLst/>
                          <a:latin typeface="+mn-lt"/>
                        </a:rPr>
                        <a:t>(participant’s friends and family ) </a:t>
                      </a:r>
                      <a:r>
                        <a:rPr lang="en-US" altLang="zh-CN" sz="1600" i="1" kern="1200" dirty="0">
                          <a:effectLst/>
                          <a:latin typeface="+mn-lt"/>
                        </a:rPr>
                        <a:t>are more aware of what I am thinking and feeling because of my CHR status</a:t>
                      </a:r>
                      <a:r>
                        <a:rPr lang="en-US" altLang="zh-CN" sz="1600" kern="1200" dirty="0">
                          <a:effectLst/>
                          <a:latin typeface="+mn-lt"/>
                        </a:rPr>
                        <a:t>. It is something like </a:t>
                      </a:r>
                      <a:r>
                        <a:rPr lang="en-US" altLang="zh-CN" sz="1600" i="1" kern="1200" dirty="0">
                          <a:effectLst/>
                          <a:latin typeface="+mn-lt"/>
                        </a:rPr>
                        <a:t>they may be more sensitive to me</a:t>
                      </a:r>
                      <a:r>
                        <a:rPr lang="en-US" altLang="zh-CN" sz="1600" u="sng" kern="1200" dirty="0">
                          <a:effectLst/>
                          <a:latin typeface="+mn-lt"/>
                        </a:rPr>
                        <a:t> </a:t>
                      </a:r>
                      <a:r>
                        <a:rPr lang="en-US" altLang="zh-CN" sz="1600" u="none" kern="1200" dirty="0">
                          <a:effectLst/>
                          <a:latin typeface="+mn-lt"/>
                        </a:rPr>
                        <a:t>(about</a:t>
                      </a:r>
                      <a:r>
                        <a:rPr lang="en-US" altLang="zh-CN" sz="1600" u="sng" kern="1200" dirty="0">
                          <a:effectLst/>
                          <a:latin typeface="+mn-lt"/>
                        </a:rPr>
                        <a:t>)</a:t>
                      </a:r>
                      <a:r>
                        <a:rPr lang="en-US" altLang="zh-CN" sz="1600" kern="1200" dirty="0">
                          <a:effectLst/>
                          <a:latin typeface="+mn-lt"/>
                        </a:rPr>
                        <a:t>…They</a:t>
                      </a:r>
                      <a:r>
                        <a:rPr lang="en-US" altLang="zh-CN" sz="1600" kern="1200" baseline="0" dirty="0">
                          <a:effectLst/>
                          <a:latin typeface="+mn-lt"/>
                        </a:rPr>
                        <a:t> are</a:t>
                      </a:r>
                      <a:r>
                        <a:rPr lang="en-US" altLang="zh-CN" sz="1600" kern="1200" dirty="0">
                          <a:effectLst/>
                          <a:latin typeface="+mn-lt"/>
                        </a:rPr>
                        <a:t> more supportive.”</a:t>
                      </a:r>
                      <a:r>
                        <a:rPr lang="zh-CN" altLang="zh-CN" sz="1600" dirty="0">
                          <a:effectLst/>
                          <a:latin typeface="+mn-lt"/>
                        </a:rPr>
                        <a:t> </a:t>
                      </a:r>
                      <a:endParaRPr lang="zh-CN" altLang="en-US" sz="1600" dirty="0">
                        <a:latin typeface="+mn-lt"/>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0413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36</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RESULTS</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495300" y="1209391"/>
            <a:ext cx="7772400"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ltLang="zh-CN" sz="2400" dirty="0"/>
          </a:p>
        </p:txBody>
      </p:sp>
      <p:graphicFrame>
        <p:nvGraphicFramePr>
          <p:cNvPr id="9" name="表格 8"/>
          <p:cNvGraphicFramePr>
            <a:graphicFrameLocks noGrp="1"/>
          </p:cNvGraphicFramePr>
          <p:nvPr>
            <p:extLst>
              <p:ext uri="{D42A27DB-BD31-4B8C-83A1-F6EECF244321}">
                <p14:modId xmlns:p14="http://schemas.microsoft.com/office/powerpoint/2010/main" val="3500979677"/>
              </p:ext>
            </p:extLst>
          </p:nvPr>
        </p:nvGraphicFramePr>
        <p:xfrm>
          <a:off x="268941" y="1030940"/>
          <a:ext cx="8650940" cy="4206916"/>
        </p:xfrm>
        <a:graphic>
          <a:graphicData uri="http://schemas.openxmlformats.org/drawingml/2006/table">
            <a:tbl>
              <a:tblPr firstRow="1" bandRow="1">
                <a:tableStyleId>{9D7B26C5-4107-4FEC-AEDC-1716B250A1EF}</a:tableStyleId>
              </a:tblPr>
              <a:tblGrid>
                <a:gridCol w="1682128">
                  <a:extLst>
                    <a:ext uri="{9D8B030D-6E8A-4147-A177-3AD203B41FA5}">
                      <a16:colId xmlns:a16="http://schemas.microsoft.com/office/drawing/2014/main" val="20000"/>
                    </a:ext>
                  </a:extLst>
                </a:gridCol>
                <a:gridCol w="975351">
                  <a:extLst>
                    <a:ext uri="{9D8B030D-6E8A-4147-A177-3AD203B41FA5}">
                      <a16:colId xmlns:a16="http://schemas.microsoft.com/office/drawing/2014/main" val="20001"/>
                    </a:ext>
                  </a:extLst>
                </a:gridCol>
                <a:gridCol w="2289955">
                  <a:extLst>
                    <a:ext uri="{9D8B030D-6E8A-4147-A177-3AD203B41FA5}">
                      <a16:colId xmlns:a16="http://schemas.microsoft.com/office/drawing/2014/main" val="20002"/>
                    </a:ext>
                  </a:extLst>
                </a:gridCol>
                <a:gridCol w="3703506">
                  <a:extLst>
                    <a:ext uri="{9D8B030D-6E8A-4147-A177-3AD203B41FA5}">
                      <a16:colId xmlns:a16="http://schemas.microsoft.com/office/drawing/2014/main" val="20003"/>
                    </a:ext>
                  </a:extLst>
                </a:gridCol>
              </a:tblGrid>
              <a:tr h="396388">
                <a:tc>
                  <a:txBody>
                    <a:bodyPr/>
                    <a:lstStyle/>
                    <a:p>
                      <a:pPr algn="ctr"/>
                      <a:r>
                        <a:rPr lang="en-US" altLang="zh-CN" dirty="0"/>
                        <a:t>Theme</a:t>
                      </a:r>
                      <a:endParaRPr lang="zh-CN" altLang="en-US" b="1" dirty="0"/>
                    </a:p>
                  </a:txBody>
                  <a:tcPr/>
                </a:tc>
                <a:tc>
                  <a:txBody>
                    <a:bodyPr/>
                    <a:lstStyle/>
                    <a:p>
                      <a:pPr algn="ctr"/>
                      <a:r>
                        <a:rPr lang="en-US" altLang="zh-CN" dirty="0"/>
                        <a:t>J</a:t>
                      </a:r>
                      <a:endParaRPr lang="zh-CN" altLang="en-US" b="1" dirty="0"/>
                    </a:p>
                  </a:txBody>
                  <a:tcPr/>
                </a:tc>
                <a:tc>
                  <a:txBody>
                    <a:bodyPr/>
                    <a:lstStyle/>
                    <a:p>
                      <a:pPr algn="ctr"/>
                      <a:r>
                        <a:rPr lang="en-US" altLang="zh-CN" dirty="0"/>
                        <a:t>Definition</a:t>
                      </a:r>
                      <a:endParaRPr lang="zh-CN" altLang="en-US" b="1" dirty="0"/>
                    </a:p>
                  </a:txBody>
                  <a:tcPr/>
                </a:tc>
                <a:tc>
                  <a:txBody>
                    <a:bodyPr/>
                    <a:lstStyle/>
                    <a:p>
                      <a:pPr algn="ctr"/>
                      <a:r>
                        <a:rPr lang="en-US" altLang="zh-CN" dirty="0"/>
                        <a:t>Examples</a:t>
                      </a:r>
                      <a:endParaRPr lang="zh-CN" altLang="en-US" b="1" dirty="0"/>
                    </a:p>
                  </a:txBody>
                  <a:tcPr/>
                </a:tc>
                <a:extLst>
                  <a:ext uri="{0D108BD9-81ED-4DB2-BD59-A6C34878D82A}">
                    <a16:rowId xmlns:a16="http://schemas.microsoft.com/office/drawing/2014/main" val="10000"/>
                  </a:ext>
                </a:extLst>
              </a:tr>
              <a:tr h="897266">
                <a:tc>
                  <a:txBody>
                    <a:bodyPr/>
                    <a:lstStyle/>
                    <a:p>
                      <a:r>
                        <a:rPr lang="en-US" altLang="zh-CN" sz="1600" kern="1200" dirty="0">
                          <a:solidFill>
                            <a:schemeClr val="tx1"/>
                          </a:solidFill>
                          <a:effectLst/>
                          <a:latin typeface="+mn-lt"/>
                          <a:ea typeface="+mn-ea"/>
                          <a:cs typeface="+mn-cs"/>
                        </a:rPr>
                        <a:t>Benefits of Specialized CHR Treatment</a:t>
                      </a:r>
                      <a:r>
                        <a:rPr lang="zh-CN" altLang="zh-CN" sz="1600" dirty="0">
                          <a:effectLst/>
                        </a:rPr>
                        <a:t> </a:t>
                      </a:r>
                      <a:endParaRPr lang="zh-CN" altLang="en-US" sz="1600" i="1" dirty="0">
                        <a:latin typeface="+mn-lt"/>
                      </a:endParaRPr>
                    </a:p>
                  </a:txBody>
                  <a:tcPr/>
                </a:tc>
                <a:tc>
                  <a:txBody>
                    <a:bodyPr/>
                    <a:lstStyle/>
                    <a:p>
                      <a:r>
                        <a:rPr lang="en-US" altLang="zh-CN" sz="1600" dirty="0">
                          <a:latin typeface="+mn-lt"/>
                        </a:rPr>
                        <a:t>0.33</a:t>
                      </a:r>
                      <a:endParaRPr lang="zh-CN" altLang="en-US" sz="1600" dirty="0">
                        <a:latin typeface="+mn-lt"/>
                      </a:endParaRPr>
                    </a:p>
                  </a:txBody>
                  <a:tcPr/>
                </a:tc>
                <a:tc>
                  <a:txBody>
                    <a:bodyPr/>
                    <a:lstStyle/>
                    <a:p>
                      <a:r>
                        <a:rPr lang="en-US" altLang="zh-CN" sz="1600" b="1" kern="1200" dirty="0">
                          <a:solidFill>
                            <a:schemeClr val="tx2"/>
                          </a:solidFill>
                          <a:effectLst/>
                          <a:latin typeface="+mn-lt"/>
                          <a:ea typeface="+mn-ea"/>
                          <a:cs typeface="+mn-cs"/>
                        </a:rPr>
                        <a:t>Endorsing more tailored treatment </a:t>
                      </a:r>
                      <a:r>
                        <a:rPr lang="en-US" altLang="zh-CN" sz="1600" kern="1200" dirty="0">
                          <a:solidFill>
                            <a:schemeClr val="tx1"/>
                          </a:solidFill>
                          <a:effectLst/>
                          <a:latin typeface="+mn-lt"/>
                          <a:ea typeface="+mn-ea"/>
                          <a:cs typeface="+mn-cs"/>
                        </a:rPr>
                        <a:t>as a result of receiving specialized CHR services through </a:t>
                      </a:r>
                      <a:r>
                        <a:rPr lang="en-US" altLang="zh-CN" sz="1600" u="none" kern="1200" dirty="0">
                          <a:solidFill>
                            <a:schemeClr val="tx1"/>
                          </a:solidFill>
                          <a:effectLst/>
                          <a:latin typeface="+mn-lt"/>
                          <a:ea typeface="+mn-ea"/>
                          <a:cs typeface="+mn-cs"/>
                        </a:rPr>
                        <a:t>“psychosis-risk” identification</a:t>
                      </a:r>
                      <a:r>
                        <a:rPr lang="zh-CN" altLang="zh-CN" sz="1600" u="none" dirty="0">
                          <a:effectLst/>
                        </a:rPr>
                        <a:t> </a:t>
                      </a:r>
                      <a:endParaRPr lang="zh-CN" altLang="en-US" sz="1600" u="none" dirty="0">
                        <a:latin typeface="+mn-lt"/>
                      </a:endParaRPr>
                    </a:p>
                  </a:txBody>
                  <a:tcPr/>
                </a:tc>
                <a:tc>
                  <a:txBody>
                    <a:bodyPr/>
                    <a:lstStyle/>
                    <a:p>
                      <a:r>
                        <a:rPr lang="en-US" altLang="zh-CN" sz="1600" b="1" i="0" kern="1200" dirty="0">
                          <a:solidFill>
                            <a:schemeClr val="tx1"/>
                          </a:solidFill>
                          <a:effectLst/>
                          <a:latin typeface="+mn-lt"/>
                          <a:ea typeface="+mn-ea"/>
                          <a:cs typeface="+mn-cs"/>
                        </a:rPr>
                        <a:t>“</a:t>
                      </a:r>
                      <a:r>
                        <a:rPr lang="en-US" altLang="zh-CN" sz="1600" i="0" kern="1200" dirty="0">
                          <a:solidFill>
                            <a:schemeClr val="tx1"/>
                          </a:solidFill>
                          <a:effectLst/>
                          <a:latin typeface="+mn-lt"/>
                          <a:ea typeface="+mn-ea"/>
                          <a:cs typeface="+mn-cs"/>
                        </a:rPr>
                        <a:t>Treatment at COPE (the specialized CHR program) has been absolutely amazing. </a:t>
                      </a:r>
                      <a:r>
                        <a:rPr lang="en-US" altLang="zh-CN" sz="1600" i="1" kern="1200" dirty="0">
                          <a:solidFill>
                            <a:schemeClr val="tx1"/>
                          </a:solidFill>
                          <a:effectLst/>
                          <a:latin typeface="+mn-lt"/>
                          <a:ea typeface="+mn-ea"/>
                          <a:cs typeface="+mn-cs"/>
                        </a:rPr>
                        <a:t>Talking to my therapists, reading different studies, I can think about (my) symptoms and feelings in a different way.”</a:t>
                      </a:r>
                      <a:endParaRPr lang="zh-CN" altLang="zh-CN" sz="1600"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r h="2256048">
                <a:tc>
                  <a:txBody>
                    <a:bodyPr/>
                    <a:lstStyle/>
                    <a:p>
                      <a:r>
                        <a:rPr lang="en-US" altLang="zh-CN" sz="1600" kern="1200" dirty="0">
                          <a:solidFill>
                            <a:schemeClr val="tx1"/>
                          </a:solidFill>
                          <a:effectLst/>
                          <a:latin typeface="+mn-lt"/>
                          <a:ea typeface="+mn-ea"/>
                          <a:cs typeface="+mn-cs"/>
                        </a:rPr>
                        <a:t>Explanation and Legitimization of Symptoms</a:t>
                      </a:r>
                      <a:r>
                        <a:rPr lang="zh-CN" altLang="zh-CN" sz="1600" dirty="0">
                          <a:effectLst/>
                        </a:rPr>
                        <a:t> </a:t>
                      </a:r>
                      <a:endParaRPr lang="zh-CN" altLang="en-US" sz="1600" dirty="0">
                        <a:latin typeface="+mn-lt"/>
                      </a:endParaRPr>
                    </a:p>
                  </a:txBody>
                  <a:tcPr/>
                </a:tc>
                <a:tc>
                  <a:txBody>
                    <a:bodyPr/>
                    <a:lstStyle/>
                    <a:p>
                      <a:r>
                        <a:rPr lang="en-US" altLang="zh-CN" sz="1600" kern="1200" dirty="0">
                          <a:effectLst/>
                          <a:latin typeface="+mn-lt"/>
                        </a:rPr>
                        <a:t>0.25</a:t>
                      </a:r>
                      <a:endParaRPr lang="zh-CN" altLang="en-US" sz="1600" dirty="0">
                        <a:latin typeface="+mn-lt"/>
                      </a:endParaRPr>
                    </a:p>
                  </a:txBody>
                  <a:tcPr/>
                </a:tc>
                <a:tc>
                  <a:txBody>
                    <a:bodyPr/>
                    <a:lstStyle/>
                    <a:p>
                      <a:r>
                        <a:rPr lang="en-US" altLang="zh-CN" sz="1600" kern="1200" dirty="0">
                          <a:solidFill>
                            <a:schemeClr val="tx1"/>
                          </a:solidFill>
                          <a:effectLst/>
                          <a:latin typeface="+mn-lt"/>
                          <a:ea typeface="+mn-ea"/>
                          <a:cs typeface="+mn-cs"/>
                        </a:rPr>
                        <a:t>The process of being </a:t>
                      </a:r>
                      <a:r>
                        <a:rPr lang="en-US" altLang="zh-CN" sz="1600" u="none" kern="1200" dirty="0">
                          <a:solidFill>
                            <a:schemeClr val="tx1"/>
                          </a:solidFill>
                          <a:effectLst/>
                          <a:latin typeface="+mn-lt"/>
                          <a:ea typeface="+mn-ea"/>
                          <a:cs typeface="+mn-cs"/>
                        </a:rPr>
                        <a:t>identified as at </a:t>
                      </a:r>
                      <a:r>
                        <a:rPr lang="en-US" altLang="zh-CN" sz="1600" kern="1200" dirty="0">
                          <a:solidFill>
                            <a:schemeClr val="tx1"/>
                          </a:solidFill>
                          <a:effectLst/>
                          <a:latin typeface="+mn-lt"/>
                          <a:ea typeface="+mn-ea"/>
                          <a:cs typeface="+mn-cs"/>
                        </a:rPr>
                        <a:t>CHR </a:t>
                      </a:r>
                      <a:r>
                        <a:rPr lang="en-US" altLang="zh-CN" sz="1600" b="1" kern="1200" dirty="0">
                          <a:solidFill>
                            <a:schemeClr val="tx2"/>
                          </a:solidFill>
                          <a:effectLst/>
                          <a:latin typeface="+mn-lt"/>
                          <a:ea typeface="+mn-ea"/>
                          <a:cs typeface="+mn-cs"/>
                        </a:rPr>
                        <a:t>explains and/or legitimizes previous experiences of symptoms</a:t>
                      </a:r>
                      <a:r>
                        <a:rPr lang="zh-CN" altLang="zh-CN" sz="1600" b="1" dirty="0">
                          <a:solidFill>
                            <a:schemeClr val="tx2"/>
                          </a:solidFill>
                          <a:effectLst/>
                        </a:rPr>
                        <a:t> </a:t>
                      </a:r>
                      <a:endParaRPr lang="zh-CN" altLang="en-US" sz="1600" b="1" dirty="0">
                        <a:solidFill>
                          <a:schemeClr val="tx2"/>
                        </a:solidFill>
                        <a:latin typeface="+mn-lt"/>
                      </a:endParaRPr>
                    </a:p>
                  </a:txBody>
                  <a:tcPr/>
                </a:tc>
                <a:tc>
                  <a:txBody>
                    <a:bodyPr/>
                    <a:lstStyle/>
                    <a:p>
                      <a:pPr>
                        <a:lnSpc>
                          <a:spcPct val="115000"/>
                        </a:lnSpc>
                        <a:spcAft>
                          <a:spcPts val="0"/>
                        </a:spcAft>
                      </a:pPr>
                      <a:r>
                        <a:rPr lang="en-US" altLang="zh-CN" sz="1600" i="1" kern="1200" dirty="0">
                          <a:solidFill>
                            <a:schemeClr val="tx1"/>
                          </a:solidFill>
                          <a:effectLst/>
                          <a:latin typeface="+mn-lt"/>
                          <a:ea typeface="+mn-ea"/>
                          <a:cs typeface="+mn-cs"/>
                        </a:rPr>
                        <a:t>“I sometimes use coming to COPE </a:t>
                      </a:r>
                      <a:r>
                        <a:rPr lang="en-US" altLang="zh-CN" sz="1600" i="0" u="none" kern="1200" dirty="0">
                          <a:solidFill>
                            <a:schemeClr val="tx1"/>
                          </a:solidFill>
                          <a:effectLst/>
                          <a:latin typeface="+mn-lt"/>
                          <a:ea typeface="+mn-ea"/>
                          <a:cs typeface="+mn-cs"/>
                        </a:rPr>
                        <a:t>(the specialized CHR program)</a:t>
                      </a:r>
                      <a:r>
                        <a:rPr lang="en-US" altLang="zh-CN" sz="1600" i="0" u="sng" kern="1200" dirty="0">
                          <a:solidFill>
                            <a:schemeClr val="tx1"/>
                          </a:solidFill>
                          <a:effectLst/>
                          <a:latin typeface="+mn-lt"/>
                          <a:ea typeface="+mn-ea"/>
                          <a:cs typeface="+mn-cs"/>
                        </a:rPr>
                        <a:t> </a:t>
                      </a:r>
                      <a:r>
                        <a:rPr lang="en-US" altLang="zh-CN" sz="1600" i="1" kern="1200" dirty="0">
                          <a:solidFill>
                            <a:schemeClr val="tx1"/>
                          </a:solidFill>
                          <a:effectLst/>
                          <a:latin typeface="+mn-lt"/>
                          <a:ea typeface="+mn-ea"/>
                          <a:cs typeface="+mn-cs"/>
                        </a:rPr>
                        <a:t>as a way to convey the severity of my problems. I have an illness with symptoms that’s being treated medically, and that it’s </a:t>
                      </a:r>
                      <a:r>
                        <a:rPr lang="en-US" altLang="zh-CN" sz="1600" i="0" u="none" kern="1200" dirty="0">
                          <a:solidFill>
                            <a:schemeClr val="tx1"/>
                          </a:solidFill>
                          <a:effectLst/>
                          <a:latin typeface="+mn-lt"/>
                          <a:ea typeface="+mn-ea"/>
                          <a:cs typeface="+mn-cs"/>
                        </a:rPr>
                        <a:t>(my symptoms are)</a:t>
                      </a:r>
                      <a:r>
                        <a:rPr lang="en-US" altLang="zh-CN" sz="1600" i="1" u="none" kern="1200" dirty="0">
                          <a:solidFill>
                            <a:schemeClr val="tx1"/>
                          </a:solidFill>
                          <a:effectLst/>
                          <a:latin typeface="+mn-lt"/>
                          <a:ea typeface="+mn-ea"/>
                          <a:cs typeface="+mn-cs"/>
                        </a:rPr>
                        <a:t> </a:t>
                      </a:r>
                      <a:r>
                        <a:rPr lang="en-US" altLang="zh-CN" sz="1600" i="1" kern="1200" dirty="0">
                          <a:solidFill>
                            <a:schemeClr val="tx1"/>
                          </a:solidFill>
                          <a:effectLst/>
                          <a:latin typeface="+mn-lt"/>
                          <a:ea typeface="+mn-ea"/>
                          <a:cs typeface="+mn-cs"/>
                        </a:rPr>
                        <a:t>legitimate </a:t>
                      </a:r>
                      <a:r>
                        <a:rPr lang="en-US" altLang="zh-CN" sz="1600" i="0" kern="1200" dirty="0">
                          <a:solidFill>
                            <a:schemeClr val="tx1"/>
                          </a:solidFill>
                          <a:effectLst/>
                          <a:latin typeface="+mn-lt"/>
                          <a:ea typeface="+mn-ea"/>
                          <a:cs typeface="+mn-cs"/>
                        </a:rPr>
                        <a:t>(in response to a co-worker’s delegitimizing reaction).”</a:t>
                      </a:r>
                      <a:r>
                        <a:rPr lang="zh-CN" altLang="zh-CN" sz="1600" i="0" dirty="0">
                          <a:effectLst/>
                        </a:rPr>
                        <a:t> </a:t>
                      </a:r>
                      <a:endParaRPr lang="zh-CN" sz="1600" i="0" dirty="0">
                        <a:solidFill>
                          <a:srgbClr val="000000"/>
                        </a:solidFill>
                        <a:effectLst/>
                        <a:latin typeface="+mn-lt"/>
                        <a:ea typeface="Arial"/>
                        <a:cs typeface="Arial"/>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406720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37</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RESULTS</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495300" y="1209391"/>
            <a:ext cx="7772400"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ltLang="zh-CN" sz="2400" dirty="0"/>
          </a:p>
        </p:txBody>
      </p:sp>
      <p:graphicFrame>
        <p:nvGraphicFramePr>
          <p:cNvPr id="9" name="表格 8"/>
          <p:cNvGraphicFramePr>
            <a:graphicFrameLocks noGrp="1"/>
          </p:cNvGraphicFramePr>
          <p:nvPr>
            <p:extLst>
              <p:ext uri="{D42A27DB-BD31-4B8C-83A1-F6EECF244321}">
                <p14:modId xmlns:p14="http://schemas.microsoft.com/office/powerpoint/2010/main" val="1687885404"/>
              </p:ext>
            </p:extLst>
          </p:nvPr>
        </p:nvGraphicFramePr>
        <p:xfrm>
          <a:off x="268941" y="1030940"/>
          <a:ext cx="8650940" cy="5307856"/>
        </p:xfrm>
        <a:graphic>
          <a:graphicData uri="http://schemas.openxmlformats.org/drawingml/2006/table">
            <a:tbl>
              <a:tblPr firstRow="1" bandRow="1">
                <a:tableStyleId>{9D7B26C5-4107-4FEC-AEDC-1716B250A1EF}</a:tableStyleId>
              </a:tblPr>
              <a:tblGrid>
                <a:gridCol w="1682128">
                  <a:extLst>
                    <a:ext uri="{9D8B030D-6E8A-4147-A177-3AD203B41FA5}">
                      <a16:colId xmlns:a16="http://schemas.microsoft.com/office/drawing/2014/main" val="20000"/>
                    </a:ext>
                  </a:extLst>
                </a:gridCol>
                <a:gridCol w="975351">
                  <a:extLst>
                    <a:ext uri="{9D8B030D-6E8A-4147-A177-3AD203B41FA5}">
                      <a16:colId xmlns:a16="http://schemas.microsoft.com/office/drawing/2014/main" val="20001"/>
                    </a:ext>
                  </a:extLst>
                </a:gridCol>
                <a:gridCol w="2289955">
                  <a:extLst>
                    <a:ext uri="{9D8B030D-6E8A-4147-A177-3AD203B41FA5}">
                      <a16:colId xmlns:a16="http://schemas.microsoft.com/office/drawing/2014/main" val="20002"/>
                    </a:ext>
                  </a:extLst>
                </a:gridCol>
                <a:gridCol w="3703506">
                  <a:extLst>
                    <a:ext uri="{9D8B030D-6E8A-4147-A177-3AD203B41FA5}">
                      <a16:colId xmlns:a16="http://schemas.microsoft.com/office/drawing/2014/main" val="20003"/>
                    </a:ext>
                  </a:extLst>
                </a:gridCol>
              </a:tblGrid>
              <a:tr h="396388">
                <a:tc>
                  <a:txBody>
                    <a:bodyPr/>
                    <a:lstStyle/>
                    <a:p>
                      <a:pPr algn="ctr"/>
                      <a:r>
                        <a:rPr lang="en-US" altLang="zh-CN" dirty="0"/>
                        <a:t>Theme</a:t>
                      </a:r>
                      <a:endParaRPr lang="zh-CN" altLang="en-US" b="1" dirty="0"/>
                    </a:p>
                  </a:txBody>
                  <a:tcPr/>
                </a:tc>
                <a:tc>
                  <a:txBody>
                    <a:bodyPr/>
                    <a:lstStyle/>
                    <a:p>
                      <a:pPr algn="ctr"/>
                      <a:r>
                        <a:rPr lang="en-US" altLang="zh-CN" dirty="0"/>
                        <a:t>J</a:t>
                      </a:r>
                      <a:endParaRPr lang="zh-CN" altLang="en-US" b="1" dirty="0"/>
                    </a:p>
                  </a:txBody>
                  <a:tcPr/>
                </a:tc>
                <a:tc>
                  <a:txBody>
                    <a:bodyPr/>
                    <a:lstStyle/>
                    <a:p>
                      <a:pPr algn="ctr"/>
                      <a:r>
                        <a:rPr lang="en-US" altLang="zh-CN" dirty="0"/>
                        <a:t>Definition</a:t>
                      </a:r>
                      <a:endParaRPr lang="zh-CN" altLang="en-US" b="1" dirty="0"/>
                    </a:p>
                  </a:txBody>
                  <a:tcPr/>
                </a:tc>
                <a:tc>
                  <a:txBody>
                    <a:bodyPr/>
                    <a:lstStyle/>
                    <a:p>
                      <a:pPr algn="ctr"/>
                      <a:r>
                        <a:rPr lang="en-US" altLang="zh-CN" dirty="0"/>
                        <a:t>Examples</a:t>
                      </a:r>
                      <a:endParaRPr lang="zh-CN" altLang="en-US" b="1" dirty="0"/>
                    </a:p>
                  </a:txBody>
                  <a:tcPr/>
                </a:tc>
                <a:extLst>
                  <a:ext uri="{0D108BD9-81ED-4DB2-BD59-A6C34878D82A}">
                    <a16:rowId xmlns:a16="http://schemas.microsoft.com/office/drawing/2014/main" val="10000"/>
                  </a:ext>
                </a:extLst>
              </a:tr>
              <a:tr h="897266">
                <a:tc>
                  <a:txBody>
                    <a:bodyPr/>
                    <a:lstStyle/>
                    <a:p>
                      <a:r>
                        <a:rPr lang="en-US" altLang="zh-CN" sz="1600" b="1" i="1" kern="1200" dirty="0">
                          <a:solidFill>
                            <a:schemeClr val="tx1"/>
                          </a:solidFill>
                          <a:effectLst/>
                          <a:latin typeface="+mn-lt"/>
                          <a:ea typeface="+mn-ea"/>
                          <a:cs typeface="+mn-cs"/>
                        </a:rPr>
                        <a:t>Overall Negative</a:t>
                      </a:r>
                      <a:r>
                        <a:rPr lang="zh-CN" altLang="zh-CN" sz="1600" b="1" dirty="0">
                          <a:effectLst/>
                        </a:rPr>
                        <a:t> </a:t>
                      </a:r>
                      <a:endParaRPr lang="zh-CN" altLang="en-US" sz="1600" b="1" i="1" dirty="0">
                        <a:latin typeface="+mn-lt"/>
                      </a:endParaRPr>
                    </a:p>
                  </a:txBody>
                  <a:tcPr/>
                </a:tc>
                <a:tc>
                  <a:txBody>
                    <a:bodyPr/>
                    <a:lstStyle/>
                    <a:p>
                      <a:r>
                        <a:rPr lang="en-US" altLang="zh-CN" sz="1600" dirty="0">
                          <a:latin typeface="+mn-lt"/>
                        </a:rPr>
                        <a:t>0.62</a:t>
                      </a:r>
                      <a:endParaRPr lang="zh-CN" altLang="en-US" sz="1600" dirty="0">
                        <a:latin typeface="+mn-lt"/>
                      </a:endParaRPr>
                    </a:p>
                  </a:txBody>
                  <a:tcPr/>
                </a:tc>
                <a:tc>
                  <a:txBody>
                    <a:bodyPr/>
                    <a:lstStyle/>
                    <a:p>
                      <a:r>
                        <a:rPr lang="en-US" altLang="zh-CN" sz="1600" b="1" u="sng" kern="1200" dirty="0">
                          <a:solidFill>
                            <a:schemeClr val="tx2"/>
                          </a:solidFill>
                          <a:effectLst/>
                          <a:latin typeface="+mn-lt"/>
                          <a:ea typeface="+mn-ea"/>
                          <a:cs typeface="+mn-cs"/>
                        </a:rPr>
                        <a:t>Endorsing a negative experience </a:t>
                      </a:r>
                      <a:r>
                        <a:rPr lang="en-US" altLang="zh-CN" sz="1600" kern="1200" dirty="0">
                          <a:solidFill>
                            <a:schemeClr val="tx1"/>
                          </a:solidFill>
                          <a:effectLst/>
                          <a:latin typeface="+mn-lt"/>
                          <a:ea typeface="+mn-ea"/>
                          <a:cs typeface="+mn-cs"/>
                        </a:rPr>
                        <a:t>from being labeled as CHR</a:t>
                      </a:r>
                      <a:r>
                        <a:rPr lang="zh-CN" altLang="zh-CN" sz="1600" dirty="0">
                          <a:effectLst/>
                        </a:rPr>
                        <a:t> </a:t>
                      </a:r>
                      <a:endParaRPr lang="zh-CN" altLang="en-US" sz="1600" dirty="0">
                        <a:latin typeface="+mn-lt"/>
                      </a:endParaRPr>
                    </a:p>
                  </a:txBody>
                  <a:tcPr/>
                </a:tc>
                <a:tc>
                  <a:txBody>
                    <a:bodyPr/>
                    <a:lstStyle/>
                    <a:p>
                      <a:r>
                        <a:rPr lang="en-US" altLang="zh-CN" sz="1600" u="none" kern="1200" dirty="0">
                          <a:solidFill>
                            <a:schemeClr val="tx1"/>
                          </a:solidFill>
                          <a:effectLst/>
                          <a:latin typeface="+mn-lt"/>
                          <a:ea typeface="+mn-ea"/>
                          <a:cs typeface="+mn-cs"/>
                        </a:rPr>
                        <a:t>Reflects any one of the below negative code categories</a:t>
                      </a:r>
                      <a:r>
                        <a:rPr lang="zh-CN" altLang="zh-CN" sz="1600" u="none" dirty="0">
                          <a:effectLst/>
                        </a:rPr>
                        <a:t> </a:t>
                      </a:r>
                      <a:endParaRPr lang="zh-CN" altLang="en-US" sz="1600" u="none" dirty="0">
                        <a:latin typeface="+mn-lt"/>
                      </a:endParaRPr>
                    </a:p>
                  </a:txBody>
                  <a:tcPr/>
                </a:tc>
                <a:extLst>
                  <a:ext uri="{0D108BD9-81ED-4DB2-BD59-A6C34878D82A}">
                    <a16:rowId xmlns:a16="http://schemas.microsoft.com/office/drawing/2014/main" val="10001"/>
                  </a:ext>
                </a:extLst>
              </a:tr>
              <a:tr h="2256048">
                <a:tc>
                  <a:txBody>
                    <a:bodyPr/>
                    <a:lstStyle/>
                    <a:p>
                      <a:r>
                        <a:rPr lang="en-US" altLang="zh-CN" sz="1600" kern="1200" dirty="0">
                          <a:solidFill>
                            <a:schemeClr val="tx1"/>
                          </a:solidFill>
                          <a:effectLst/>
                          <a:latin typeface="+mn-lt"/>
                          <a:ea typeface="+mn-ea"/>
                          <a:cs typeface="+mn-cs"/>
                        </a:rPr>
                        <a:t>Shame and Internalized Stigma</a:t>
                      </a:r>
                      <a:r>
                        <a:rPr lang="zh-CN" altLang="zh-CN" sz="1600" dirty="0">
                          <a:effectLst/>
                        </a:rPr>
                        <a:t> </a:t>
                      </a:r>
                      <a:endParaRPr lang="zh-CN" altLang="en-US" sz="1600" dirty="0">
                        <a:latin typeface="+mn-lt"/>
                      </a:endParaRPr>
                    </a:p>
                  </a:txBody>
                  <a:tcPr/>
                </a:tc>
                <a:tc>
                  <a:txBody>
                    <a:bodyPr/>
                    <a:lstStyle/>
                    <a:p>
                      <a:r>
                        <a:rPr lang="en-US" altLang="zh-CN" sz="1600" kern="1200" dirty="0">
                          <a:effectLst/>
                          <a:latin typeface="+mn-lt"/>
                        </a:rPr>
                        <a:t>0.55</a:t>
                      </a:r>
                      <a:endParaRPr lang="zh-CN" altLang="en-US" sz="1600" dirty="0">
                        <a:latin typeface="+mn-lt"/>
                      </a:endParaRPr>
                    </a:p>
                  </a:txBody>
                  <a:tcPr/>
                </a:tc>
                <a:tc>
                  <a:txBody>
                    <a:bodyPr/>
                    <a:lstStyle/>
                    <a:p>
                      <a:r>
                        <a:rPr lang="en-US" altLang="zh-CN" sz="1600" kern="1200" dirty="0">
                          <a:solidFill>
                            <a:schemeClr val="tx1"/>
                          </a:solidFill>
                          <a:effectLst/>
                          <a:latin typeface="+mn-lt"/>
                          <a:ea typeface="+mn-ea"/>
                          <a:cs typeface="+mn-cs"/>
                        </a:rPr>
                        <a:t>The CHR label </a:t>
                      </a:r>
                      <a:r>
                        <a:rPr lang="en-US" altLang="zh-CN" sz="1600" b="1" kern="1200" dirty="0">
                          <a:solidFill>
                            <a:schemeClr val="tx2"/>
                          </a:solidFill>
                          <a:effectLst/>
                          <a:latin typeface="+mn-lt"/>
                          <a:ea typeface="+mn-ea"/>
                          <a:cs typeface="+mn-cs"/>
                        </a:rPr>
                        <a:t>induces shame and internalized stigma </a:t>
                      </a:r>
                      <a:r>
                        <a:rPr lang="en-US" altLang="zh-CN" sz="1600" kern="1200" dirty="0">
                          <a:solidFill>
                            <a:schemeClr val="tx1"/>
                          </a:solidFill>
                          <a:effectLst/>
                          <a:latin typeface="+mn-lt"/>
                          <a:ea typeface="+mn-ea"/>
                          <a:cs typeface="+mn-cs"/>
                        </a:rPr>
                        <a:t>due to stereotypes of psychosis</a:t>
                      </a:r>
                      <a:r>
                        <a:rPr lang="zh-CN" altLang="zh-CN" sz="1600" dirty="0">
                          <a:effectLst/>
                        </a:rPr>
                        <a:t> </a:t>
                      </a:r>
                      <a:endParaRPr lang="zh-CN" altLang="en-US" sz="1600" dirty="0">
                        <a:latin typeface="+mn-lt"/>
                      </a:endParaRPr>
                    </a:p>
                  </a:txBody>
                  <a:tcPr/>
                </a:tc>
                <a:tc>
                  <a:txBody>
                    <a:bodyPr/>
                    <a:lstStyle/>
                    <a:p>
                      <a:pPr>
                        <a:lnSpc>
                          <a:spcPct val="115000"/>
                        </a:lnSpc>
                        <a:spcAft>
                          <a:spcPts val="0"/>
                        </a:spcAft>
                      </a:pPr>
                      <a:r>
                        <a:rPr lang="en-US" altLang="zh-CN" sz="1600" b="1" kern="1200" dirty="0">
                          <a:solidFill>
                            <a:schemeClr val="tx1"/>
                          </a:solidFill>
                          <a:effectLst/>
                          <a:latin typeface="+mn-lt"/>
                          <a:ea typeface="+mn-ea"/>
                          <a:cs typeface="+mn-cs"/>
                        </a:rPr>
                        <a:t>“</a:t>
                      </a:r>
                      <a:r>
                        <a:rPr lang="en-US" altLang="zh-CN" sz="1600" kern="1200" dirty="0">
                          <a:solidFill>
                            <a:schemeClr val="tx1"/>
                          </a:solidFill>
                          <a:effectLst/>
                          <a:latin typeface="+mn-lt"/>
                          <a:ea typeface="+mn-ea"/>
                          <a:cs typeface="+mn-cs"/>
                        </a:rPr>
                        <a:t>When I first came to COPE (</a:t>
                      </a:r>
                      <a:r>
                        <a:rPr lang="en-US" altLang="zh-CN" sz="1600" i="0" u="none" kern="1200" dirty="0">
                          <a:solidFill>
                            <a:schemeClr val="tx1"/>
                          </a:solidFill>
                          <a:effectLst/>
                          <a:latin typeface="+mn-lt"/>
                          <a:ea typeface="+mn-ea"/>
                          <a:cs typeface="+mn-cs"/>
                        </a:rPr>
                        <a:t>the specialized CHR program)</a:t>
                      </a:r>
                      <a:r>
                        <a:rPr lang="en-US" altLang="zh-CN" sz="1600" kern="1200" dirty="0">
                          <a:solidFill>
                            <a:schemeClr val="tx1"/>
                          </a:solidFill>
                          <a:effectLst/>
                          <a:latin typeface="+mn-lt"/>
                          <a:ea typeface="+mn-ea"/>
                          <a:cs typeface="+mn-cs"/>
                        </a:rPr>
                        <a:t>, </a:t>
                      </a:r>
                      <a:r>
                        <a:rPr lang="en-US" altLang="zh-CN" sz="1600" i="1" kern="1200" dirty="0">
                          <a:solidFill>
                            <a:schemeClr val="tx1"/>
                          </a:solidFill>
                          <a:effectLst/>
                          <a:latin typeface="+mn-lt"/>
                          <a:ea typeface="+mn-ea"/>
                          <a:cs typeface="+mn-cs"/>
                        </a:rPr>
                        <a:t>I had some feelings of embarrassment and shame when talking to friends </a:t>
                      </a:r>
                      <a:r>
                        <a:rPr lang="en-US" altLang="zh-CN" sz="1600" kern="1200" dirty="0">
                          <a:solidFill>
                            <a:schemeClr val="tx1"/>
                          </a:solidFill>
                          <a:effectLst/>
                          <a:latin typeface="+mn-lt"/>
                          <a:ea typeface="+mn-ea"/>
                          <a:cs typeface="+mn-cs"/>
                        </a:rPr>
                        <a:t>about coming to NYC. I wouldn’t tell others I was there to visit COPE. </a:t>
                      </a:r>
                      <a:r>
                        <a:rPr lang="en-US" altLang="zh-CN" sz="1600" i="1" kern="1200" dirty="0">
                          <a:solidFill>
                            <a:schemeClr val="tx1"/>
                          </a:solidFill>
                          <a:effectLst/>
                          <a:latin typeface="+mn-lt"/>
                          <a:ea typeface="+mn-ea"/>
                          <a:cs typeface="+mn-cs"/>
                        </a:rPr>
                        <a:t>There is a stigma with mental illness. Schizophrenia is a conversation stopper</a:t>
                      </a:r>
                      <a:r>
                        <a:rPr lang="en-US" altLang="zh-CN" sz="1600" kern="1200" dirty="0">
                          <a:solidFill>
                            <a:schemeClr val="tx1"/>
                          </a:solidFill>
                          <a:effectLst/>
                          <a:latin typeface="+mn-lt"/>
                          <a:ea typeface="+mn-ea"/>
                          <a:cs typeface="+mn-cs"/>
                        </a:rPr>
                        <a:t>.”</a:t>
                      </a:r>
                      <a:r>
                        <a:rPr lang="zh-CN" altLang="zh-CN" sz="1600" dirty="0">
                          <a:effectLst/>
                        </a:rPr>
                        <a:t> </a:t>
                      </a:r>
                      <a:endParaRPr lang="zh-CN" sz="1600" dirty="0">
                        <a:solidFill>
                          <a:srgbClr val="000000"/>
                        </a:solidFill>
                        <a:effectLst/>
                        <a:latin typeface="+mn-lt"/>
                        <a:ea typeface="Arial"/>
                        <a:cs typeface="Arial"/>
                      </a:endParaRPr>
                    </a:p>
                  </a:txBody>
                  <a:tcPr marL="68580" marR="68580" marT="0" marB="0"/>
                </a:tc>
                <a:extLst>
                  <a:ext uri="{0D108BD9-81ED-4DB2-BD59-A6C34878D82A}">
                    <a16:rowId xmlns:a16="http://schemas.microsoft.com/office/drawing/2014/main" val="10002"/>
                  </a:ext>
                </a:extLst>
              </a:tr>
              <a:tr h="1758154">
                <a:tc>
                  <a:txBody>
                    <a:bodyPr/>
                    <a:lstStyle/>
                    <a:p>
                      <a:r>
                        <a:rPr lang="en-US" altLang="zh-CN" sz="1600" kern="1200" dirty="0">
                          <a:solidFill>
                            <a:schemeClr val="tx1"/>
                          </a:solidFill>
                          <a:effectLst/>
                          <a:latin typeface="+mn-lt"/>
                          <a:ea typeface="+mn-ea"/>
                          <a:cs typeface="+mn-cs"/>
                        </a:rPr>
                        <a:t>Perceived Exacerbation of CHR Experiences</a:t>
                      </a:r>
                      <a:r>
                        <a:rPr lang="zh-CN" altLang="zh-CN" sz="1600" dirty="0">
                          <a:effectLst/>
                        </a:rPr>
                        <a:t> </a:t>
                      </a:r>
                      <a:endParaRPr lang="zh-CN" altLang="en-US" sz="1600" dirty="0">
                        <a:latin typeface="+mn-lt"/>
                      </a:endParaRPr>
                    </a:p>
                  </a:txBody>
                  <a:tcPr/>
                </a:tc>
                <a:tc>
                  <a:txBody>
                    <a:bodyPr/>
                    <a:lstStyle/>
                    <a:p>
                      <a:r>
                        <a:rPr lang="en-US" altLang="zh-CN" sz="1600" dirty="0">
                          <a:latin typeface="+mn-lt"/>
                        </a:rPr>
                        <a:t>0.41</a:t>
                      </a:r>
                      <a:endParaRPr lang="zh-CN" altLang="en-US" sz="16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b="1" kern="1200" dirty="0">
                          <a:solidFill>
                            <a:schemeClr val="tx2"/>
                          </a:solidFill>
                          <a:effectLst/>
                          <a:latin typeface="+mn-lt"/>
                          <a:ea typeface="+mn-ea"/>
                          <a:cs typeface="+mn-cs"/>
                        </a:rPr>
                        <a:t>Over-monitoring of CHR symptoms </a:t>
                      </a:r>
                      <a:r>
                        <a:rPr lang="en-US" altLang="zh-CN" sz="1600" kern="1200" dirty="0">
                          <a:solidFill>
                            <a:schemeClr val="tx1"/>
                          </a:solidFill>
                          <a:effectLst/>
                          <a:latin typeface="+mn-lt"/>
                          <a:ea typeface="+mn-ea"/>
                          <a:cs typeface="+mn-cs"/>
                        </a:rPr>
                        <a:t>and interpreting them as signs of full psychosis after </a:t>
                      </a:r>
                      <a:r>
                        <a:rPr lang="en-US" altLang="zh-CN" sz="1600" u="none" kern="1200" dirty="0">
                          <a:solidFill>
                            <a:schemeClr val="tx1"/>
                          </a:solidFill>
                          <a:effectLst/>
                          <a:latin typeface="+mn-lt"/>
                          <a:ea typeface="+mn-ea"/>
                          <a:cs typeface="+mn-cs"/>
                        </a:rPr>
                        <a:t>“psychosis-risk” identification</a:t>
                      </a:r>
                      <a:r>
                        <a:rPr lang="zh-CN" altLang="zh-CN" sz="1600" u="none" dirty="0">
                          <a:effectLst/>
                        </a:rPr>
                        <a:t> </a:t>
                      </a:r>
                      <a:endParaRPr lang="zh-CN" altLang="en-US" sz="1600" u="none"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600" kern="1200" dirty="0">
                          <a:solidFill>
                            <a:schemeClr val="tx1"/>
                          </a:solidFill>
                          <a:effectLst/>
                          <a:latin typeface="+mn-lt"/>
                          <a:ea typeface="+mn-ea"/>
                          <a:cs typeface="+mn-cs"/>
                        </a:rPr>
                        <a:t>“</a:t>
                      </a:r>
                      <a:r>
                        <a:rPr lang="en-US" altLang="zh-CN" sz="1600" i="1" kern="1200" dirty="0">
                          <a:solidFill>
                            <a:schemeClr val="tx1"/>
                          </a:solidFill>
                          <a:effectLst/>
                          <a:latin typeface="+mn-lt"/>
                          <a:ea typeface="+mn-ea"/>
                          <a:cs typeface="+mn-cs"/>
                        </a:rPr>
                        <a:t>I’ve become one with the symptoms I’ve read about. </a:t>
                      </a:r>
                      <a:r>
                        <a:rPr lang="en-US" altLang="zh-CN" sz="1600" kern="1200" dirty="0">
                          <a:solidFill>
                            <a:schemeClr val="tx1"/>
                          </a:solidFill>
                          <a:effectLst/>
                          <a:latin typeface="+mn-lt"/>
                          <a:ea typeface="+mn-ea"/>
                          <a:cs typeface="+mn-cs"/>
                        </a:rPr>
                        <a:t>I am constantly on the lookout to see if I have schizophrenia</a:t>
                      </a:r>
                      <a:r>
                        <a:rPr lang="en-US" altLang="zh-CN" sz="1600" i="1" kern="1200" dirty="0">
                          <a:solidFill>
                            <a:schemeClr val="tx1"/>
                          </a:solidFill>
                          <a:effectLst/>
                          <a:latin typeface="+mn-lt"/>
                          <a:ea typeface="+mn-ea"/>
                          <a:cs typeface="+mn-cs"/>
                        </a:rPr>
                        <a:t>. I have looked so much into my symptoms of schizophrenia</a:t>
                      </a:r>
                      <a:r>
                        <a:rPr lang="en-US" altLang="zh-CN" sz="1600" kern="1200" dirty="0">
                          <a:solidFill>
                            <a:schemeClr val="tx1"/>
                          </a:solidFill>
                          <a:effectLst/>
                          <a:latin typeface="+mn-lt"/>
                          <a:ea typeface="+mn-ea"/>
                          <a:cs typeface="+mn-cs"/>
                        </a:rPr>
                        <a:t>, </a:t>
                      </a:r>
                      <a:r>
                        <a:rPr lang="en-US" altLang="zh-CN" sz="1600" i="1" kern="1200" dirty="0">
                          <a:solidFill>
                            <a:schemeClr val="tx1"/>
                          </a:solidFill>
                          <a:effectLst/>
                          <a:latin typeface="+mn-lt"/>
                          <a:ea typeface="+mn-ea"/>
                          <a:cs typeface="+mn-cs"/>
                        </a:rPr>
                        <a:t>that it has fueled perceptual disturbances I have had</a:t>
                      </a:r>
                      <a:r>
                        <a:rPr lang="en-US" altLang="zh-CN" sz="1600" kern="1200" dirty="0">
                          <a:solidFill>
                            <a:schemeClr val="tx1"/>
                          </a:solidFill>
                          <a:effectLst/>
                          <a:latin typeface="+mn-lt"/>
                          <a:ea typeface="+mn-ea"/>
                          <a:cs typeface="+mn-cs"/>
                        </a:rPr>
                        <a:t>.”</a:t>
                      </a:r>
                      <a:r>
                        <a:rPr lang="zh-CN" altLang="zh-CN" sz="1600" dirty="0">
                          <a:effectLst/>
                        </a:rPr>
                        <a:t> </a:t>
                      </a:r>
                      <a:endParaRPr lang="zh-CN" altLang="en-US" sz="1600" dirty="0">
                        <a:latin typeface="+mn-lt"/>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958833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38</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RESULTS</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495300" y="1209391"/>
            <a:ext cx="7772400"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ltLang="zh-CN" sz="2400" dirty="0"/>
          </a:p>
        </p:txBody>
      </p:sp>
      <p:graphicFrame>
        <p:nvGraphicFramePr>
          <p:cNvPr id="9" name="表格 8"/>
          <p:cNvGraphicFramePr>
            <a:graphicFrameLocks noGrp="1"/>
          </p:cNvGraphicFramePr>
          <p:nvPr>
            <p:extLst>
              <p:ext uri="{D42A27DB-BD31-4B8C-83A1-F6EECF244321}">
                <p14:modId xmlns:p14="http://schemas.microsoft.com/office/powerpoint/2010/main" val="3472535182"/>
              </p:ext>
            </p:extLst>
          </p:nvPr>
        </p:nvGraphicFramePr>
        <p:xfrm>
          <a:off x="268941" y="1030942"/>
          <a:ext cx="8650940" cy="5238609"/>
        </p:xfrm>
        <a:graphic>
          <a:graphicData uri="http://schemas.openxmlformats.org/drawingml/2006/table">
            <a:tbl>
              <a:tblPr firstRow="1" bandRow="1">
                <a:tableStyleId>{9D7B26C5-4107-4FEC-AEDC-1716B250A1EF}</a:tableStyleId>
              </a:tblPr>
              <a:tblGrid>
                <a:gridCol w="1682128">
                  <a:extLst>
                    <a:ext uri="{9D8B030D-6E8A-4147-A177-3AD203B41FA5}">
                      <a16:colId xmlns:a16="http://schemas.microsoft.com/office/drawing/2014/main" val="20000"/>
                    </a:ext>
                  </a:extLst>
                </a:gridCol>
                <a:gridCol w="975351">
                  <a:extLst>
                    <a:ext uri="{9D8B030D-6E8A-4147-A177-3AD203B41FA5}">
                      <a16:colId xmlns:a16="http://schemas.microsoft.com/office/drawing/2014/main" val="20001"/>
                    </a:ext>
                  </a:extLst>
                </a:gridCol>
                <a:gridCol w="2289955">
                  <a:extLst>
                    <a:ext uri="{9D8B030D-6E8A-4147-A177-3AD203B41FA5}">
                      <a16:colId xmlns:a16="http://schemas.microsoft.com/office/drawing/2014/main" val="20002"/>
                    </a:ext>
                  </a:extLst>
                </a:gridCol>
                <a:gridCol w="3703506">
                  <a:extLst>
                    <a:ext uri="{9D8B030D-6E8A-4147-A177-3AD203B41FA5}">
                      <a16:colId xmlns:a16="http://schemas.microsoft.com/office/drawing/2014/main" val="20003"/>
                    </a:ext>
                  </a:extLst>
                </a:gridCol>
              </a:tblGrid>
              <a:tr h="350209">
                <a:tc>
                  <a:txBody>
                    <a:bodyPr/>
                    <a:lstStyle/>
                    <a:p>
                      <a:pPr algn="ctr"/>
                      <a:r>
                        <a:rPr lang="en-US" altLang="zh-CN" dirty="0"/>
                        <a:t>Theme</a:t>
                      </a:r>
                      <a:endParaRPr lang="zh-CN" altLang="en-US" b="1" dirty="0"/>
                    </a:p>
                  </a:txBody>
                  <a:tcPr/>
                </a:tc>
                <a:tc>
                  <a:txBody>
                    <a:bodyPr/>
                    <a:lstStyle/>
                    <a:p>
                      <a:pPr algn="ctr"/>
                      <a:r>
                        <a:rPr lang="en-US" altLang="zh-CN" dirty="0"/>
                        <a:t>J</a:t>
                      </a:r>
                      <a:endParaRPr lang="zh-CN" altLang="en-US" b="1" dirty="0"/>
                    </a:p>
                  </a:txBody>
                  <a:tcPr/>
                </a:tc>
                <a:tc>
                  <a:txBody>
                    <a:bodyPr/>
                    <a:lstStyle/>
                    <a:p>
                      <a:pPr algn="ctr"/>
                      <a:r>
                        <a:rPr lang="en-US" altLang="zh-CN" dirty="0"/>
                        <a:t>Definition</a:t>
                      </a:r>
                      <a:endParaRPr lang="zh-CN" altLang="en-US" b="1" dirty="0"/>
                    </a:p>
                  </a:txBody>
                  <a:tcPr/>
                </a:tc>
                <a:tc>
                  <a:txBody>
                    <a:bodyPr/>
                    <a:lstStyle/>
                    <a:p>
                      <a:pPr algn="ctr"/>
                      <a:r>
                        <a:rPr lang="en-US" altLang="zh-CN" dirty="0"/>
                        <a:t>Examples</a:t>
                      </a:r>
                      <a:endParaRPr lang="zh-CN" altLang="en-US" b="1" dirty="0"/>
                    </a:p>
                  </a:txBody>
                  <a:tcPr/>
                </a:tc>
                <a:extLst>
                  <a:ext uri="{0D108BD9-81ED-4DB2-BD59-A6C34878D82A}">
                    <a16:rowId xmlns:a16="http://schemas.microsoft.com/office/drawing/2014/main" val="10000"/>
                  </a:ext>
                </a:extLst>
              </a:tr>
              <a:tr h="3239434">
                <a:tc>
                  <a:txBody>
                    <a:bodyPr/>
                    <a:lstStyle/>
                    <a:p>
                      <a:r>
                        <a:rPr lang="en-US" altLang="zh-CN" sz="1800" kern="1200" dirty="0">
                          <a:solidFill>
                            <a:schemeClr val="tx1"/>
                          </a:solidFill>
                          <a:effectLst/>
                          <a:latin typeface="+mn-lt"/>
                          <a:ea typeface="+mn-ea"/>
                          <a:cs typeface="+mn-cs"/>
                        </a:rPr>
                        <a:t>Structural Discrimination</a:t>
                      </a:r>
                      <a:r>
                        <a:rPr lang="zh-CN" altLang="zh-CN" sz="1600" dirty="0">
                          <a:effectLst/>
                        </a:rPr>
                        <a:t> </a:t>
                      </a:r>
                      <a:endParaRPr lang="zh-CN" altLang="en-US" sz="1600" i="1" dirty="0">
                        <a:latin typeface="+mn-lt"/>
                      </a:endParaRPr>
                    </a:p>
                  </a:txBody>
                  <a:tcPr/>
                </a:tc>
                <a:tc>
                  <a:txBody>
                    <a:bodyPr/>
                    <a:lstStyle/>
                    <a:p>
                      <a:r>
                        <a:rPr lang="en-US" altLang="zh-CN" sz="1600" dirty="0">
                          <a:latin typeface="+mn-lt"/>
                        </a:rPr>
                        <a:t>0.27</a:t>
                      </a:r>
                      <a:endParaRPr lang="zh-CN" altLang="en-US" sz="1600" dirty="0">
                        <a:latin typeface="+mn-lt"/>
                      </a:endParaRPr>
                    </a:p>
                  </a:txBody>
                  <a:tcPr/>
                </a:tc>
                <a:tc>
                  <a:txBody>
                    <a:bodyPr/>
                    <a:lstStyle/>
                    <a:p>
                      <a:r>
                        <a:rPr lang="en-US" altLang="zh-CN" sz="1800" kern="1200" dirty="0">
                          <a:solidFill>
                            <a:schemeClr val="tx1"/>
                          </a:solidFill>
                          <a:effectLst/>
                          <a:latin typeface="+mn-lt"/>
                          <a:ea typeface="+mn-ea"/>
                          <a:cs typeface="+mn-cs"/>
                        </a:rPr>
                        <a:t>Fears of being </a:t>
                      </a:r>
                      <a:r>
                        <a:rPr lang="en-US" altLang="zh-CN" sz="1800" b="1" kern="1200" dirty="0">
                          <a:solidFill>
                            <a:schemeClr val="tx2"/>
                          </a:solidFill>
                          <a:effectLst/>
                          <a:latin typeface="+mn-lt"/>
                          <a:ea typeface="+mn-ea"/>
                          <a:cs typeface="+mn-cs"/>
                        </a:rPr>
                        <a:t>treated differently in institutions </a:t>
                      </a:r>
                      <a:r>
                        <a:rPr lang="en-US" altLang="zh-CN" sz="1800" kern="1200" dirty="0">
                          <a:solidFill>
                            <a:schemeClr val="tx1"/>
                          </a:solidFill>
                          <a:effectLst/>
                          <a:latin typeface="+mn-lt"/>
                          <a:ea typeface="+mn-ea"/>
                          <a:cs typeface="+mn-cs"/>
                        </a:rPr>
                        <a:t>due to the CHR label</a:t>
                      </a:r>
                      <a:r>
                        <a:rPr lang="zh-CN" altLang="zh-CN" sz="1600" dirty="0">
                          <a:effectLst/>
                        </a:rPr>
                        <a:t> </a:t>
                      </a:r>
                      <a:endParaRPr lang="zh-CN" altLang="en-US" sz="1600" dirty="0">
                        <a:latin typeface="+mn-lt"/>
                      </a:endParaRPr>
                    </a:p>
                  </a:txBody>
                  <a:tcPr/>
                </a:tc>
                <a:tc>
                  <a:txBody>
                    <a:bodyPr/>
                    <a:lstStyle/>
                    <a:p>
                      <a:r>
                        <a:rPr lang="en-US" altLang="zh-CN" sz="1800" kern="1200" dirty="0">
                          <a:solidFill>
                            <a:schemeClr val="tx1"/>
                          </a:solidFill>
                          <a:effectLst/>
                          <a:latin typeface="+mn-lt"/>
                          <a:ea typeface="+mn-ea"/>
                          <a:cs typeface="+mn-cs"/>
                        </a:rPr>
                        <a:t>“The whole notion that I might have schizophrenia someday—will I be able to achieve certain things I set out to do? </a:t>
                      </a:r>
                      <a:r>
                        <a:rPr lang="en-US" altLang="zh-CN" sz="1800" i="1" kern="1200" dirty="0">
                          <a:solidFill>
                            <a:schemeClr val="tx1"/>
                          </a:solidFill>
                          <a:effectLst/>
                          <a:latin typeface="+mn-lt"/>
                          <a:ea typeface="+mn-ea"/>
                          <a:cs typeface="+mn-cs"/>
                        </a:rPr>
                        <a:t>Government rules for security clearance are based on mental stability. The fact I was once on antipsychotic drugs is on my record forever</a:t>
                      </a:r>
                      <a:r>
                        <a:rPr lang="en-US" altLang="zh-CN" sz="1800" kern="1200" dirty="0">
                          <a:solidFill>
                            <a:schemeClr val="tx1"/>
                          </a:solidFill>
                          <a:effectLst/>
                          <a:latin typeface="+mn-lt"/>
                          <a:ea typeface="+mn-ea"/>
                          <a:cs typeface="+mn-cs"/>
                        </a:rPr>
                        <a:t>. Even if I successfully recover and (hypothetically) want to get a job in the government,</a:t>
                      </a:r>
                      <a:r>
                        <a:rPr lang="en-US" altLang="zh-CN" sz="1800" i="1" kern="1200" dirty="0">
                          <a:solidFill>
                            <a:schemeClr val="tx1"/>
                          </a:solidFill>
                          <a:effectLst/>
                          <a:latin typeface="+mn-lt"/>
                          <a:ea typeface="+mn-ea"/>
                          <a:cs typeface="+mn-cs"/>
                        </a:rPr>
                        <a:t> it would still be on my record.”</a:t>
                      </a:r>
                      <a:r>
                        <a:rPr lang="zh-CN" altLang="zh-CN" sz="1600" i="1" dirty="0">
                          <a:effectLst/>
                        </a:rPr>
                        <a:t> </a:t>
                      </a:r>
                      <a:endParaRPr lang="zh-CN" altLang="zh-CN" sz="1800" i="1" kern="1200" dirty="0">
                        <a:solidFill>
                          <a:schemeClr val="tx1"/>
                        </a:solidFill>
                        <a:effectLst/>
                        <a:latin typeface="+mn-lt"/>
                        <a:ea typeface="+mn-ea"/>
                        <a:cs typeface="+mn-cs"/>
                      </a:endParaRPr>
                    </a:p>
                  </a:txBody>
                  <a:tcPr/>
                </a:tc>
                <a:extLst>
                  <a:ext uri="{0D108BD9-81ED-4DB2-BD59-A6C34878D82A}">
                    <a16:rowId xmlns:a16="http://schemas.microsoft.com/office/drawing/2014/main" val="10001"/>
                  </a:ext>
                </a:extLst>
              </a:tr>
              <a:tr h="1633415">
                <a:tc>
                  <a:txBody>
                    <a:bodyPr/>
                    <a:lstStyle/>
                    <a:p>
                      <a:r>
                        <a:rPr lang="en-US" altLang="zh-CN" sz="1800" kern="1200" dirty="0">
                          <a:solidFill>
                            <a:schemeClr val="tx1"/>
                          </a:solidFill>
                          <a:effectLst/>
                          <a:latin typeface="+mn-lt"/>
                          <a:ea typeface="+mn-ea"/>
                          <a:cs typeface="+mn-cs"/>
                        </a:rPr>
                        <a:t>Anticipated Stigma and Discrimination</a:t>
                      </a:r>
                      <a:r>
                        <a:rPr lang="zh-CN" altLang="zh-CN" sz="1600" dirty="0">
                          <a:effectLst/>
                        </a:rPr>
                        <a:t> </a:t>
                      </a:r>
                      <a:endParaRPr lang="zh-CN" altLang="en-US" sz="1600" dirty="0">
                        <a:latin typeface="+mn-lt"/>
                      </a:endParaRPr>
                    </a:p>
                  </a:txBody>
                  <a:tcPr/>
                </a:tc>
                <a:tc>
                  <a:txBody>
                    <a:bodyPr/>
                    <a:lstStyle/>
                    <a:p>
                      <a:r>
                        <a:rPr lang="en-US" altLang="zh-CN" sz="1600" kern="1200" dirty="0">
                          <a:effectLst/>
                          <a:latin typeface="+mn-lt"/>
                        </a:rPr>
                        <a:t>0.22</a:t>
                      </a:r>
                      <a:endParaRPr lang="zh-CN" altLang="en-US" sz="1600" dirty="0">
                        <a:latin typeface="+mn-lt"/>
                      </a:endParaRPr>
                    </a:p>
                  </a:txBody>
                  <a:tcPr/>
                </a:tc>
                <a:tc>
                  <a:txBody>
                    <a:bodyPr/>
                    <a:lstStyle/>
                    <a:p>
                      <a:r>
                        <a:rPr lang="en-US" altLang="zh-CN" sz="1800" kern="1200" dirty="0">
                          <a:solidFill>
                            <a:schemeClr val="tx1"/>
                          </a:solidFill>
                          <a:effectLst/>
                          <a:latin typeface="+mn-lt"/>
                          <a:ea typeface="+mn-ea"/>
                          <a:cs typeface="+mn-cs"/>
                        </a:rPr>
                        <a:t>Expecting that </a:t>
                      </a:r>
                      <a:r>
                        <a:rPr lang="en-US" altLang="zh-CN" sz="1800" b="1" kern="1200" dirty="0">
                          <a:solidFill>
                            <a:schemeClr val="tx2"/>
                          </a:solidFill>
                          <a:effectLst/>
                          <a:latin typeface="+mn-lt"/>
                          <a:ea typeface="+mn-ea"/>
                          <a:cs typeface="+mn-cs"/>
                        </a:rPr>
                        <a:t>people will think or treat you differently </a:t>
                      </a:r>
                      <a:r>
                        <a:rPr lang="en-US" altLang="zh-CN" sz="1800" kern="1200" dirty="0">
                          <a:solidFill>
                            <a:schemeClr val="tx1"/>
                          </a:solidFill>
                          <a:effectLst/>
                          <a:latin typeface="+mn-lt"/>
                          <a:ea typeface="+mn-ea"/>
                          <a:cs typeface="+mn-cs"/>
                        </a:rPr>
                        <a:t>due to the CHR label</a:t>
                      </a:r>
                      <a:r>
                        <a:rPr lang="zh-CN" altLang="zh-CN" sz="1600" dirty="0">
                          <a:effectLst/>
                        </a:rPr>
                        <a:t> </a:t>
                      </a:r>
                      <a:endParaRPr lang="zh-CN" altLang="en-US" sz="1600" dirty="0">
                        <a:latin typeface="+mn-lt"/>
                      </a:endParaRPr>
                    </a:p>
                  </a:txBody>
                  <a:tcPr/>
                </a:tc>
                <a:tc>
                  <a:txBody>
                    <a:bodyPr/>
                    <a:lstStyle/>
                    <a:p>
                      <a:r>
                        <a:rPr lang="en-US" altLang="zh-CN" sz="1800" b="1" kern="1200" dirty="0">
                          <a:solidFill>
                            <a:schemeClr val="tx1"/>
                          </a:solidFill>
                          <a:effectLst/>
                          <a:latin typeface="+mn-lt"/>
                          <a:ea typeface="+mn-ea"/>
                          <a:cs typeface="+mn-cs"/>
                        </a:rPr>
                        <a:t>“</a:t>
                      </a:r>
                      <a:r>
                        <a:rPr lang="en-US" altLang="zh-CN" sz="1800" kern="1200" dirty="0">
                          <a:solidFill>
                            <a:schemeClr val="tx1"/>
                          </a:solidFill>
                          <a:effectLst/>
                          <a:latin typeface="+mn-lt"/>
                          <a:ea typeface="+mn-ea"/>
                          <a:cs typeface="+mn-cs"/>
                        </a:rPr>
                        <a:t>If I tell them  (that I am “at risk” for developing psychosis), </a:t>
                      </a:r>
                      <a:r>
                        <a:rPr lang="en-US" altLang="zh-CN" sz="1800" i="1" kern="1200" dirty="0">
                          <a:solidFill>
                            <a:schemeClr val="tx1"/>
                          </a:solidFill>
                          <a:effectLst/>
                          <a:latin typeface="+mn-lt"/>
                          <a:ea typeface="+mn-ea"/>
                          <a:cs typeface="+mn-cs"/>
                        </a:rPr>
                        <a:t>they may think of me as a mental patient—that I am dangerous,</a:t>
                      </a:r>
                      <a:r>
                        <a:rPr lang="en-US" altLang="zh-CN" sz="1800" kern="1200" dirty="0">
                          <a:solidFill>
                            <a:schemeClr val="tx1"/>
                          </a:solidFill>
                          <a:effectLst/>
                          <a:latin typeface="+mn-lt"/>
                          <a:ea typeface="+mn-ea"/>
                          <a:cs typeface="+mn-cs"/>
                        </a:rPr>
                        <a:t> they shouldn’t be around me, afraid of me.”</a:t>
                      </a:r>
                      <a:r>
                        <a:rPr lang="zh-CN" altLang="zh-CN" sz="1600" dirty="0">
                          <a:effectLst/>
                        </a:rPr>
                        <a:t> </a:t>
                      </a:r>
                      <a:endParaRPr lang="zh-CN" altLang="zh-CN" sz="180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43378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3</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OVERVIEW</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801688" y="1473200"/>
            <a:ext cx="7772400"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1" indent="-342900">
              <a:lnSpc>
                <a:spcPct val="70000"/>
              </a:lnSpc>
              <a:buFont typeface="Arial" panose="020B0604020202020204" pitchFamily="34" charset="0"/>
              <a:buChar char="•"/>
              <a:defRPr/>
            </a:pPr>
            <a:r>
              <a:rPr lang="en-US" altLang="zh-CN" dirty="0"/>
              <a:t>I: Stigma’s Effects on Mental Health</a:t>
            </a:r>
          </a:p>
          <a:p>
            <a:pPr lvl="1">
              <a:buFont typeface="Arial" charset="0"/>
              <a:buChar char="–"/>
              <a:defRPr/>
            </a:pPr>
            <a:r>
              <a:rPr lang="en-US" sz="2200" dirty="0"/>
              <a:t>Public stigma</a:t>
            </a:r>
          </a:p>
          <a:p>
            <a:pPr lvl="1">
              <a:buFont typeface="Arial" charset="0"/>
              <a:buChar char="–"/>
              <a:defRPr/>
            </a:pPr>
            <a:r>
              <a:rPr lang="en-US" sz="2200" dirty="0"/>
              <a:t>Experienced Discrimination &amp; Self stigma </a:t>
            </a:r>
          </a:p>
          <a:p>
            <a:pPr lvl="1">
              <a:buFont typeface="Arial" charset="0"/>
              <a:buChar char="–"/>
              <a:defRPr/>
            </a:pPr>
            <a:r>
              <a:rPr lang="en-US" sz="2200" dirty="0"/>
              <a:t>Structural stigma </a:t>
            </a:r>
          </a:p>
          <a:p>
            <a:pPr>
              <a:buFont typeface="Arial" charset="0"/>
              <a:buChar char="–"/>
              <a:defRPr/>
            </a:pPr>
            <a:r>
              <a:rPr lang="en-US" sz="2600" dirty="0"/>
              <a:t>II: Stigma and the Clinical High Risk State for Psychosis</a:t>
            </a:r>
          </a:p>
          <a:p>
            <a:pPr lvl="1">
              <a:buFont typeface="Arial" charset="0"/>
              <a:buChar char="–"/>
              <a:defRPr/>
            </a:pPr>
            <a:r>
              <a:rPr lang="en-US" sz="2200" dirty="0"/>
              <a:t>Initial Quantitative Findings (R01)</a:t>
            </a:r>
          </a:p>
          <a:p>
            <a:pPr lvl="1">
              <a:buFont typeface="Arial" charset="0"/>
              <a:buChar char="–"/>
              <a:defRPr/>
            </a:pPr>
            <a:r>
              <a:rPr lang="en-US" sz="2200" dirty="0"/>
              <a:t>Qualitative Findings</a:t>
            </a:r>
          </a:p>
          <a:p>
            <a:pPr fontAlgn="auto">
              <a:lnSpc>
                <a:spcPct val="80000"/>
              </a:lnSpc>
              <a:spcAft>
                <a:spcPts val="0"/>
              </a:spcAft>
            </a:pPr>
            <a:endParaRPr lang="en-US" altLang="zh-CN" sz="2400" dirty="0"/>
          </a:p>
          <a:p>
            <a:pPr marL="365125" lvl="1" indent="0" fontAlgn="auto">
              <a:lnSpc>
                <a:spcPct val="80000"/>
              </a:lnSpc>
              <a:spcAft>
                <a:spcPts val="0"/>
              </a:spcAft>
              <a:buFont typeface="Wingdings" panose="05000000000000000000" pitchFamily="2" charset="2"/>
              <a:buNone/>
            </a:pPr>
            <a:endParaRPr lang="en-US" altLang="zh-CN" sz="2200" dirty="0"/>
          </a:p>
          <a:p>
            <a:pPr fontAlgn="auto">
              <a:lnSpc>
                <a:spcPct val="80000"/>
              </a:lnSpc>
              <a:spcAft>
                <a:spcPts val="0"/>
              </a:spcAft>
            </a:pPr>
            <a:endParaRPr lang="en-US" altLang="zh-CN" sz="2400" dirty="0"/>
          </a:p>
        </p:txBody>
      </p:sp>
    </p:spTree>
    <p:extLst>
      <p:ext uri="{BB962C8B-B14F-4D97-AF65-F5344CB8AC3E}">
        <p14:creationId xmlns:p14="http://schemas.microsoft.com/office/powerpoint/2010/main" val="30807476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39</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RESULTS</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157030" y="905664"/>
            <a:ext cx="8876531"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CN" sz="1800" b="1" dirty="0"/>
              <a:t>Co-Occurring Positive and Negative Themes: </a:t>
            </a:r>
            <a:endParaRPr lang="zh-CN" altLang="zh-CN" sz="1800" dirty="0"/>
          </a:p>
          <a:p>
            <a:pPr marL="0" indent="0">
              <a:buNone/>
            </a:pPr>
            <a:r>
              <a:rPr lang="en-US" altLang="zh-CN" sz="1800" b="1" u="sng" dirty="0">
                <a:solidFill>
                  <a:schemeClr val="tx2"/>
                </a:solidFill>
              </a:rPr>
              <a:t>Over half of the transcripts </a:t>
            </a:r>
            <a:r>
              <a:rPr lang="en-US" altLang="zh-CN" sz="1800" dirty="0"/>
              <a:t>expressed overlap between positive and negative themes  (</a:t>
            </a:r>
            <a:r>
              <a:rPr lang="en-US" altLang="zh-CN" sz="1800" dirty="0" err="1"/>
              <a:t>Jaccards</a:t>
            </a:r>
            <a:r>
              <a:rPr lang="en-US" altLang="zh-CN" sz="1800" dirty="0"/>
              <a:t> Coefficient=0.55). </a:t>
            </a:r>
          </a:p>
          <a:p>
            <a:pPr marL="0" indent="0">
              <a:buNone/>
            </a:pPr>
            <a:endParaRPr lang="zh-CN" altLang="zh-CN" sz="1800" dirty="0"/>
          </a:p>
          <a:p>
            <a:pPr marL="0" indent="0">
              <a:buNone/>
            </a:pPr>
            <a:r>
              <a:rPr lang="en-US" altLang="zh-CN" sz="1800" dirty="0"/>
              <a:t>--</a:t>
            </a:r>
            <a:r>
              <a:rPr lang="en-US" altLang="zh-CN" sz="1800" b="1" dirty="0"/>
              <a:t>“Interpersonal Benefits of Disclosure”</a:t>
            </a:r>
            <a:r>
              <a:rPr lang="en-US" altLang="zh-CN" sz="1800" dirty="0"/>
              <a:t> co-occurring with </a:t>
            </a:r>
            <a:r>
              <a:rPr lang="en-US" altLang="zh-CN" sz="1800" b="1" dirty="0"/>
              <a:t>“Altered Perception and/or Negative Treatment from Others”</a:t>
            </a:r>
            <a:r>
              <a:rPr lang="en-US" altLang="zh-CN" sz="1800" dirty="0"/>
              <a:t> </a:t>
            </a:r>
            <a:r>
              <a:rPr lang="en-US" altLang="zh-CN" sz="1800" b="1" dirty="0"/>
              <a:t> </a:t>
            </a:r>
            <a:r>
              <a:rPr lang="en-US" altLang="zh-CN" sz="1800" dirty="0"/>
              <a:t>(J=0.5). </a:t>
            </a:r>
          </a:p>
          <a:p>
            <a:pPr marL="0" indent="0">
              <a:buNone/>
            </a:pPr>
            <a:endParaRPr lang="zh-CN" altLang="zh-CN" sz="1800" dirty="0"/>
          </a:p>
          <a:p>
            <a:pPr marL="0" indent="0">
              <a:buNone/>
            </a:pPr>
            <a:r>
              <a:rPr lang="en-US" altLang="zh-CN" sz="1800" dirty="0"/>
              <a:t>--Individuals perceived </a:t>
            </a:r>
            <a:r>
              <a:rPr lang="en-US" altLang="zh-CN" sz="1800" u="sng" dirty="0">
                <a:solidFill>
                  <a:schemeClr val="tx2"/>
                </a:solidFill>
              </a:rPr>
              <a:t>interpersonal benefits of disclosing their mental health status</a:t>
            </a:r>
            <a:r>
              <a:rPr lang="en-US" altLang="zh-CN" sz="1800" dirty="0"/>
              <a:t>, which was joined by </a:t>
            </a:r>
            <a:r>
              <a:rPr lang="en-US" altLang="zh-CN" sz="1800" u="sng" dirty="0">
                <a:solidFill>
                  <a:srgbClr val="FF0000"/>
                </a:solidFill>
              </a:rPr>
              <a:t>a threat of being negatively treated or perceived by others</a:t>
            </a:r>
            <a:r>
              <a:rPr lang="en-US" altLang="zh-CN" sz="1800" dirty="0"/>
              <a:t>, upon disclosure.</a:t>
            </a:r>
          </a:p>
          <a:p>
            <a:pPr marL="0" indent="0">
              <a:buNone/>
            </a:pPr>
            <a:endParaRPr lang="en-US" altLang="zh-CN" sz="1800" dirty="0"/>
          </a:p>
          <a:p>
            <a:pPr marL="0" indent="0">
              <a:buNone/>
            </a:pPr>
            <a:r>
              <a:rPr lang="en-US" altLang="zh-CN" sz="1800" dirty="0"/>
              <a:t>“To talk about my at-risk status, there was stigma I had; growing up there was family embarrassment about my family’s mental illnesses... </a:t>
            </a:r>
            <a:r>
              <a:rPr lang="en-US" altLang="zh-CN" sz="1800" b="1" dirty="0">
                <a:solidFill>
                  <a:srgbClr val="FF0000"/>
                </a:solidFill>
              </a:rPr>
              <a:t>Having this new status (getting the CHR label by COPE) also scared my mom as well</a:t>
            </a:r>
            <a:r>
              <a:rPr lang="en-US" altLang="zh-CN" sz="1800" dirty="0"/>
              <a:t>. My mom has a schizophrenic sister... Being identified as ‘at risk’ equals </a:t>
            </a:r>
            <a:r>
              <a:rPr lang="en-US" altLang="zh-CN" sz="1800" b="1" dirty="0">
                <a:solidFill>
                  <a:schemeClr val="tx2"/>
                </a:solidFill>
              </a:rPr>
              <a:t>people thinking you are really developing something</a:t>
            </a:r>
            <a:r>
              <a:rPr lang="en-US" altLang="zh-CN" sz="1800" dirty="0">
                <a:solidFill>
                  <a:schemeClr val="tx2"/>
                </a:solidFill>
              </a:rPr>
              <a:t>…</a:t>
            </a:r>
            <a:r>
              <a:rPr lang="en-US" altLang="zh-CN" sz="1800" b="1" dirty="0">
                <a:solidFill>
                  <a:schemeClr val="tx2"/>
                </a:solidFill>
              </a:rPr>
              <a:t>. I sometimes use coming to COPE as a way to convey the severity of my problems. People try to be supportive. People make extra efforts, they would check in on me more.”</a:t>
            </a:r>
            <a:endParaRPr lang="zh-CN" altLang="zh-CN" sz="1800" dirty="0">
              <a:solidFill>
                <a:schemeClr val="tx2"/>
              </a:solidFill>
            </a:endParaRPr>
          </a:p>
          <a:p>
            <a:pPr marL="0" indent="0">
              <a:buNone/>
            </a:pPr>
            <a:endParaRPr lang="zh-CN" altLang="zh-CN" sz="1600" dirty="0"/>
          </a:p>
        </p:txBody>
      </p:sp>
    </p:spTree>
    <p:extLst>
      <p:ext uri="{BB962C8B-B14F-4D97-AF65-F5344CB8AC3E}">
        <p14:creationId xmlns:p14="http://schemas.microsoft.com/office/powerpoint/2010/main" val="12200699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40</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RESULTS</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495300" y="1016110"/>
            <a:ext cx="7772400"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CN" sz="2000" dirty="0"/>
              <a:t>--</a:t>
            </a:r>
            <a:r>
              <a:rPr lang="en-US" altLang="zh-CN" sz="2000" b="1" dirty="0"/>
              <a:t>“</a:t>
            </a:r>
            <a:r>
              <a:rPr lang="en-US" altLang="zh-CN" sz="2000" i="1" dirty="0"/>
              <a:t>Accurate Understanding of Risk Status</a:t>
            </a:r>
            <a:r>
              <a:rPr lang="en-US" altLang="zh-CN" sz="2000" dirty="0"/>
              <a:t>” Co-occurring with “</a:t>
            </a:r>
            <a:r>
              <a:rPr lang="en-US" altLang="zh-CN" sz="2000" i="1" dirty="0"/>
              <a:t>Perceived Exacerbation of CHR Experiences</a:t>
            </a:r>
            <a:r>
              <a:rPr lang="en-US" altLang="zh-CN" sz="2000" dirty="0"/>
              <a:t>” (J=0.4). </a:t>
            </a:r>
            <a:endParaRPr lang="zh-CN" altLang="zh-CN" sz="2000" dirty="0"/>
          </a:p>
          <a:p>
            <a:pPr marL="0" indent="0">
              <a:buNone/>
            </a:pPr>
            <a:endParaRPr lang="en-US" altLang="zh-CN" sz="2000" dirty="0"/>
          </a:p>
          <a:p>
            <a:pPr marL="0" indent="0">
              <a:buNone/>
            </a:pPr>
            <a:r>
              <a:rPr lang="en-US" altLang="zh-CN" sz="2000" dirty="0"/>
              <a:t>--Individuals with an accurate understanding of their risk status </a:t>
            </a:r>
            <a:r>
              <a:rPr lang="en-US" altLang="zh-CN" sz="2000" u="sng" dirty="0">
                <a:solidFill>
                  <a:schemeClr val="tx2"/>
                </a:solidFill>
              </a:rPr>
              <a:t>were likely to benefit from specialized CHR treatment through accurate understanding</a:t>
            </a:r>
            <a:r>
              <a:rPr lang="en-US" altLang="zh-CN" sz="2000" dirty="0"/>
              <a:t>; however, this increase in monitoring </a:t>
            </a:r>
            <a:r>
              <a:rPr lang="en-US" altLang="zh-CN" sz="2000" u="sng" dirty="0">
                <a:solidFill>
                  <a:srgbClr val="FF0000"/>
                </a:solidFill>
              </a:rPr>
              <a:t>may contribute to developing anxiety over their experiences.</a:t>
            </a:r>
            <a:r>
              <a:rPr lang="en-US" altLang="zh-CN" sz="2000" u="sng" dirty="0"/>
              <a:t> </a:t>
            </a:r>
            <a:endParaRPr lang="zh-CN" altLang="zh-CN" sz="2000" u="sng" dirty="0"/>
          </a:p>
          <a:p>
            <a:pPr marL="0" indent="0">
              <a:buNone/>
            </a:pPr>
            <a:endParaRPr lang="en-US" altLang="zh-CN" sz="2000" i="1" dirty="0"/>
          </a:p>
          <a:p>
            <a:pPr marL="0" indent="0">
              <a:buNone/>
            </a:pPr>
            <a:r>
              <a:rPr lang="en-US" altLang="zh-CN" sz="2000" dirty="0"/>
              <a:t>“[I now know that] Being </a:t>
            </a:r>
            <a:r>
              <a:rPr lang="en-US" altLang="zh-CN" sz="2000" b="1" dirty="0">
                <a:solidFill>
                  <a:schemeClr val="tx2"/>
                </a:solidFill>
              </a:rPr>
              <a:t>CHR conveys a slightly greater risk for a disease</a:t>
            </a:r>
            <a:r>
              <a:rPr lang="en-US" altLang="zh-CN" sz="2000" b="1" dirty="0"/>
              <a:t>.</a:t>
            </a:r>
            <a:r>
              <a:rPr lang="en-US" altLang="zh-CN" sz="2000" dirty="0"/>
              <a:t> But it is a very complicated concept to explain to people…Dr. Kelly (psychiatrist at the CHR program) asks me about </a:t>
            </a:r>
            <a:r>
              <a:rPr lang="en-US" altLang="zh-CN" sz="2000" b="1" dirty="0">
                <a:solidFill>
                  <a:srgbClr val="FF0000"/>
                </a:solidFill>
              </a:rPr>
              <a:t>perceptual difficulties</a:t>
            </a:r>
            <a:r>
              <a:rPr lang="en-US" altLang="zh-CN" sz="2000" dirty="0">
                <a:solidFill>
                  <a:srgbClr val="FF0000"/>
                </a:solidFill>
              </a:rPr>
              <a:t>. </a:t>
            </a:r>
            <a:r>
              <a:rPr lang="en-US" altLang="zh-CN" sz="2000" b="1" dirty="0">
                <a:solidFill>
                  <a:srgbClr val="FF0000"/>
                </a:solidFill>
              </a:rPr>
              <a:t>I worry that these might be signs of psychosis, but now I can talk about it. At first identification, I was more worried because I thought it meant I was psychotic, and that there was an increase in the possibility that it’s (psychosis) really happening</a:t>
            </a:r>
            <a:r>
              <a:rPr lang="en-US" altLang="zh-CN" sz="2000" dirty="0"/>
              <a:t>.…</a:t>
            </a:r>
            <a:r>
              <a:rPr lang="en-US" altLang="zh-CN" sz="2000" b="1" dirty="0"/>
              <a:t>.</a:t>
            </a:r>
            <a:r>
              <a:rPr lang="en-US" altLang="zh-CN" sz="2000" dirty="0"/>
              <a:t> </a:t>
            </a:r>
            <a:r>
              <a:rPr lang="en-US" altLang="zh-CN" sz="2000" b="1" dirty="0"/>
              <a:t>”</a:t>
            </a:r>
            <a:r>
              <a:rPr lang="en-US" altLang="zh-CN" sz="2000" dirty="0"/>
              <a:t> </a:t>
            </a:r>
            <a:endParaRPr lang="zh-CN" altLang="zh-CN" sz="2000" dirty="0"/>
          </a:p>
          <a:p>
            <a:pPr marL="0" indent="0">
              <a:buNone/>
            </a:pPr>
            <a:endParaRPr lang="en-US" altLang="zh-CN" sz="2400" dirty="0"/>
          </a:p>
        </p:txBody>
      </p:sp>
    </p:spTree>
    <p:extLst>
      <p:ext uri="{BB962C8B-B14F-4D97-AF65-F5344CB8AC3E}">
        <p14:creationId xmlns:p14="http://schemas.microsoft.com/office/powerpoint/2010/main" val="13580076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41</a:t>
            </a:fld>
            <a:endParaRPr lang="en-US" sz="1200" dirty="0">
              <a:solidFill>
                <a:schemeClr val="bg1"/>
              </a:solidFill>
              <a:latin typeface="Adobe Garamond Pro" pitchFamily="18" charset="0"/>
            </a:endParaRPr>
          </a:p>
        </p:txBody>
      </p:sp>
      <p:sp>
        <p:nvSpPr>
          <p:cNvPr id="10" name="Rectangle 9"/>
          <p:cNvSpPr/>
          <p:nvPr/>
        </p:nvSpPr>
        <p:spPr>
          <a:xfrm>
            <a:off x="2749677" y="172761"/>
            <a:ext cx="6216522" cy="584775"/>
          </a:xfrm>
          <a:prstGeom prst="rect">
            <a:avLst/>
          </a:prstGeom>
        </p:spPr>
        <p:txBody>
          <a:bodyPr wrap="square">
            <a:spAutoFit/>
          </a:bodyPr>
          <a:lstStyle/>
          <a:p>
            <a:pPr lvl="0" algn="r" defTabSz="872568" fontAlgn="auto">
              <a:spcAft>
                <a:spcPts val="0"/>
              </a:spcAft>
              <a:defRPr/>
            </a:pPr>
            <a:r>
              <a:rPr lang="en-US" sz="3200" dirty="0">
                <a:solidFill>
                  <a:schemeClr val="bg1"/>
                </a:solidFill>
                <a:latin typeface="Copperplate Gothic Bold" panose="020E0705020206020404" pitchFamily="34" charset="0"/>
              </a:rPr>
              <a:t>discussion</a:t>
            </a:r>
            <a:endParaRPr lang="en-GB" sz="3200" dirty="0">
              <a:solidFill>
                <a:schemeClr val="bg1"/>
              </a:solidFill>
              <a:latin typeface="Trajan Pro" pitchFamily="18" charset="0"/>
            </a:endParaRPr>
          </a:p>
        </p:txBody>
      </p:sp>
      <p:sp>
        <p:nvSpPr>
          <p:cNvPr id="11" name="Text Box 2"/>
          <p:cNvSpPr txBox="1">
            <a:spLocks noChangeArrowheads="1"/>
          </p:cNvSpPr>
          <p:nvPr/>
        </p:nvSpPr>
        <p:spPr bwMode="auto">
          <a:xfrm>
            <a:off x="472966" y="1045675"/>
            <a:ext cx="8290034" cy="4308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1pPr>
            <a:lvl2pPr marL="108426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2pPr>
            <a:lvl3pPr marL="1484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9pPr>
          </a:lstStyle>
          <a:p>
            <a:pPr eaLnBrk="1" hangingPunct="1">
              <a:spcBef>
                <a:spcPts val="700"/>
              </a:spcBef>
              <a:buClr>
                <a:srgbClr val="B2B2B2"/>
              </a:buClr>
              <a:buSzPct val="90000"/>
              <a:defRPr/>
            </a:pPr>
            <a:r>
              <a:rPr lang="en-US" altLang="en-US" sz="2800" dirty="0">
                <a:solidFill>
                  <a:schemeClr val="accent1"/>
                </a:solidFill>
                <a:latin typeface="Copperplate Gothic Bold" panose="020E0705020206020404" pitchFamily="34" charset="0"/>
              </a:rPr>
              <a:t>Main Findings (Quantitative)</a:t>
            </a:r>
            <a:r>
              <a:rPr lang="en-US" altLang="en-US" sz="2800" dirty="0">
                <a:solidFill>
                  <a:srgbClr val="000000"/>
                </a:solidFill>
              </a:rPr>
              <a:t>:</a:t>
            </a:r>
            <a:endParaRPr lang="en-US" altLang="en-US" sz="1050" dirty="0">
              <a:solidFill>
                <a:srgbClr val="000000"/>
              </a:solidFill>
            </a:endParaRPr>
          </a:p>
          <a:p>
            <a:pPr eaLnBrk="1" hangingPunct="1">
              <a:spcBef>
                <a:spcPts val="700"/>
              </a:spcBef>
              <a:buClr>
                <a:srgbClr val="B2B2B2"/>
              </a:buClr>
              <a:buSzPct val="90000"/>
              <a:defRPr/>
            </a:pPr>
            <a:r>
              <a:rPr lang="en-US" u="sng" dirty="0">
                <a:solidFill>
                  <a:schemeClr val="tx2"/>
                </a:solidFill>
                <a:latin typeface="Adobe Garamond Pro"/>
              </a:rPr>
              <a:t>Which form of stigma is higher?: </a:t>
            </a:r>
            <a:r>
              <a:rPr lang="en-US" b="1" dirty="0">
                <a:solidFill>
                  <a:schemeClr val="accent2"/>
                </a:solidFill>
                <a:latin typeface="Adobe Garamond Pro"/>
              </a:rPr>
              <a:t>Mixed Findings</a:t>
            </a:r>
            <a:r>
              <a:rPr lang="en-US" dirty="0">
                <a:solidFill>
                  <a:schemeClr val="tx2"/>
                </a:solidFill>
                <a:latin typeface="Adobe Garamond Pro"/>
              </a:rPr>
              <a:t>: Symptom Shame higher; but Labeling Secrecy higher</a:t>
            </a:r>
          </a:p>
          <a:p>
            <a:pPr eaLnBrk="1" hangingPunct="1">
              <a:spcBef>
                <a:spcPts val="700"/>
              </a:spcBef>
              <a:buClr>
                <a:srgbClr val="B2B2B2"/>
              </a:buClr>
              <a:buSzPct val="90000"/>
              <a:defRPr/>
            </a:pPr>
            <a:r>
              <a:rPr lang="en-US" altLang="en-US" u="sng" dirty="0">
                <a:solidFill>
                  <a:schemeClr val="tx2"/>
                </a:solidFill>
                <a:latin typeface="Adobe Garamond Pro"/>
              </a:rPr>
              <a:t>Which form of stigma is more strongly associated?:</a:t>
            </a:r>
            <a:r>
              <a:rPr lang="en-US" altLang="en-US" dirty="0">
                <a:solidFill>
                  <a:schemeClr val="tx2"/>
                </a:solidFill>
                <a:latin typeface="Adobe Garamond Pro"/>
              </a:rPr>
              <a:t> Of </a:t>
            </a:r>
            <a:r>
              <a:rPr lang="en-US" altLang="en-US" b="1" dirty="0">
                <a:solidFill>
                  <a:schemeClr val="accent2"/>
                </a:solidFill>
                <a:latin typeface="Adobe Garamond Pro"/>
              </a:rPr>
              <a:t>6 positive associations </a:t>
            </a:r>
            <a:r>
              <a:rPr lang="en-US" altLang="en-US" dirty="0">
                <a:solidFill>
                  <a:schemeClr val="tx2"/>
                </a:solidFill>
                <a:latin typeface="Adobe Garamond Pro"/>
              </a:rPr>
              <a:t>with outcomes, </a:t>
            </a:r>
            <a:r>
              <a:rPr lang="en-US" altLang="en-US" b="1" dirty="0">
                <a:solidFill>
                  <a:schemeClr val="accent2"/>
                </a:solidFill>
                <a:latin typeface="Adobe Garamond Pro"/>
              </a:rPr>
              <a:t>4 have symptom stigma</a:t>
            </a:r>
            <a:r>
              <a:rPr lang="en-US" altLang="en-US" dirty="0">
                <a:solidFill>
                  <a:schemeClr val="tx2"/>
                </a:solidFill>
                <a:latin typeface="Adobe Garamond Pro"/>
              </a:rPr>
              <a:t> as more powerful correlate</a:t>
            </a:r>
          </a:p>
          <a:p>
            <a:pPr eaLnBrk="1" hangingPunct="1">
              <a:spcBef>
                <a:spcPts val="700"/>
              </a:spcBef>
              <a:buClr>
                <a:srgbClr val="B2B2B2"/>
              </a:buClr>
              <a:buSzPct val="90000"/>
              <a:defRPr/>
            </a:pPr>
            <a:r>
              <a:rPr lang="en-US" altLang="en-US" dirty="0">
                <a:solidFill>
                  <a:schemeClr val="tx2"/>
                </a:solidFill>
                <a:latin typeface="Adobe Garamond Pro"/>
              </a:rPr>
              <a:t>	- Adds to findings that stigma matters for CHR</a:t>
            </a:r>
          </a:p>
          <a:p>
            <a:pPr eaLnBrk="1" hangingPunct="1">
              <a:spcBef>
                <a:spcPts val="700"/>
              </a:spcBef>
              <a:buClr>
                <a:srgbClr val="B2B2B2"/>
              </a:buClr>
              <a:buSzPct val="90000"/>
              <a:defRPr/>
            </a:pPr>
            <a:r>
              <a:rPr lang="en-US" altLang="en-US" dirty="0">
                <a:solidFill>
                  <a:schemeClr val="tx2"/>
                </a:solidFill>
                <a:latin typeface="Adobe Garamond Pro"/>
              </a:rPr>
              <a:t>	- On balance, </a:t>
            </a:r>
            <a:r>
              <a:rPr lang="en-US" altLang="en-US" b="1" dirty="0">
                <a:solidFill>
                  <a:schemeClr val="accent2"/>
                </a:solidFill>
                <a:latin typeface="Adobe Garamond Pro"/>
              </a:rPr>
              <a:t>symptom stigma </a:t>
            </a:r>
            <a:r>
              <a:rPr lang="en-US" altLang="en-US" dirty="0">
                <a:solidFill>
                  <a:schemeClr val="tx2"/>
                </a:solidFill>
                <a:latin typeface="Adobe Garamond Pro"/>
              </a:rPr>
              <a:t>appears to be more salient at baseline; may be a </a:t>
            </a:r>
            <a:r>
              <a:rPr lang="en-US" altLang="en-US" b="1" dirty="0">
                <a:solidFill>
                  <a:schemeClr val="accent2"/>
                </a:solidFill>
                <a:latin typeface="Adobe Garamond Pro"/>
              </a:rPr>
              <a:t>target</a:t>
            </a:r>
            <a:r>
              <a:rPr lang="en-US" altLang="en-US" dirty="0">
                <a:solidFill>
                  <a:schemeClr val="tx2"/>
                </a:solidFill>
                <a:latin typeface="Adobe Garamond Pro"/>
              </a:rPr>
              <a:t> for CHR treatment</a:t>
            </a:r>
          </a:p>
          <a:p>
            <a:pPr eaLnBrk="1" hangingPunct="1">
              <a:spcBef>
                <a:spcPts val="700"/>
              </a:spcBef>
              <a:buClr>
                <a:srgbClr val="B2B2B2"/>
              </a:buClr>
              <a:buSzPct val="90000"/>
              <a:defRPr/>
            </a:pPr>
            <a:r>
              <a:rPr lang="en-US" altLang="en-US" dirty="0">
                <a:solidFill>
                  <a:schemeClr val="tx2"/>
                </a:solidFill>
                <a:latin typeface="Adobe Garamond Pro"/>
              </a:rPr>
              <a:t>	-  However, </a:t>
            </a:r>
            <a:r>
              <a:rPr lang="en-US" altLang="en-US" b="1" dirty="0">
                <a:solidFill>
                  <a:schemeClr val="accent2"/>
                </a:solidFill>
                <a:latin typeface="Adobe Garamond Pro"/>
              </a:rPr>
              <a:t>labeling stigma </a:t>
            </a:r>
            <a:r>
              <a:rPr lang="en-US" altLang="en-US" dirty="0">
                <a:solidFill>
                  <a:schemeClr val="tx2"/>
                </a:solidFill>
                <a:latin typeface="Adobe Garamond Pro"/>
              </a:rPr>
              <a:t>is present and might grow as youth become more familiar with identification status </a:t>
            </a:r>
            <a:endParaRPr lang="en-US" altLang="en-US" b="1" dirty="0">
              <a:solidFill>
                <a:schemeClr val="accent1"/>
              </a:solidFill>
              <a:latin typeface="Adobe Garamond Pro"/>
            </a:endParaRPr>
          </a:p>
          <a:p>
            <a:pPr marL="1143000" lvl="2" indent="0" eaLnBrk="1" hangingPunct="1">
              <a:spcBef>
                <a:spcPts val="700"/>
              </a:spcBef>
              <a:buClr>
                <a:schemeClr val="accent2"/>
              </a:buClr>
              <a:buSzPct val="90000"/>
              <a:defRPr/>
            </a:pPr>
            <a:endParaRPr lang="en-US" altLang="en-US" dirty="0">
              <a:solidFill>
                <a:schemeClr val="tx2"/>
              </a:solidFill>
              <a:latin typeface="Adobe Garamond Pro"/>
            </a:endParaRPr>
          </a:p>
        </p:txBody>
      </p:sp>
    </p:spTree>
    <p:extLst>
      <p:ext uri="{BB962C8B-B14F-4D97-AF65-F5344CB8AC3E}">
        <p14:creationId xmlns:p14="http://schemas.microsoft.com/office/powerpoint/2010/main" val="3718280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additive="repl">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additive="repl">
                                        <p:cTn id="26"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42</a:t>
            </a:fld>
            <a:endParaRPr lang="en-US" sz="1200" dirty="0">
              <a:solidFill>
                <a:schemeClr val="bg1"/>
              </a:solidFill>
              <a:latin typeface="Adobe Garamond Pro" pitchFamily="18" charset="0"/>
            </a:endParaRPr>
          </a:p>
        </p:txBody>
      </p:sp>
      <p:sp>
        <p:nvSpPr>
          <p:cNvPr id="10" name="Rectangle 9"/>
          <p:cNvSpPr/>
          <p:nvPr/>
        </p:nvSpPr>
        <p:spPr>
          <a:xfrm>
            <a:off x="2749677" y="172761"/>
            <a:ext cx="6216522" cy="584775"/>
          </a:xfrm>
          <a:prstGeom prst="rect">
            <a:avLst/>
          </a:prstGeom>
        </p:spPr>
        <p:txBody>
          <a:bodyPr wrap="square">
            <a:spAutoFit/>
          </a:bodyPr>
          <a:lstStyle/>
          <a:p>
            <a:pPr lvl="0" algn="r" defTabSz="872568" fontAlgn="auto">
              <a:spcAft>
                <a:spcPts val="0"/>
              </a:spcAft>
              <a:defRPr/>
            </a:pPr>
            <a:r>
              <a:rPr lang="en-US" sz="3200" dirty="0">
                <a:solidFill>
                  <a:schemeClr val="bg1"/>
                </a:solidFill>
                <a:latin typeface="Copperplate Gothic Bold" panose="020E0705020206020404" pitchFamily="34" charset="0"/>
              </a:rPr>
              <a:t>discussion</a:t>
            </a:r>
            <a:endParaRPr lang="en-GB" sz="3200" dirty="0">
              <a:solidFill>
                <a:schemeClr val="bg1"/>
              </a:solidFill>
              <a:latin typeface="Trajan Pro" pitchFamily="18" charset="0"/>
            </a:endParaRPr>
          </a:p>
        </p:txBody>
      </p:sp>
      <p:sp>
        <p:nvSpPr>
          <p:cNvPr id="11" name="Text Box 2"/>
          <p:cNvSpPr txBox="1">
            <a:spLocks noChangeArrowheads="1"/>
          </p:cNvSpPr>
          <p:nvPr/>
        </p:nvSpPr>
        <p:spPr bwMode="auto">
          <a:xfrm>
            <a:off x="472966" y="1045675"/>
            <a:ext cx="8290034" cy="43089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1pPr>
            <a:lvl2pPr marL="108426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2pPr>
            <a:lvl3pPr marL="1484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9pPr>
          </a:lstStyle>
          <a:p>
            <a:pPr eaLnBrk="1" hangingPunct="1">
              <a:spcBef>
                <a:spcPts val="700"/>
              </a:spcBef>
              <a:buClr>
                <a:srgbClr val="B2B2B2"/>
              </a:buClr>
              <a:buSzPct val="90000"/>
              <a:defRPr/>
            </a:pPr>
            <a:r>
              <a:rPr lang="en-US" altLang="en-US" sz="2800" dirty="0">
                <a:solidFill>
                  <a:schemeClr val="accent1"/>
                </a:solidFill>
                <a:latin typeface="Copperplate Gothic Bold" panose="020E0705020206020404" pitchFamily="34" charset="0"/>
              </a:rPr>
              <a:t>Qualitative Findings</a:t>
            </a:r>
            <a:r>
              <a:rPr lang="en-US" altLang="en-US" sz="2800" dirty="0">
                <a:solidFill>
                  <a:srgbClr val="000000"/>
                </a:solidFill>
              </a:rPr>
              <a:t>:</a:t>
            </a:r>
            <a:endParaRPr lang="en-US" altLang="en-US" b="1" dirty="0">
              <a:solidFill>
                <a:schemeClr val="tx2"/>
              </a:solidFill>
              <a:latin typeface="Adobe Garamond Pro"/>
            </a:endParaRPr>
          </a:p>
          <a:p>
            <a:pPr eaLnBrk="1" hangingPunct="1">
              <a:spcBef>
                <a:spcPts val="700"/>
              </a:spcBef>
              <a:buClr>
                <a:srgbClr val="B2B2B2"/>
              </a:buClr>
              <a:buSzPct val="90000"/>
              <a:defRPr/>
            </a:pPr>
            <a:r>
              <a:rPr lang="en-US" altLang="en-US" b="1" dirty="0">
                <a:solidFill>
                  <a:schemeClr val="tx2"/>
                </a:solidFill>
                <a:latin typeface="Adobe Garamond Pro"/>
              </a:rPr>
              <a:t>	Being told that one is “at risk for psychosis” </a:t>
            </a:r>
            <a:r>
              <a:rPr lang="en-US" altLang="en-US" dirty="0">
                <a:solidFill>
                  <a:schemeClr val="tx2"/>
                </a:solidFill>
                <a:latin typeface="Adobe Garamond Pro"/>
              </a:rPr>
              <a:t>is most likely linked with </a:t>
            </a:r>
            <a:r>
              <a:rPr lang="en-US" altLang="en-US" i="1" dirty="0">
                <a:solidFill>
                  <a:schemeClr val="tx2"/>
                </a:solidFill>
                <a:latin typeface="Adobe Garamond Pro"/>
              </a:rPr>
              <a:t>positive </a:t>
            </a:r>
            <a:r>
              <a:rPr lang="en-US" altLang="en-US" i="1" u="sng" dirty="0">
                <a:solidFill>
                  <a:schemeClr val="tx2"/>
                </a:solidFill>
                <a:latin typeface="Adobe Garamond Pro"/>
              </a:rPr>
              <a:t>and </a:t>
            </a:r>
            <a:r>
              <a:rPr lang="en-US" altLang="en-US" i="1" dirty="0">
                <a:solidFill>
                  <a:schemeClr val="tx2"/>
                </a:solidFill>
                <a:latin typeface="Adobe Garamond Pro"/>
              </a:rPr>
              <a:t>negative experiences, </a:t>
            </a:r>
            <a:r>
              <a:rPr lang="en-US" altLang="en-US" dirty="0">
                <a:solidFill>
                  <a:schemeClr val="tx2"/>
                </a:solidFill>
                <a:latin typeface="Adobe Garamond Pro"/>
              </a:rPr>
              <a:t>which commonly overlap</a:t>
            </a:r>
            <a:endParaRPr lang="en-US" altLang="en-US" i="1" dirty="0">
              <a:solidFill>
                <a:schemeClr val="tx2"/>
              </a:solidFill>
              <a:latin typeface="Adobe Garamond Pro"/>
            </a:endParaRPr>
          </a:p>
          <a:p>
            <a:pPr marL="342900" indent="-342900" eaLnBrk="1" hangingPunct="1">
              <a:spcBef>
                <a:spcPts val="700"/>
              </a:spcBef>
              <a:buClr>
                <a:srgbClr val="B2B2B2"/>
              </a:buClr>
              <a:buSzPct val="90000"/>
              <a:buFont typeface="Arial" panose="020B0604020202020204" pitchFamily="34" charset="0"/>
              <a:buChar char="•"/>
              <a:defRPr/>
            </a:pPr>
            <a:endParaRPr lang="en-US" altLang="en-US" b="1" i="1" dirty="0">
              <a:solidFill>
                <a:schemeClr val="tx2"/>
              </a:solidFill>
              <a:latin typeface="Adobe Garamond Pro"/>
            </a:endParaRPr>
          </a:p>
          <a:p>
            <a:pPr marL="342900" indent="-342900" eaLnBrk="1" hangingPunct="1">
              <a:spcBef>
                <a:spcPts val="700"/>
              </a:spcBef>
              <a:buClr>
                <a:srgbClr val="B2B2B2"/>
              </a:buClr>
              <a:buSzPct val="90000"/>
              <a:buFont typeface="Arial" panose="020B0604020202020204" pitchFamily="34" charset="0"/>
              <a:buChar char="•"/>
              <a:defRPr/>
            </a:pPr>
            <a:r>
              <a:rPr lang="en-US" altLang="en-US" b="1" dirty="0">
                <a:solidFill>
                  <a:schemeClr val="accent1"/>
                </a:solidFill>
                <a:latin typeface="Adobe Garamond Pro"/>
              </a:rPr>
              <a:t>-- </a:t>
            </a:r>
            <a:r>
              <a:rPr lang="en-US" altLang="en-US" b="1" u="sng" dirty="0">
                <a:solidFill>
                  <a:schemeClr val="accent1"/>
                </a:solidFill>
                <a:latin typeface="Adobe Garamond Pro"/>
              </a:rPr>
              <a:t>Goal: </a:t>
            </a:r>
            <a:r>
              <a:rPr lang="en-US" altLang="en-US" b="1" dirty="0">
                <a:solidFill>
                  <a:schemeClr val="accent1"/>
                </a:solidFill>
                <a:latin typeface="Adobe Garamond Pro"/>
              </a:rPr>
              <a:t>Minimize negative effects while accentuating the positive benefits of CHR identification</a:t>
            </a:r>
          </a:p>
          <a:p>
            <a:pPr marL="342900" indent="-342900" eaLnBrk="1" hangingPunct="1">
              <a:spcBef>
                <a:spcPts val="700"/>
              </a:spcBef>
              <a:buClr>
                <a:srgbClr val="B2B2B2"/>
              </a:buClr>
              <a:buSzPct val="90000"/>
              <a:buFont typeface="Arial" panose="020B0604020202020204" pitchFamily="34" charset="0"/>
              <a:buChar char="•"/>
              <a:defRPr/>
            </a:pPr>
            <a:endParaRPr lang="en-US" altLang="en-US" b="1" dirty="0">
              <a:solidFill>
                <a:schemeClr val="accent1"/>
              </a:solidFill>
              <a:latin typeface="Adobe Garamond Pro"/>
            </a:endParaRPr>
          </a:p>
          <a:p>
            <a:pPr marL="342900" indent="-342900" eaLnBrk="1" hangingPunct="1">
              <a:spcBef>
                <a:spcPts val="700"/>
              </a:spcBef>
              <a:buClr>
                <a:srgbClr val="B2B2B2"/>
              </a:buClr>
              <a:buSzPct val="90000"/>
              <a:buFont typeface="Arial" panose="020B0604020202020204" pitchFamily="34" charset="0"/>
              <a:buChar char="•"/>
              <a:defRPr/>
            </a:pPr>
            <a:endParaRPr lang="en-US" altLang="en-US" b="1" dirty="0">
              <a:solidFill>
                <a:schemeClr val="accent1"/>
              </a:solidFill>
              <a:latin typeface="Adobe Garamond Pro"/>
            </a:endParaRPr>
          </a:p>
          <a:p>
            <a:pPr marL="1143000" lvl="2" indent="0" eaLnBrk="1" hangingPunct="1">
              <a:spcBef>
                <a:spcPts val="700"/>
              </a:spcBef>
              <a:buClr>
                <a:schemeClr val="accent2"/>
              </a:buClr>
              <a:buSzPct val="90000"/>
              <a:defRPr/>
            </a:pPr>
            <a:endParaRPr lang="en-US" altLang="en-US" dirty="0">
              <a:solidFill>
                <a:schemeClr val="tx2"/>
              </a:solidFill>
              <a:latin typeface="Adobe Garamond Pro"/>
            </a:endParaRPr>
          </a:p>
        </p:txBody>
      </p:sp>
    </p:spTree>
    <p:extLst>
      <p:ext uri="{BB962C8B-B14F-4D97-AF65-F5344CB8AC3E}">
        <p14:creationId xmlns:p14="http://schemas.microsoft.com/office/powerpoint/2010/main" val="570351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43</a:t>
            </a:fld>
            <a:endParaRPr lang="en-US" sz="1200" dirty="0">
              <a:solidFill>
                <a:schemeClr val="bg1"/>
              </a:solidFill>
              <a:latin typeface="Adobe Garamond Pro" pitchFamily="18" charset="0"/>
            </a:endParaRPr>
          </a:p>
        </p:txBody>
      </p:sp>
      <p:sp>
        <p:nvSpPr>
          <p:cNvPr id="10" name="Rectangle 9"/>
          <p:cNvSpPr/>
          <p:nvPr/>
        </p:nvSpPr>
        <p:spPr>
          <a:xfrm>
            <a:off x="2749677" y="172761"/>
            <a:ext cx="6216522" cy="584775"/>
          </a:xfrm>
          <a:prstGeom prst="rect">
            <a:avLst/>
          </a:prstGeom>
        </p:spPr>
        <p:txBody>
          <a:bodyPr wrap="square">
            <a:spAutoFit/>
          </a:bodyPr>
          <a:lstStyle/>
          <a:p>
            <a:pPr lvl="0" algn="r" defTabSz="872568" fontAlgn="auto">
              <a:spcAft>
                <a:spcPts val="0"/>
              </a:spcAft>
              <a:defRPr/>
            </a:pPr>
            <a:r>
              <a:rPr lang="en-US" sz="3200" dirty="0">
                <a:solidFill>
                  <a:schemeClr val="bg1"/>
                </a:solidFill>
                <a:latin typeface="Copperplate Gothic Bold" panose="020E0705020206020404" pitchFamily="34" charset="0"/>
              </a:rPr>
              <a:t>discussion</a:t>
            </a:r>
            <a:endParaRPr lang="en-GB" sz="3200" dirty="0">
              <a:solidFill>
                <a:schemeClr val="bg1"/>
              </a:solidFill>
              <a:latin typeface="Trajan Pro" pitchFamily="18" charset="0"/>
            </a:endParaRPr>
          </a:p>
        </p:txBody>
      </p:sp>
      <p:sp>
        <p:nvSpPr>
          <p:cNvPr id="11" name="Text Box 2"/>
          <p:cNvSpPr txBox="1">
            <a:spLocks noChangeArrowheads="1"/>
          </p:cNvSpPr>
          <p:nvPr/>
        </p:nvSpPr>
        <p:spPr bwMode="auto">
          <a:xfrm>
            <a:off x="485667" y="757536"/>
            <a:ext cx="8290034" cy="43089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1pPr>
            <a:lvl2pPr marL="108426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2pPr>
            <a:lvl3pPr marL="1484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9pPr>
          </a:lstStyle>
          <a:p>
            <a:pPr eaLnBrk="1" hangingPunct="1">
              <a:spcBef>
                <a:spcPts val="700"/>
              </a:spcBef>
              <a:buClr>
                <a:srgbClr val="B2B2B2"/>
              </a:buClr>
              <a:buSzPct val="90000"/>
              <a:defRPr/>
            </a:pPr>
            <a:r>
              <a:rPr lang="en-US" altLang="en-US" sz="2800" dirty="0">
                <a:solidFill>
                  <a:schemeClr val="accent1"/>
                </a:solidFill>
                <a:latin typeface="Copperplate Gothic Bold" panose="020E0705020206020404" pitchFamily="34" charset="0"/>
              </a:rPr>
              <a:t>Implications for clinical care</a:t>
            </a:r>
            <a:r>
              <a:rPr lang="en-US" altLang="en-US" sz="2800" dirty="0">
                <a:solidFill>
                  <a:srgbClr val="000000"/>
                </a:solidFill>
              </a:rPr>
              <a:t>:</a:t>
            </a:r>
            <a:endParaRPr lang="en-US" altLang="en-US" b="1" dirty="0">
              <a:solidFill>
                <a:schemeClr val="tx2"/>
              </a:solidFill>
              <a:latin typeface="Adobe Garamond Pro"/>
            </a:endParaRPr>
          </a:p>
          <a:p>
            <a:pPr eaLnBrk="1" hangingPunct="1">
              <a:spcBef>
                <a:spcPts val="700"/>
              </a:spcBef>
              <a:buClr>
                <a:srgbClr val="B2B2B2"/>
              </a:buClr>
              <a:buSzPct val="90000"/>
              <a:defRPr/>
            </a:pPr>
            <a:r>
              <a:rPr lang="en-US" altLang="en-US" b="1" dirty="0">
                <a:solidFill>
                  <a:schemeClr val="tx2"/>
                </a:solidFill>
                <a:latin typeface="Adobe Garamond Pro"/>
              </a:rPr>
              <a:t>	Specialized CHR programs could be careful to avoid a singular focus on “psychosis-risk” </a:t>
            </a:r>
            <a:r>
              <a:rPr lang="en-US" dirty="0">
                <a:solidFill>
                  <a:schemeClr val="tx2"/>
                </a:solidFill>
                <a:latin typeface="Adobe Garamond Pro"/>
              </a:rPr>
              <a:t>and make it a point to attend to what is most distressing to each individual (e.g., nonpsychotic disorders) </a:t>
            </a:r>
            <a:r>
              <a:rPr lang="en-US" sz="1600" i="1" dirty="0">
                <a:solidFill>
                  <a:schemeClr val="tx2"/>
                </a:solidFill>
                <a:latin typeface="Adobe Garamond Pro"/>
              </a:rPr>
              <a:t>(Yang et al, in press, SCZ Research)</a:t>
            </a:r>
            <a:endParaRPr lang="en-US" altLang="en-US" sz="1600" i="1" dirty="0">
              <a:solidFill>
                <a:schemeClr val="tx2"/>
              </a:solidFill>
              <a:latin typeface="Adobe Garamond Pro"/>
            </a:endParaRPr>
          </a:p>
          <a:p>
            <a:pPr marL="342900" indent="-342900" eaLnBrk="1" hangingPunct="1">
              <a:spcBef>
                <a:spcPts val="700"/>
              </a:spcBef>
              <a:buClr>
                <a:srgbClr val="B2B2B2"/>
              </a:buClr>
              <a:buSzPct val="90000"/>
              <a:buFont typeface="Arial" panose="020B0604020202020204" pitchFamily="34" charset="0"/>
              <a:buChar char="•"/>
              <a:defRPr/>
            </a:pPr>
            <a:endParaRPr lang="en-US" altLang="en-US" sz="1200" b="1" i="1" dirty="0">
              <a:solidFill>
                <a:schemeClr val="tx2"/>
              </a:solidFill>
              <a:latin typeface="Adobe Garamond Pro"/>
            </a:endParaRPr>
          </a:p>
          <a:p>
            <a:r>
              <a:rPr lang="en-US" dirty="0">
                <a:solidFill>
                  <a:schemeClr val="tx2"/>
                </a:solidFill>
              </a:rPr>
              <a:t>	</a:t>
            </a:r>
            <a:r>
              <a:rPr lang="en-US" b="1" dirty="0">
                <a:solidFill>
                  <a:schemeClr val="tx2"/>
                </a:solidFill>
                <a:latin typeface="Adobe Garamond Pro"/>
              </a:rPr>
              <a:t>Help youth see their insight into their CHR symptoms as a strength,</a:t>
            </a:r>
            <a:r>
              <a:rPr lang="en-US" dirty="0">
                <a:solidFill>
                  <a:schemeClr val="tx2"/>
                </a:solidFill>
                <a:latin typeface="Adobe Garamond Pro"/>
              </a:rPr>
              <a:t> enabling them to effectively engage in treatments that can reduce their risk + receive support from others</a:t>
            </a:r>
            <a:endParaRPr lang="en-US" altLang="en-US" b="1" i="1" dirty="0">
              <a:solidFill>
                <a:schemeClr val="tx2"/>
              </a:solidFill>
              <a:latin typeface="Adobe Garamond Pro"/>
            </a:endParaRPr>
          </a:p>
          <a:p>
            <a:endParaRPr lang="en-US" sz="1200" dirty="0">
              <a:solidFill>
                <a:schemeClr val="tx2"/>
              </a:solidFill>
            </a:endParaRPr>
          </a:p>
          <a:p>
            <a:r>
              <a:rPr lang="en-US" b="1" dirty="0">
                <a:solidFill>
                  <a:schemeClr val="tx2"/>
                </a:solidFill>
                <a:latin typeface="Adobe Garamond Pro"/>
              </a:rPr>
              <a:t>	</a:t>
            </a:r>
            <a:r>
              <a:rPr lang="en-US" dirty="0">
                <a:solidFill>
                  <a:schemeClr val="tx2"/>
                </a:solidFill>
                <a:latin typeface="Adobe Garamond Pro"/>
              </a:rPr>
              <a:t>While important to engagement, </a:t>
            </a:r>
            <a:r>
              <a:rPr lang="en-US" b="1" dirty="0">
                <a:solidFill>
                  <a:schemeClr val="tx2"/>
                </a:solidFill>
                <a:latin typeface="Adobe Garamond Pro"/>
              </a:rPr>
              <a:t>recognize that being identified as “at risk for psychosis” may adversely impact </a:t>
            </a:r>
            <a:r>
              <a:rPr lang="en-US" dirty="0">
                <a:solidFill>
                  <a:schemeClr val="tx2"/>
                </a:solidFill>
                <a:latin typeface="Adobe Garamond Pro"/>
              </a:rPr>
              <a:t>individuals’ sense of self + anticipated treatment from others</a:t>
            </a:r>
            <a:endParaRPr lang="en-US" altLang="en-US" sz="1200" dirty="0">
              <a:solidFill>
                <a:schemeClr val="tx2"/>
              </a:solidFill>
              <a:latin typeface="Adobe Garamond Pro"/>
            </a:endParaRPr>
          </a:p>
          <a:p>
            <a:pPr marL="342900" lvl="1" indent="-342900" eaLnBrk="1" hangingPunct="1">
              <a:spcBef>
                <a:spcPts val="700"/>
              </a:spcBef>
              <a:buClr>
                <a:srgbClr val="B2B2B2"/>
              </a:buClr>
              <a:buSzPct val="90000"/>
              <a:buFont typeface="Arial" panose="020B0604020202020204" pitchFamily="34" charset="0"/>
              <a:buChar char="•"/>
              <a:defRPr/>
            </a:pPr>
            <a:r>
              <a:rPr lang="en-US" altLang="en-US" b="1" u="sng" dirty="0">
                <a:solidFill>
                  <a:schemeClr val="tx2"/>
                </a:solidFill>
                <a:latin typeface="Adobe Garamond Pro"/>
              </a:rPr>
              <a:t>CHR stigma intervention </a:t>
            </a:r>
            <a:r>
              <a:rPr lang="en-US" altLang="en-US" b="1" dirty="0">
                <a:solidFill>
                  <a:schemeClr val="accent1"/>
                </a:solidFill>
                <a:latin typeface="Adobe Garamond Pro"/>
              </a:rPr>
              <a:t>(</a:t>
            </a:r>
            <a:r>
              <a:rPr lang="en-US" altLang="en-US" dirty="0" err="1">
                <a:solidFill>
                  <a:schemeClr val="accent1"/>
                </a:solidFill>
                <a:latin typeface="Adobe Garamond Pro"/>
              </a:rPr>
              <a:t>Lucksted</a:t>
            </a:r>
            <a:r>
              <a:rPr lang="en-US" altLang="en-US" dirty="0">
                <a:solidFill>
                  <a:schemeClr val="accent1"/>
                </a:solidFill>
                <a:latin typeface="Adobe Garamond Pro"/>
              </a:rPr>
              <a:t>, “Ending Internalized Stigma”) </a:t>
            </a:r>
            <a:r>
              <a:rPr lang="en-US" altLang="en-US" dirty="0">
                <a:solidFill>
                  <a:schemeClr val="tx2"/>
                </a:solidFill>
                <a:latin typeface="Adobe Garamond Pro"/>
              </a:rPr>
              <a:t>to </a:t>
            </a:r>
            <a:r>
              <a:rPr lang="en-US" altLang="en-US" b="1" i="1" dirty="0">
                <a:solidFill>
                  <a:schemeClr val="tx2"/>
                </a:solidFill>
                <a:latin typeface="Adobe Garamond Pro"/>
              </a:rPr>
              <a:t>maximize benefits</a:t>
            </a:r>
            <a:r>
              <a:rPr lang="en-US" altLang="en-US" dirty="0">
                <a:solidFill>
                  <a:schemeClr val="tx2"/>
                </a:solidFill>
                <a:latin typeface="Adobe Garamond Pro"/>
              </a:rPr>
              <a:t> of earliest identification</a:t>
            </a:r>
            <a:endParaRPr lang="en-US" dirty="0"/>
          </a:p>
          <a:p>
            <a:pPr marL="342900" indent="-342900" eaLnBrk="1" hangingPunct="1">
              <a:spcBef>
                <a:spcPts val="700"/>
              </a:spcBef>
              <a:buClr>
                <a:srgbClr val="B2B2B2"/>
              </a:buClr>
              <a:buSzPct val="90000"/>
              <a:buFont typeface="Arial" panose="020B0604020202020204" pitchFamily="34" charset="0"/>
              <a:buChar char="•"/>
              <a:defRPr/>
            </a:pPr>
            <a:endParaRPr lang="en-US" altLang="en-US" b="1" dirty="0">
              <a:solidFill>
                <a:schemeClr val="accent1"/>
              </a:solidFill>
              <a:latin typeface="Adobe Garamond Pro"/>
            </a:endParaRPr>
          </a:p>
          <a:p>
            <a:pPr marL="342900" indent="-342900" eaLnBrk="1" hangingPunct="1">
              <a:spcBef>
                <a:spcPts val="700"/>
              </a:spcBef>
              <a:buClr>
                <a:srgbClr val="B2B2B2"/>
              </a:buClr>
              <a:buSzPct val="90000"/>
              <a:buFont typeface="Arial" panose="020B0604020202020204" pitchFamily="34" charset="0"/>
              <a:buChar char="•"/>
              <a:defRPr/>
            </a:pPr>
            <a:endParaRPr lang="en-US" altLang="en-US" b="1" dirty="0">
              <a:solidFill>
                <a:schemeClr val="accent1"/>
              </a:solidFill>
              <a:latin typeface="Adobe Garamond Pro"/>
            </a:endParaRPr>
          </a:p>
          <a:p>
            <a:pPr marL="1143000" lvl="2" indent="0" eaLnBrk="1" hangingPunct="1">
              <a:spcBef>
                <a:spcPts val="700"/>
              </a:spcBef>
              <a:buClr>
                <a:schemeClr val="accent2"/>
              </a:buClr>
              <a:buSzPct val="90000"/>
              <a:defRPr/>
            </a:pPr>
            <a:endParaRPr lang="en-US" altLang="en-US" dirty="0">
              <a:solidFill>
                <a:schemeClr val="tx2"/>
              </a:solidFill>
              <a:latin typeface="Adobe Garamond Pro"/>
            </a:endParaRPr>
          </a:p>
        </p:txBody>
      </p:sp>
    </p:spTree>
    <p:extLst>
      <p:ext uri="{BB962C8B-B14F-4D97-AF65-F5344CB8AC3E}">
        <p14:creationId xmlns:p14="http://schemas.microsoft.com/office/powerpoint/2010/main" val="3261666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additive="repl">
                                        <p:cTn id="22"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44</a:t>
            </a:fld>
            <a:endParaRPr lang="en-US" sz="1200" dirty="0">
              <a:solidFill>
                <a:schemeClr val="bg1"/>
              </a:solidFill>
              <a:latin typeface="Adobe Garamond Pro" pitchFamily="18" charset="0"/>
            </a:endParaRPr>
          </a:p>
        </p:txBody>
      </p:sp>
      <p:sp>
        <p:nvSpPr>
          <p:cNvPr id="10" name="Rectangle 9"/>
          <p:cNvSpPr/>
          <p:nvPr/>
        </p:nvSpPr>
        <p:spPr>
          <a:xfrm>
            <a:off x="2749677" y="172761"/>
            <a:ext cx="6216522" cy="584775"/>
          </a:xfrm>
          <a:prstGeom prst="rect">
            <a:avLst/>
          </a:prstGeom>
        </p:spPr>
        <p:txBody>
          <a:bodyPr wrap="square">
            <a:spAutoFit/>
          </a:bodyPr>
          <a:lstStyle/>
          <a:p>
            <a:pPr lvl="0" algn="r" defTabSz="872568" fontAlgn="auto">
              <a:spcAft>
                <a:spcPts val="0"/>
              </a:spcAft>
              <a:defRPr/>
            </a:pPr>
            <a:r>
              <a:rPr lang="en-US" sz="3200" dirty="0">
                <a:solidFill>
                  <a:schemeClr val="bg1"/>
                </a:solidFill>
                <a:latin typeface="Copperplate Gothic Bold" panose="020E0705020206020404" pitchFamily="34" charset="0"/>
              </a:rPr>
              <a:t>acknowledgements</a:t>
            </a:r>
            <a:endParaRPr lang="en-GB" sz="3200" dirty="0">
              <a:solidFill>
                <a:schemeClr val="bg1"/>
              </a:solidFill>
              <a:latin typeface="Trajan Pro" pitchFamily="18" charset="0"/>
            </a:endParaRPr>
          </a:p>
        </p:txBody>
      </p:sp>
      <p:sp>
        <p:nvSpPr>
          <p:cNvPr id="11" name="Text Box 2"/>
          <p:cNvSpPr txBox="1">
            <a:spLocks noChangeArrowheads="1"/>
          </p:cNvSpPr>
          <p:nvPr/>
        </p:nvSpPr>
        <p:spPr bwMode="auto">
          <a:xfrm>
            <a:off x="472966" y="1371600"/>
            <a:ext cx="8290034" cy="4308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1pPr>
            <a:lvl2pPr marL="108426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2pPr>
            <a:lvl3pPr marL="1484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sz="2400">
                <a:solidFill>
                  <a:schemeClr val="bg1"/>
                </a:solidFill>
                <a:latin typeface="Arial" pitchFamily="34" charset="0"/>
                <a:ea typeface="細明體" pitchFamily="49" charset="-120"/>
              </a:defRPr>
            </a:lvl9pPr>
          </a:lstStyle>
          <a:p>
            <a:pPr eaLnBrk="1" hangingPunct="1">
              <a:spcBef>
                <a:spcPts val="700"/>
              </a:spcBef>
              <a:buClr>
                <a:srgbClr val="B2B2B2"/>
              </a:buClr>
              <a:buSzPct val="90000"/>
              <a:defRPr/>
            </a:pPr>
            <a:r>
              <a:rPr lang="en-US" u="sng" dirty="0">
                <a:solidFill>
                  <a:schemeClr val="tx1"/>
                </a:solidFill>
              </a:rPr>
              <a:t>Collaborators:</a:t>
            </a:r>
          </a:p>
          <a:p>
            <a:pPr eaLnBrk="1" hangingPunct="1">
              <a:spcBef>
                <a:spcPts val="700"/>
              </a:spcBef>
              <a:buClr>
                <a:srgbClr val="B2B2B2"/>
              </a:buClr>
              <a:buSzPct val="90000"/>
              <a:defRPr/>
            </a:pPr>
            <a:r>
              <a:rPr lang="en-US" b="1" dirty="0">
                <a:solidFill>
                  <a:schemeClr val="tx1"/>
                </a:solidFill>
              </a:rPr>
              <a:t>Larry J Seidman,</a:t>
            </a:r>
            <a:r>
              <a:rPr lang="en-US" dirty="0">
                <a:solidFill>
                  <a:schemeClr val="tx1"/>
                </a:solidFill>
              </a:rPr>
              <a:t> </a:t>
            </a:r>
            <a:r>
              <a:rPr lang="en-US" b="1" dirty="0">
                <a:solidFill>
                  <a:schemeClr val="tx1"/>
                </a:solidFill>
              </a:rPr>
              <a:t>Kristen Woodberry (</a:t>
            </a:r>
            <a:r>
              <a:rPr lang="en-US" b="1" dirty="0" err="1">
                <a:solidFill>
                  <a:schemeClr val="tx1"/>
                </a:solidFill>
              </a:rPr>
              <a:t>mPI’s</a:t>
            </a:r>
            <a:r>
              <a:rPr lang="en-US" b="1" dirty="0">
                <a:solidFill>
                  <a:schemeClr val="tx1"/>
                </a:solidFill>
              </a:rPr>
              <a:t>)</a:t>
            </a:r>
            <a:r>
              <a:rPr lang="en-US" dirty="0">
                <a:solidFill>
                  <a:schemeClr val="tx1"/>
                </a:solidFill>
              </a:rPr>
              <a:t>, </a:t>
            </a:r>
          </a:p>
          <a:p>
            <a:pPr eaLnBrk="1" hangingPunct="1">
              <a:spcBef>
                <a:spcPts val="700"/>
              </a:spcBef>
              <a:buClr>
                <a:srgbClr val="B2B2B2"/>
              </a:buClr>
              <a:buSzPct val="90000"/>
              <a:defRPr/>
            </a:pPr>
            <a:r>
              <a:rPr lang="en-US" dirty="0">
                <a:solidFill>
                  <a:schemeClr val="tx1"/>
                </a:solidFill>
              </a:rPr>
              <a:t>   Caitlin Bryant, Emily Kline, Dan </a:t>
            </a:r>
            <a:r>
              <a:rPr lang="en-US" dirty="0" err="1">
                <a:solidFill>
                  <a:schemeClr val="tx1"/>
                </a:solidFill>
              </a:rPr>
              <a:t>Shapir</a:t>
            </a:r>
            <a:r>
              <a:rPr lang="en-US" dirty="0">
                <a:solidFill>
                  <a:schemeClr val="tx1"/>
                </a:solidFill>
              </a:rPr>
              <a:t>, </a:t>
            </a:r>
          </a:p>
          <a:p>
            <a:pPr eaLnBrk="1" hangingPunct="1">
              <a:spcBef>
                <a:spcPts val="700"/>
              </a:spcBef>
              <a:buClr>
                <a:srgbClr val="B2B2B2"/>
              </a:buClr>
              <a:buSzPct val="90000"/>
              <a:defRPr/>
            </a:pPr>
            <a:r>
              <a:rPr lang="en-US" dirty="0">
                <a:solidFill>
                  <a:schemeClr val="tx1"/>
                </a:solidFill>
              </a:rPr>
              <a:t>   Leda Kennedy</a:t>
            </a:r>
          </a:p>
          <a:p>
            <a:pPr eaLnBrk="1" hangingPunct="1">
              <a:spcBef>
                <a:spcPts val="700"/>
              </a:spcBef>
              <a:buClr>
                <a:srgbClr val="B2B2B2"/>
              </a:buClr>
              <a:buSzPct val="90000"/>
              <a:defRPr/>
            </a:pPr>
            <a:r>
              <a:rPr lang="en-US" dirty="0">
                <a:solidFill>
                  <a:schemeClr val="tx1"/>
                </a:solidFill>
              </a:rPr>
              <a:t>   Beth Israel Deaconess/ Harvard Medical School</a:t>
            </a:r>
          </a:p>
          <a:p>
            <a:pPr eaLnBrk="1" hangingPunct="1">
              <a:spcBef>
                <a:spcPts val="700"/>
              </a:spcBef>
              <a:buClr>
                <a:srgbClr val="B2B2B2"/>
              </a:buClr>
              <a:buSzPct val="90000"/>
              <a:defRPr/>
            </a:pPr>
            <a:r>
              <a:rPr lang="en-US" b="1" dirty="0">
                <a:solidFill>
                  <a:schemeClr val="tx1"/>
                </a:solidFill>
              </a:rPr>
              <a:t>William McFarlane (</a:t>
            </a:r>
            <a:r>
              <a:rPr lang="en-US" b="1" dirty="0" err="1">
                <a:solidFill>
                  <a:schemeClr val="tx1"/>
                </a:solidFill>
              </a:rPr>
              <a:t>mPI</a:t>
            </a:r>
            <a:r>
              <a:rPr lang="en-US" b="1" dirty="0">
                <a:solidFill>
                  <a:schemeClr val="tx1"/>
                </a:solidFill>
              </a:rPr>
              <a:t>)</a:t>
            </a:r>
            <a:r>
              <a:rPr lang="en-US" dirty="0">
                <a:solidFill>
                  <a:schemeClr val="tx1"/>
                </a:solidFill>
              </a:rPr>
              <a:t>, Donna Downing, Anna </a:t>
            </a:r>
            <a:r>
              <a:rPr lang="en-US" dirty="0" err="1">
                <a:solidFill>
                  <a:schemeClr val="tx1"/>
                </a:solidFill>
              </a:rPr>
              <a:t>Cloutier</a:t>
            </a:r>
            <a:r>
              <a:rPr lang="en-US" dirty="0">
                <a:solidFill>
                  <a:schemeClr val="tx1"/>
                </a:solidFill>
              </a:rPr>
              <a:t>– Maine Medical Center</a:t>
            </a:r>
          </a:p>
          <a:p>
            <a:pPr eaLnBrk="1" hangingPunct="1">
              <a:spcBef>
                <a:spcPts val="700"/>
              </a:spcBef>
              <a:buClr>
                <a:srgbClr val="B2B2B2"/>
              </a:buClr>
              <a:buSzPct val="90000"/>
              <a:defRPr/>
            </a:pPr>
            <a:r>
              <a:rPr lang="en-US" dirty="0">
                <a:solidFill>
                  <a:schemeClr val="tx1"/>
                </a:solidFill>
              </a:rPr>
              <a:t>Cheryl Corcoran– Mt Sinai School of Medicine</a:t>
            </a:r>
          </a:p>
          <a:p>
            <a:pPr eaLnBrk="1" hangingPunct="1">
              <a:spcBef>
                <a:spcPts val="700"/>
              </a:spcBef>
              <a:buClr>
                <a:srgbClr val="B2B2B2"/>
              </a:buClr>
              <a:buSzPct val="90000"/>
              <a:defRPr/>
            </a:pPr>
            <a:r>
              <a:rPr lang="en-US" dirty="0">
                <a:solidFill>
                  <a:schemeClr val="tx1"/>
                </a:solidFill>
              </a:rPr>
              <a:t>Bruce Link– UC Riverside</a:t>
            </a:r>
          </a:p>
          <a:p>
            <a:pPr eaLnBrk="1" hangingPunct="1">
              <a:spcBef>
                <a:spcPts val="700"/>
              </a:spcBef>
              <a:buClr>
                <a:srgbClr val="B2B2B2"/>
              </a:buClr>
              <a:buSzPct val="90000"/>
              <a:defRPr/>
            </a:pPr>
            <a:r>
              <a:rPr lang="en-US" dirty="0" err="1">
                <a:solidFill>
                  <a:schemeClr val="tx1"/>
                </a:solidFill>
              </a:rPr>
              <a:t>Ragy</a:t>
            </a:r>
            <a:r>
              <a:rPr lang="en-US" dirty="0">
                <a:solidFill>
                  <a:schemeClr val="tx1"/>
                </a:solidFill>
              </a:rPr>
              <a:t> </a:t>
            </a:r>
            <a:r>
              <a:rPr lang="en-US" dirty="0" err="1">
                <a:solidFill>
                  <a:schemeClr val="tx1"/>
                </a:solidFill>
              </a:rPr>
              <a:t>Girgis</a:t>
            </a:r>
            <a:r>
              <a:rPr lang="en-US" dirty="0">
                <a:solidFill>
                  <a:schemeClr val="tx1"/>
                </a:solidFill>
              </a:rPr>
              <a:t>, Gary </a:t>
            </a:r>
            <a:r>
              <a:rPr lang="en-US" dirty="0" err="1">
                <a:solidFill>
                  <a:schemeClr val="tx1"/>
                </a:solidFill>
              </a:rPr>
              <a:t>Brucato</a:t>
            </a:r>
            <a:r>
              <a:rPr lang="en-US" dirty="0">
                <a:solidFill>
                  <a:schemeClr val="tx1"/>
                </a:solidFill>
              </a:rPr>
              <a:t>– NY State Psychiatric Institute/ Columbia University</a:t>
            </a:r>
          </a:p>
        </p:txBody>
      </p:sp>
      <p:pic>
        <p:nvPicPr>
          <p:cNvPr id="12" name="图片 2"/>
          <p:cNvPicPr>
            <a:picLocks noChangeAspect="1"/>
          </p:cNvPicPr>
          <p:nvPr/>
        </p:nvPicPr>
        <p:blipFill>
          <a:blip r:embed="rId2"/>
          <a:stretch>
            <a:fillRect/>
          </a:stretch>
        </p:blipFill>
        <p:spPr>
          <a:xfrm>
            <a:off x="7362321" y="847725"/>
            <a:ext cx="1781680" cy="2601253"/>
          </a:xfrm>
          <a:prstGeom prst="rect">
            <a:avLst/>
          </a:prstGeom>
        </p:spPr>
      </p:pic>
    </p:spTree>
    <p:extLst>
      <p:ext uri="{BB962C8B-B14F-4D97-AF65-F5344CB8AC3E}">
        <p14:creationId xmlns:p14="http://schemas.microsoft.com/office/powerpoint/2010/main" val="4222907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additive="repl">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additive="repl">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additive="repl">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fill="hold" nodeType="clickEffect">
                                  <p:stCondLst>
                                    <p:cond delay="0"/>
                                  </p:stCondLst>
                                  <p:childTnLst>
                                    <p:set>
                                      <p:cBhvr additive="repl">
                                        <p:cTn id="26"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fill="hold" nodeType="clickEffect">
                                  <p:stCondLst>
                                    <p:cond delay="0"/>
                                  </p:stCondLst>
                                  <p:childTnLst>
                                    <p:set>
                                      <p:cBhvr additive="repl">
                                        <p:cTn id="30"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fill="hold" nodeType="clickEffect">
                                  <p:stCondLst>
                                    <p:cond delay="0"/>
                                  </p:stCondLst>
                                  <p:childTnLst>
                                    <p:set>
                                      <p:cBhvr additive="repl">
                                        <p:cTn id="34"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fill="hold" nodeType="clickEffect">
                                  <p:stCondLst>
                                    <p:cond delay="0"/>
                                  </p:stCondLst>
                                  <p:childTnLst>
                                    <p:set>
                                      <p:cBhvr additive="repl">
                                        <p:cTn id="38"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45</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RESULTS</a:t>
            </a:r>
            <a:endParaRPr lang="en-GB" sz="2800" dirty="0">
              <a:solidFill>
                <a:schemeClr val="bg1"/>
              </a:solidFill>
              <a:latin typeface="Copperplate Gothic Bold" panose="020E0705020206020404" pitchFamily="34" charset="0"/>
            </a:endParaRPr>
          </a:p>
        </p:txBody>
      </p:sp>
      <p:sp>
        <p:nvSpPr>
          <p:cNvPr id="12" name="Rectangle 3"/>
          <p:cNvSpPr txBox="1">
            <a:spLocks noChangeArrowheads="1"/>
          </p:cNvSpPr>
          <p:nvPr/>
        </p:nvSpPr>
        <p:spPr>
          <a:xfrm>
            <a:off x="248488" y="1173487"/>
            <a:ext cx="8489994" cy="513573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altLang="zh-CN" sz="1800" dirty="0"/>
              <a:t>-- “</a:t>
            </a:r>
            <a:r>
              <a:rPr lang="en-US" altLang="zh-CN" sz="1800" i="1" dirty="0"/>
              <a:t>Explanation and Legitimization of Symptoms</a:t>
            </a:r>
            <a:r>
              <a:rPr lang="en-US" altLang="zh-CN" sz="1800" dirty="0"/>
              <a:t>” co-occurring with “</a:t>
            </a:r>
            <a:r>
              <a:rPr lang="en-US" altLang="zh-CN" sz="1800" i="1" dirty="0"/>
              <a:t>Anticipated Stigma and Discrimination</a:t>
            </a:r>
            <a:r>
              <a:rPr lang="en-US" altLang="zh-CN" sz="1800" dirty="0"/>
              <a:t>” </a:t>
            </a:r>
            <a:r>
              <a:rPr lang="en-US" altLang="zh-CN" sz="1800" b="1" dirty="0"/>
              <a:t> </a:t>
            </a:r>
            <a:r>
              <a:rPr lang="en-US" altLang="zh-CN" sz="1800" dirty="0"/>
              <a:t>(J=0.375). </a:t>
            </a:r>
          </a:p>
          <a:p>
            <a:pPr marL="0" indent="0">
              <a:buNone/>
            </a:pPr>
            <a:endParaRPr lang="zh-CN" altLang="zh-CN" sz="1800" dirty="0"/>
          </a:p>
          <a:p>
            <a:pPr marL="0" indent="0">
              <a:buNone/>
            </a:pPr>
            <a:r>
              <a:rPr lang="en-US" altLang="zh-CN" sz="1800" dirty="0"/>
              <a:t>--While the CHR identification </a:t>
            </a:r>
            <a:r>
              <a:rPr lang="en-US" altLang="zh-CN" sz="1800" u="sng" dirty="0"/>
              <a:t>provided an explanation for and legitimized symptoms, </a:t>
            </a:r>
            <a:r>
              <a:rPr lang="en-US" altLang="zh-CN" sz="1800" dirty="0"/>
              <a:t>individuals could </a:t>
            </a:r>
            <a:r>
              <a:rPr lang="en-US" altLang="zh-CN" sz="1800" u="sng" dirty="0"/>
              <a:t>simultaneously anticipate stigma and discrimination </a:t>
            </a:r>
            <a:r>
              <a:rPr lang="en-US" altLang="zh-CN" sz="1800" dirty="0"/>
              <a:t>due to this newfound knowledge. </a:t>
            </a:r>
          </a:p>
          <a:p>
            <a:pPr marL="0" indent="0">
              <a:buNone/>
            </a:pPr>
            <a:endParaRPr lang="zh-CN" altLang="zh-CN" sz="1800" dirty="0"/>
          </a:p>
          <a:p>
            <a:pPr marL="0" indent="0">
              <a:buNone/>
            </a:pPr>
            <a:r>
              <a:rPr lang="en-US" altLang="zh-CN" sz="1800" dirty="0">
                <a:solidFill>
                  <a:schemeClr val="tx2"/>
                </a:solidFill>
              </a:rPr>
              <a:t>“</a:t>
            </a:r>
            <a:r>
              <a:rPr lang="en-US" altLang="zh-CN" sz="1800" b="1" dirty="0">
                <a:solidFill>
                  <a:schemeClr val="tx2"/>
                </a:solidFill>
              </a:rPr>
              <a:t>The label and description has been positive for me because now I know that it’s “something.” There have been things or symptoms that people have said ‘oh, you should have that checked.’</a:t>
            </a:r>
            <a:r>
              <a:rPr lang="en-US" altLang="zh-CN" sz="1800" dirty="0">
                <a:solidFill>
                  <a:schemeClr val="tx2"/>
                </a:solidFill>
              </a:rPr>
              <a:t> …</a:t>
            </a:r>
            <a:r>
              <a:rPr lang="en-US" altLang="zh-CN" sz="1800" b="1" dirty="0">
                <a:solidFill>
                  <a:schemeClr val="tx2"/>
                </a:solidFill>
              </a:rPr>
              <a:t>It’s good to know that it’s “something”, a real thing.</a:t>
            </a:r>
            <a:r>
              <a:rPr lang="en-US" altLang="zh-CN" sz="1800" dirty="0">
                <a:solidFill>
                  <a:schemeClr val="tx2"/>
                </a:solidFill>
              </a:rPr>
              <a:t> </a:t>
            </a:r>
            <a:r>
              <a:rPr lang="en-US" altLang="zh-CN" sz="1800" dirty="0"/>
              <a:t>I</a:t>
            </a:r>
            <a:r>
              <a:rPr lang="en-US" altLang="zh-CN" sz="1800" b="1" dirty="0"/>
              <a:t> worry how being in COPE would affect my life in the future if anyone ever found out.</a:t>
            </a:r>
            <a:r>
              <a:rPr lang="en-US" altLang="zh-CN" sz="1800" dirty="0"/>
              <a:t> </a:t>
            </a:r>
            <a:r>
              <a:rPr lang="en-US" altLang="zh-CN" sz="1800" b="1" dirty="0"/>
              <a:t>I wonder if people would decide that I’m unfit to be a mother</a:t>
            </a:r>
            <a:r>
              <a:rPr lang="en-US" altLang="zh-CN" sz="1800" dirty="0"/>
              <a:t>. I’m participating in COPE for my children in case they discover that this is genetic. But I worry that it’s in my records and that [my records] will come back even if I get better.”</a:t>
            </a:r>
            <a:endParaRPr lang="zh-CN" altLang="zh-CN" sz="1800" dirty="0"/>
          </a:p>
          <a:p>
            <a:pPr marL="0" indent="0">
              <a:buNone/>
            </a:pPr>
            <a:endParaRPr lang="en-US" altLang="zh-CN" sz="2400" dirty="0"/>
          </a:p>
        </p:txBody>
      </p:sp>
    </p:spTree>
    <p:extLst>
      <p:ext uri="{BB962C8B-B14F-4D97-AF65-F5344CB8AC3E}">
        <p14:creationId xmlns:p14="http://schemas.microsoft.com/office/powerpoint/2010/main" val="2570791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4</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Definition of Stigma</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graphicFrame>
        <p:nvGraphicFramePr>
          <p:cNvPr id="13" name="Diagram 12"/>
          <p:cNvGraphicFramePr/>
          <p:nvPr/>
        </p:nvGraphicFramePr>
        <p:xfrm>
          <a:off x="404969" y="1707298"/>
          <a:ext cx="8357072" cy="4844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4214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5</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PUBLIC STIGMA</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4" name="Rectangle 3"/>
          <p:cNvSpPr txBox="1">
            <a:spLocks noChangeArrowheads="1"/>
          </p:cNvSpPr>
          <p:nvPr/>
        </p:nvSpPr>
        <p:spPr>
          <a:xfrm>
            <a:off x="381000" y="2052909"/>
            <a:ext cx="8407400" cy="27559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Wingdings 2" pitchFamily="18" charset="2"/>
              <a:buNone/>
              <a:defRPr/>
            </a:pPr>
            <a:r>
              <a:rPr lang="en-US" dirty="0"/>
              <a:t>	</a:t>
            </a:r>
            <a:endParaRPr lang="en-US" dirty="0">
              <a:solidFill>
                <a:schemeClr val="tx1">
                  <a:lumMod val="75000"/>
                  <a:lumOff val="25000"/>
                </a:schemeClr>
              </a:solidFill>
            </a:endParaRPr>
          </a:p>
          <a:p>
            <a:pPr fontAlgn="auto">
              <a:spcAft>
                <a:spcPts val="0"/>
              </a:spcAft>
              <a:buFont typeface="Wingdings 2" pitchFamily="18" charset="2"/>
              <a:buNone/>
              <a:defRPr/>
            </a:pPr>
            <a:r>
              <a:rPr lang="en-US" dirty="0">
                <a:solidFill>
                  <a:schemeClr val="tx1">
                    <a:lumMod val="75000"/>
                    <a:lumOff val="25000"/>
                  </a:schemeClr>
                </a:solidFill>
              </a:rPr>
              <a:t>	</a:t>
            </a:r>
            <a:r>
              <a:rPr lang="en-US" dirty="0">
                <a:solidFill>
                  <a:schemeClr val="tx2"/>
                </a:solidFill>
              </a:rPr>
              <a:t>The process in which the general public stigmatizes individuals with mental illness and which consists of processes of stereotyping, prejudice, and discrimination</a:t>
            </a:r>
          </a:p>
          <a:p>
            <a:pPr fontAlgn="auto">
              <a:spcAft>
                <a:spcPts val="0"/>
              </a:spcAft>
              <a:buFont typeface="Wingdings 2" pitchFamily="18" charset="2"/>
              <a:buNone/>
              <a:defRPr/>
            </a:pPr>
            <a:endParaRPr lang="en-US" dirty="0">
              <a:solidFill>
                <a:srgbClr val="EEECE1"/>
              </a:solidFill>
              <a:latin typeface="Arial" pitchFamily="34" charset="0"/>
              <a:cs typeface="Arial" pitchFamily="34" charset="0"/>
            </a:endParaRPr>
          </a:p>
        </p:txBody>
      </p:sp>
    </p:spTree>
    <p:extLst>
      <p:ext uri="{BB962C8B-B14F-4D97-AF65-F5344CB8AC3E}">
        <p14:creationId xmlns:p14="http://schemas.microsoft.com/office/powerpoint/2010/main" val="2176470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6</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GB" sz="2800" dirty="0">
                <a:solidFill>
                  <a:schemeClr val="bg1"/>
                </a:solidFill>
                <a:latin typeface="Copperplate Gothic Bold" panose="020E0705020206020404" pitchFamily="34" charset="0"/>
              </a:rPr>
              <a:t>PUBLIC STIGMA GLOBALLY</a:t>
            </a: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2" name="Rectangle 3"/>
          <p:cNvSpPr txBox="1">
            <a:spLocks noChangeArrowheads="1"/>
          </p:cNvSpPr>
          <p:nvPr/>
        </p:nvSpPr>
        <p:spPr>
          <a:xfrm>
            <a:off x="829398" y="1227864"/>
            <a:ext cx="7772400" cy="3900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a:buNone/>
              <a:defRPr/>
            </a:pPr>
            <a:r>
              <a:rPr lang="en-US" altLang="zh-CN" sz="2200" u="sng" dirty="0"/>
              <a:t>Cross-National Study of  “Backbone” of Public Stigma of Mental Illness </a:t>
            </a:r>
            <a:r>
              <a:rPr lang="en-US" altLang="zh-CN" sz="2200" dirty="0"/>
              <a:t>(</a:t>
            </a:r>
            <a:r>
              <a:rPr lang="en-US" altLang="zh-CN" sz="1600" i="1" dirty="0" err="1"/>
              <a:t>Pescosolido</a:t>
            </a:r>
            <a:r>
              <a:rPr lang="en-US" altLang="zh-CN" sz="2200" dirty="0"/>
              <a:t> </a:t>
            </a:r>
            <a:r>
              <a:rPr lang="en-US" altLang="zh-CN" sz="1600" i="1" dirty="0"/>
              <a:t>et al., 2013</a:t>
            </a:r>
            <a:r>
              <a:rPr lang="en-US" altLang="zh-CN" sz="2200" dirty="0"/>
              <a:t>)</a:t>
            </a:r>
          </a:p>
          <a:p>
            <a:pPr lvl="1">
              <a:buFont typeface="Arial" charset="0"/>
              <a:buChar char="–"/>
              <a:defRPr/>
            </a:pPr>
            <a:r>
              <a:rPr lang="en-US" sz="2200" dirty="0"/>
              <a:t>16 countries-- nationally representative samples</a:t>
            </a:r>
          </a:p>
          <a:p>
            <a:pPr lvl="1">
              <a:buFont typeface="Arial" charset="0"/>
              <a:buChar char="–"/>
              <a:defRPr/>
            </a:pPr>
            <a:r>
              <a:rPr lang="en-US" sz="2200" dirty="0"/>
              <a:t>DSM-IV  Case vignettes (MDD &amp; SCZ)</a:t>
            </a:r>
          </a:p>
          <a:p>
            <a:pPr lvl="1">
              <a:buFont typeface="Arial" charset="0"/>
              <a:buChar char="–"/>
              <a:defRPr/>
            </a:pPr>
            <a:r>
              <a:rPr lang="en-US" sz="2200" dirty="0"/>
              <a:t>Sample= 13,081 community members</a:t>
            </a:r>
          </a:p>
          <a:p>
            <a:pPr lvl="1">
              <a:buFont typeface="Arial" charset="0"/>
              <a:buChar char="–"/>
              <a:defRPr/>
            </a:pPr>
            <a:r>
              <a:rPr lang="en-US" sz="2200" dirty="0"/>
              <a:t>core sentiments that represent consistent, salient public </a:t>
            </a:r>
          </a:p>
          <a:p>
            <a:pPr marL="457200" lvl="1" indent="0">
              <a:buFont typeface="Arial" charset="0"/>
              <a:buNone/>
              <a:defRPr/>
            </a:pPr>
            <a:r>
              <a:rPr lang="en-US" sz="2200" dirty="0"/>
              <a:t>	health intervention targets</a:t>
            </a:r>
          </a:p>
          <a:p>
            <a:pPr lvl="1">
              <a:buFont typeface="Arial" charset="0"/>
              <a:buChar char="–"/>
              <a:defRPr/>
            </a:pPr>
            <a:r>
              <a:rPr lang="en-US" dirty="0"/>
              <a:t>5 items endorsed by &gt;65% of respondents </a:t>
            </a:r>
          </a:p>
          <a:p>
            <a:pPr lvl="2">
              <a:buFont typeface="Arial" charset="0"/>
              <a:buChar char="•"/>
              <a:defRPr/>
            </a:pPr>
            <a:r>
              <a:rPr lang="en-US" dirty="0"/>
              <a:t>Unwilling to care for children</a:t>
            </a:r>
          </a:p>
          <a:p>
            <a:pPr lvl="2">
              <a:buFont typeface="Arial" charset="0"/>
              <a:buChar char="•"/>
              <a:defRPr/>
            </a:pPr>
            <a:r>
              <a:rPr lang="en-US" dirty="0"/>
              <a:t>Unwilling to have marry into family </a:t>
            </a:r>
          </a:p>
          <a:p>
            <a:pPr lvl="2">
              <a:buFont typeface="Arial" charset="0"/>
              <a:buChar char="•"/>
              <a:defRPr/>
            </a:pPr>
            <a:r>
              <a:rPr lang="en-US" dirty="0"/>
              <a:t>Shouldn’t teach children</a:t>
            </a:r>
          </a:p>
          <a:p>
            <a:pPr lvl="2">
              <a:buFont typeface="Arial" charset="0"/>
              <a:buChar char="•"/>
              <a:defRPr/>
            </a:pPr>
            <a:r>
              <a:rPr lang="en-US" dirty="0"/>
              <a:t>Likely to be violent to self </a:t>
            </a:r>
          </a:p>
          <a:p>
            <a:pPr lvl="2">
              <a:buFont typeface="Arial" charset="0"/>
              <a:buChar char="•"/>
              <a:defRPr/>
            </a:pPr>
            <a:r>
              <a:rPr lang="en-US" dirty="0"/>
              <a:t>Unpredictable</a:t>
            </a:r>
          </a:p>
          <a:p>
            <a:pPr fontAlgn="auto">
              <a:lnSpc>
                <a:spcPct val="80000"/>
              </a:lnSpc>
              <a:spcAft>
                <a:spcPts val="0"/>
              </a:spcAft>
            </a:pPr>
            <a:endParaRPr lang="en-US" altLang="zh-CN" sz="2400" dirty="0"/>
          </a:p>
          <a:p>
            <a:pPr marL="365125" lvl="1" indent="0" fontAlgn="auto">
              <a:lnSpc>
                <a:spcPct val="80000"/>
              </a:lnSpc>
              <a:spcAft>
                <a:spcPts val="0"/>
              </a:spcAft>
              <a:buFont typeface="Wingdings" panose="05000000000000000000" pitchFamily="2" charset="2"/>
              <a:buNone/>
            </a:pPr>
            <a:endParaRPr lang="en-US" altLang="zh-CN" sz="2200" dirty="0"/>
          </a:p>
          <a:p>
            <a:pPr fontAlgn="auto">
              <a:lnSpc>
                <a:spcPct val="80000"/>
              </a:lnSpc>
              <a:spcAft>
                <a:spcPts val="0"/>
              </a:spcAft>
            </a:pPr>
            <a:endParaRPr lang="en-US" altLang="zh-CN" sz="2400" dirty="0"/>
          </a:p>
        </p:txBody>
      </p:sp>
    </p:spTree>
    <p:extLst>
      <p:ext uri="{BB962C8B-B14F-4D97-AF65-F5344CB8AC3E}">
        <p14:creationId xmlns:p14="http://schemas.microsoft.com/office/powerpoint/2010/main" val="1316755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7</a:t>
            </a:fld>
            <a:endParaRPr lang="en-US" sz="1200" dirty="0">
              <a:solidFill>
                <a:schemeClr val="bg1"/>
              </a:solidFill>
              <a:latin typeface="Adobe Garamond Pro" pitchFamily="18" charset="0"/>
            </a:endParaRPr>
          </a:p>
        </p:txBody>
      </p:sp>
      <p:sp>
        <p:nvSpPr>
          <p:cNvPr id="11" name="Rectangle 10"/>
          <p:cNvSpPr/>
          <p:nvPr/>
        </p:nvSpPr>
        <p:spPr>
          <a:xfrm>
            <a:off x="2379133" y="306249"/>
            <a:ext cx="6764866"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EXPERIENCED DISCRIMINATION</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3" name="Rectangle 3"/>
          <p:cNvSpPr txBox="1">
            <a:spLocks noChangeArrowheads="1"/>
          </p:cNvSpPr>
          <p:nvPr/>
        </p:nvSpPr>
        <p:spPr>
          <a:xfrm>
            <a:off x="381000" y="2052638"/>
            <a:ext cx="8407400" cy="27559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Wingdings 2" pitchFamily="18" charset="2"/>
              <a:buNone/>
              <a:defRPr/>
            </a:pPr>
            <a:r>
              <a:rPr lang="en-US" dirty="0"/>
              <a:t>	</a:t>
            </a:r>
          </a:p>
          <a:p>
            <a:pPr fontAlgn="auto">
              <a:spcAft>
                <a:spcPts val="0"/>
              </a:spcAft>
              <a:buFont typeface="Wingdings 2" pitchFamily="18" charset="2"/>
              <a:buNone/>
              <a:defRPr/>
            </a:pPr>
            <a:r>
              <a:rPr lang="en-US" dirty="0">
                <a:solidFill>
                  <a:schemeClr val="tx2"/>
                </a:solidFill>
              </a:rPr>
              <a:t>	</a:t>
            </a:r>
            <a:r>
              <a:rPr lang="en-US" dirty="0">
                <a:solidFill>
                  <a:schemeClr val="tx2"/>
                </a:solidFill>
                <a:latin typeface="Arial" pitchFamily="34" charset="0"/>
                <a:cs typeface="Arial" pitchFamily="34" charset="0"/>
              </a:rPr>
              <a:t>Experienced discrimination is when an individual is unfairly treated by another individual based on their status of having mental illness</a:t>
            </a:r>
          </a:p>
        </p:txBody>
      </p:sp>
    </p:spTree>
    <p:extLst>
      <p:ext uri="{BB962C8B-B14F-4D97-AF65-F5344CB8AC3E}">
        <p14:creationId xmlns:p14="http://schemas.microsoft.com/office/powerpoint/2010/main" val="2039432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2298701" cy="847725"/>
          </a:xfrm>
          <a:prstGeom prst="rect">
            <a:avLst/>
          </a:prstGeom>
          <a:solidFill>
            <a:srgbClr val="003A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2349500" y="0"/>
            <a:ext cx="6794500" cy="847725"/>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2379133" y="226440"/>
            <a:ext cx="6587066" cy="621285"/>
          </a:xfrm>
          <a:prstGeom prst="rect">
            <a:avLst/>
          </a:prstGeom>
        </p:spPr>
        <p:txBody>
          <a:bodyPr/>
          <a:lstStyle>
            <a:lvl1pPr algn="r">
              <a:defRPr sz="2400" b="0">
                <a:solidFill>
                  <a:schemeClr val="bg1"/>
                </a:solidFill>
              </a:defRPr>
            </a:lvl1pPr>
          </a:lstStyle>
          <a:p>
            <a:pPr lvl="0" defTabSz="872568" fontAlgn="auto">
              <a:spcAft>
                <a:spcPts val="0"/>
              </a:spcAft>
              <a:defRPr/>
            </a:pPr>
            <a:endParaRPr kumimoji="0" lang="en-GB" sz="3600" b="0" i="0" u="none" strike="noStrike" kern="1200" cap="none" spc="0" normalizeH="0" baseline="0" noProof="0" dirty="0">
              <a:ln>
                <a:noFill/>
              </a:ln>
              <a:solidFill>
                <a:schemeClr val="bg1"/>
              </a:solidFill>
              <a:effectLst/>
              <a:uLnTx/>
              <a:uFillTx/>
              <a:latin typeface="Trajan Pro" pitchFamily="18" charset="0"/>
              <a:ea typeface="+mj-ea"/>
              <a:cs typeface="+mj-cs"/>
            </a:endParaRPr>
          </a:p>
        </p:txBody>
      </p:sp>
      <p:sp>
        <p:nvSpPr>
          <p:cNvPr id="5" name="Rectangle 4"/>
          <p:cNvSpPr/>
          <p:nvPr/>
        </p:nvSpPr>
        <p:spPr>
          <a:xfrm>
            <a:off x="0" y="6578600"/>
            <a:ext cx="8763000" cy="279400"/>
          </a:xfrm>
          <a:prstGeom prst="rect">
            <a:avLst/>
          </a:prstGeom>
          <a:solidFill>
            <a:srgbClr val="5091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788400" y="6578600"/>
            <a:ext cx="355599" cy="279400"/>
          </a:xfrm>
          <a:prstGeom prst="rect">
            <a:avLst/>
          </a:prstGeom>
          <a:solidFill>
            <a:srgbClr val="1D54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775701" y="6581001"/>
            <a:ext cx="368300" cy="276999"/>
          </a:xfrm>
          <a:prstGeom prst="rect">
            <a:avLst/>
          </a:prstGeom>
          <a:noFill/>
        </p:spPr>
        <p:txBody>
          <a:bodyPr wrap="square" rtlCol="0">
            <a:spAutoFit/>
          </a:bodyPr>
          <a:lstStyle/>
          <a:p>
            <a:fld id="{D286F7A8-497A-4A4C-8653-44FA42D5CC2B}" type="slidenum">
              <a:rPr lang="en-US" sz="1200" smtClean="0">
                <a:solidFill>
                  <a:schemeClr val="bg1"/>
                </a:solidFill>
                <a:latin typeface="Adobe Garamond Pro" pitchFamily="18" charset="0"/>
              </a:rPr>
              <a:pPr/>
              <a:t>8</a:t>
            </a:fld>
            <a:endParaRPr lang="en-US" sz="1200" dirty="0">
              <a:solidFill>
                <a:schemeClr val="bg1"/>
              </a:solidFill>
              <a:latin typeface="Adobe Garamond Pro" pitchFamily="18" charset="0"/>
            </a:endParaRPr>
          </a:p>
        </p:txBody>
      </p:sp>
      <p:sp>
        <p:nvSpPr>
          <p:cNvPr id="11" name="Rectangle 10"/>
          <p:cNvSpPr/>
          <p:nvPr/>
        </p:nvSpPr>
        <p:spPr>
          <a:xfrm>
            <a:off x="2749677" y="306249"/>
            <a:ext cx="6394322" cy="523220"/>
          </a:xfrm>
          <a:prstGeom prst="rect">
            <a:avLst/>
          </a:prstGeom>
        </p:spPr>
        <p:txBody>
          <a:bodyPr wrap="square">
            <a:spAutoFit/>
          </a:bodyPr>
          <a:lstStyle/>
          <a:p>
            <a:pPr lvl="0" algn="r" defTabSz="872568" fontAlgn="auto">
              <a:spcAft>
                <a:spcPts val="0"/>
              </a:spcAft>
              <a:defRPr/>
            </a:pPr>
            <a:r>
              <a:rPr lang="en-US" sz="2800" dirty="0">
                <a:solidFill>
                  <a:schemeClr val="bg1"/>
                </a:solidFill>
                <a:latin typeface="Copperplate Gothic Bold" panose="020E0705020206020404" pitchFamily="34" charset="0"/>
              </a:rPr>
              <a:t> Discrimination Globally</a:t>
            </a:r>
            <a:endParaRPr lang="en-GB" sz="2800" dirty="0">
              <a:solidFill>
                <a:schemeClr val="bg1"/>
              </a:solidFill>
              <a:latin typeface="Copperplate Gothic Bold" panose="020E0705020206020404" pitchFamily="34" charset="0"/>
            </a:endParaRPr>
          </a:p>
        </p:txBody>
      </p:sp>
      <p:sp>
        <p:nvSpPr>
          <p:cNvPr id="7" name="TextBox 6"/>
          <p:cNvSpPr txBox="1"/>
          <p:nvPr/>
        </p:nvSpPr>
        <p:spPr>
          <a:xfrm flipV="1">
            <a:off x="452582" y="1135718"/>
            <a:ext cx="4442691" cy="406754"/>
          </a:xfrm>
          <a:prstGeom prst="rect">
            <a:avLst/>
          </a:prstGeom>
          <a:solidFill>
            <a:schemeClr val="bg1"/>
          </a:solidFill>
        </p:spPr>
        <p:txBody>
          <a:bodyPr wrap="square" rtlCol="0">
            <a:spAutoFit/>
          </a:bodyPr>
          <a:lstStyle/>
          <a:p>
            <a:endParaRPr lang="en-US" dirty="0">
              <a:solidFill>
                <a:schemeClr val="bg1"/>
              </a:solidFill>
            </a:endParaRPr>
          </a:p>
        </p:txBody>
      </p:sp>
      <p:sp>
        <p:nvSpPr>
          <p:cNvPr id="13" name="Rectangle 3"/>
          <p:cNvSpPr txBox="1">
            <a:spLocks noChangeArrowheads="1"/>
          </p:cNvSpPr>
          <p:nvPr/>
        </p:nvSpPr>
        <p:spPr>
          <a:xfrm>
            <a:off x="552451" y="1554693"/>
            <a:ext cx="8407400" cy="44069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fontAlgn="auto">
              <a:spcAft>
                <a:spcPts val="0"/>
              </a:spcAft>
              <a:buFont typeface="Arial" charset="0"/>
              <a:buNone/>
              <a:defRPr/>
            </a:pPr>
            <a:r>
              <a:rPr lang="en-US" altLang="zh-CN" sz="2200" u="sng"/>
              <a:t>Cross-National Study of Stigma of Mental Illness </a:t>
            </a:r>
            <a:r>
              <a:rPr lang="en-US" altLang="zh-CN" sz="2200"/>
              <a:t>(</a:t>
            </a:r>
            <a:r>
              <a:rPr lang="en-US" altLang="zh-CN" sz="1600" i="1"/>
              <a:t>Thornicroft et al., </a:t>
            </a:r>
          </a:p>
          <a:p>
            <a:pPr marL="457200" lvl="1" indent="0" fontAlgn="auto">
              <a:spcAft>
                <a:spcPts val="0"/>
              </a:spcAft>
              <a:buFont typeface="Arial" charset="0"/>
              <a:buNone/>
              <a:defRPr/>
            </a:pPr>
            <a:r>
              <a:rPr lang="en-US" altLang="zh-CN" sz="1600" i="1"/>
              <a:t>2009</a:t>
            </a:r>
            <a:r>
              <a:rPr lang="en-US" altLang="zh-CN" sz="2200"/>
              <a:t>)</a:t>
            </a:r>
          </a:p>
          <a:p>
            <a:pPr lvl="1" fontAlgn="auto">
              <a:spcAft>
                <a:spcPts val="0"/>
              </a:spcAft>
              <a:buFont typeface="Arial" charset="0"/>
              <a:buChar char="–"/>
              <a:defRPr/>
            </a:pPr>
            <a:r>
              <a:rPr lang="en-US" altLang="zh-CN" sz="2200"/>
              <a:t>732 individuals with SCZ</a:t>
            </a:r>
          </a:p>
          <a:p>
            <a:pPr lvl="1" fontAlgn="auto">
              <a:spcAft>
                <a:spcPts val="0"/>
              </a:spcAft>
              <a:buFont typeface="Arial" charset="0"/>
              <a:buChar char="–"/>
              <a:defRPr/>
            </a:pPr>
            <a:r>
              <a:rPr lang="en-US" altLang="zh-CN" sz="2200"/>
              <a:t>27 Countries (Europe; N. America; Asia; S. America)</a:t>
            </a:r>
          </a:p>
          <a:p>
            <a:pPr lvl="1" fontAlgn="auto">
              <a:spcAft>
                <a:spcPts val="0"/>
              </a:spcAft>
              <a:buFont typeface="Arial" charset="0"/>
              <a:buChar char="–"/>
              <a:defRPr/>
            </a:pPr>
            <a:r>
              <a:rPr lang="en-US" altLang="zh-CN" sz="2200"/>
              <a:t>47% Negatively affected in Keeping Friends; 43% Treated differently by family</a:t>
            </a:r>
          </a:p>
          <a:p>
            <a:pPr marL="457200" lvl="1" indent="0" fontAlgn="auto">
              <a:spcAft>
                <a:spcPts val="0"/>
              </a:spcAft>
              <a:buFont typeface="Arial" charset="0"/>
              <a:buNone/>
              <a:defRPr/>
            </a:pPr>
            <a:endParaRPr lang="en-US" altLang="zh-CN" sz="2200"/>
          </a:p>
          <a:p>
            <a:pPr marL="457200" lvl="1" indent="0" fontAlgn="auto">
              <a:spcAft>
                <a:spcPts val="0"/>
              </a:spcAft>
              <a:buFont typeface="Arial" charset="0"/>
              <a:buNone/>
              <a:defRPr/>
            </a:pPr>
            <a:r>
              <a:rPr lang="en-US" altLang="zh-CN" sz="2200"/>
              <a:t>*Greater discrimination associated with greater number of years ill (&gt;5 years; &gt;15 years)</a:t>
            </a:r>
          </a:p>
          <a:p>
            <a:pPr marL="457200" lvl="1" indent="0" fontAlgn="auto">
              <a:spcAft>
                <a:spcPts val="0"/>
              </a:spcAft>
              <a:buFont typeface="Arial" charset="0"/>
              <a:buNone/>
              <a:defRPr/>
            </a:pPr>
            <a:r>
              <a:rPr lang="en-US" altLang="zh-CN" sz="2200"/>
              <a:t>--Also increases with: Anticipated stigma and compulsory treatment</a:t>
            </a:r>
            <a:endParaRPr lang="en-US" altLang="zh-CN" sz="2200" dirty="0"/>
          </a:p>
        </p:txBody>
      </p:sp>
    </p:spTree>
    <p:extLst>
      <p:ext uri="{BB962C8B-B14F-4D97-AF65-F5344CB8AC3E}">
        <p14:creationId xmlns:p14="http://schemas.microsoft.com/office/powerpoint/2010/main" val="7796078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ver Pages">
  <a:themeElements>
    <a:clrScheme name="UGL DTZ Colours">
      <a:dk1>
        <a:srgbClr val="003D79"/>
      </a:dk1>
      <a:lt1>
        <a:srgbClr val="FFFFFF"/>
      </a:lt1>
      <a:dk2>
        <a:srgbClr val="003D79"/>
      </a:dk2>
      <a:lt2>
        <a:srgbClr val="FFFFFF"/>
      </a:lt2>
      <a:accent1>
        <a:srgbClr val="003D79"/>
      </a:accent1>
      <a:accent2>
        <a:srgbClr val="008B98"/>
      </a:accent2>
      <a:accent3>
        <a:srgbClr val="569BBE"/>
      </a:accent3>
      <a:accent4>
        <a:srgbClr val="6E5F3F"/>
      </a:accent4>
      <a:accent5>
        <a:srgbClr val="54758D"/>
      </a:accent5>
      <a:accent6>
        <a:srgbClr val="6D84AD"/>
      </a:accent6>
      <a:hlink>
        <a:srgbClr val="003D79"/>
      </a:hlink>
      <a:folHlink>
        <a:srgbClr val="003D79"/>
      </a:folHlink>
    </a:clrScheme>
    <a:fontScheme name="UGL Fonts">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Colour 7">
      <a:srgbClr val="6BB9C3"/>
    </a:custClr>
    <a:custClr name="Colour 8">
      <a:srgbClr val="A3C5DB"/>
    </a:custClr>
    <a:custClr name="Colour 9">
      <a:srgbClr val="AA9E89"/>
    </a:custClr>
    <a:custClr name="Colour 10">
      <a:srgbClr val="9DABBB"/>
    </a:custClr>
    <a:custClr name="Colour 11">
      <a:srgbClr val="ACB7D2"/>
    </a:custClr>
  </a:custClrLst>
</a:theme>
</file>

<file path=ppt/theme/theme4.xml><?xml version="1.0" encoding="utf-8"?>
<a:theme xmlns:a="http://schemas.openxmlformats.org/drawingml/2006/main" name="Cover Pages">
  <a:themeElements>
    <a:clrScheme name="UGL DTZ Colours">
      <a:dk1>
        <a:srgbClr val="003D79"/>
      </a:dk1>
      <a:lt1>
        <a:srgbClr val="FFFFFF"/>
      </a:lt1>
      <a:dk2>
        <a:srgbClr val="003D79"/>
      </a:dk2>
      <a:lt2>
        <a:srgbClr val="FFFFFF"/>
      </a:lt2>
      <a:accent1>
        <a:srgbClr val="003D79"/>
      </a:accent1>
      <a:accent2>
        <a:srgbClr val="008B98"/>
      </a:accent2>
      <a:accent3>
        <a:srgbClr val="569BBE"/>
      </a:accent3>
      <a:accent4>
        <a:srgbClr val="6E5F3F"/>
      </a:accent4>
      <a:accent5>
        <a:srgbClr val="54758D"/>
      </a:accent5>
      <a:accent6>
        <a:srgbClr val="6D84AD"/>
      </a:accent6>
      <a:hlink>
        <a:srgbClr val="003D79"/>
      </a:hlink>
      <a:folHlink>
        <a:srgbClr val="003D79"/>
      </a:folHlink>
    </a:clrScheme>
    <a:fontScheme name="UGL Fonts">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Colour 7">
      <a:srgbClr val="6BB9C3"/>
    </a:custClr>
    <a:custClr name="Colour 8">
      <a:srgbClr val="A3C5DB"/>
    </a:custClr>
    <a:custClr name="Colour 9">
      <a:srgbClr val="AA9E89"/>
    </a:custClr>
    <a:custClr name="Colour 10">
      <a:srgbClr val="9DABBB"/>
    </a:custClr>
    <a:custClr name="Colour 11">
      <a:srgbClr val="ACB7D2"/>
    </a:custClr>
  </a:custClrLst>
</a:theme>
</file>

<file path=customUI/customUI.xml><?xml version="1.0" encoding="utf-8"?>
<customUI xmlns="http://schemas.microsoft.com/office/2006/01/customui">
  <ribbon startFromScratch="false">
    <tabs>
      <tab id="CustomTab" label="DTZ Tools" insertBeforeMso="TabHome" keytip="Q">
        <group id="Group1" label="Tools">
          <button idMso="ZoomFitToWindow" size="large" label="Fit to Window"/>
          <separator id="separator1"/>
          <button idMso="SlideReset" visible="true" label="Reset Slide"/>
          <splitButton id="groupsplitbutton" size="normal">
            <button idMso="ObjectsGroup"/>
            <menu id="groupsplitmenu" itemSize="normal">
              <button idMso="ObjectsUngroup"/>
              <button idMso="ObjectsRegroup"/>
            </menu>
          </splitButton>
          <checkBox idMso="GuidesShowHide" label="Guides"/>
          <splitButton id="sendbacksplitbutton" size="large">
            <button idMso="ObjectSendToBack" label="Send to Back"/>
            <menu id="sendbacksplitmenu" itemSize="large">
              <button idMso="ObjectBringToFront" label="Bring to Front"/>
            </menu>
          </splitButton>
        </group>
        <group id="group2" label=" ">
          <button idMso="HeaderFooterInsert" size="large"/>
          <button idMso="PasteTextOnly" size="large" imageMso="Paste" label="Paste Unformatted"/>
        </group>
        <group id="group3" label=" ">
          <buttonGroup id="bg1">
            <button idMso="IndentDecrease" visible="true" label="Decrease List Level"/>
            <button idMso="IndentIncrease" visible="true" label="Increase List Level"/>
          </buttonGroup>
          <gallery idMso="ShapeFillColorPicker"/>
        </group>
      </tab>
    </tabs>
  </ribbon>
</customUI>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34A65A4263821488034F77EAD83EF85" ma:contentTypeVersion="0" ma:contentTypeDescription="Create a new document." ma:contentTypeScope="" ma:versionID="0be9e69aa41a6d35ef6f644357004211">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8B117FD7-046C-4AE7-B79E-53EF1C0ABF12}">
  <ds:schemaRefs>
    <ds:schemaRef ds:uri="http://schemas.microsoft.com/sharepoint/v3/contenttype/forms"/>
  </ds:schemaRefs>
</ds:datastoreItem>
</file>

<file path=customXml/itemProps2.xml><?xml version="1.0" encoding="utf-8"?>
<ds:datastoreItem xmlns:ds="http://schemas.openxmlformats.org/officeDocument/2006/customXml" ds:itemID="{433B0FEF-B7CB-4A98-AC86-13D82A51AEFF}">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2D5454C2-8776-4703-95F1-32ED58C33D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Presentation PowerPoint Landscape</Template>
  <TotalTime>32695</TotalTime>
  <Words>3920</Words>
  <Application>Microsoft Office PowerPoint</Application>
  <PresentationFormat>On-screen Show (4:3)</PresentationFormat>
  <Paragraphs>929</Paragraphs>
  <Slides>46</Slides>
  <Notes>7</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46</vt:i4>
      </vt:variant>
    </vt:vector>
  </HeadingPairs>
  <TitlesOfParts>
    <vt:vector size="60" baseType="lpstr">
      <vt:lpstr>Adobe Garamond Pro</vt:lpstr>
      <vt:lpstr>Arial</vt:lpstr>
      <vt:lpstr>Arial Black</vt:lpstr>
      <vt:lpstr>Calibri</vt:lpstr>
      <vt:lpstr>Copperplate Gothic Bold</vt:lpstr>
      <vt:lpstr>Garamond</vt:lpstr>
      <vt:lpstr>Rockwell</vt:lpstr>
      <vt:lpstr>Tahoma</vt:lpstr>
      <vt:lpstr>Times New Roman</vt:lpstr>
      <vt:lpstr>Trajan Pro</vt:lpstr>
      <vt:lpstr>Wingdings</vt:lpstr>
      <vt:lpstr>Wingdings 2</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Modified Labeling Theory</vt:lpstr>
      <vt:lpstr>                               Internalized Stigma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0</dc:title>
  <dc:creator>troy.estes</dc:creator>
  <dc:description>v2.0.0</dc:description>
  <cp:lastModifiedBy>Thomas Kennedy</cp:lastModifiedBy>
  <cp:revision>1147</cp:revision>
  <cp:lastPrinted>2012-08-14T20:59:25Z</cp:lastPrinted>
  <dcterms:created xsi:type="dcterms:W3CDTF">2014-05-20T20:42:12Z</dcterms:created>
  <dcterms:modified xsi:type="dcterms:W3CDTF">2019-03-13T14:04:29Z</dcterms:modified>
  <cp:category>Master PowerPoint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0x010100834A65A4263821488034F77EAD83EF85</vt:lpwstr>
  </property>
  <property fmtid="{D5CDD505-2E9C-101B-9397-08002B2CF9AE}" pid="3" name="MSIP_Label_bd238a98-5de3-4afa-b492-e6339810853c_Enabled">
    <vt:lpwstr>True</vt:lpwstr>
  </property>
  <property fmtid="{D5CDD505-2E9C-101B-9397-08002B2CF9AE}" pid="4" name="MSIP_Label_bd238a98-5de3-4afa-b492-e6339810853c_SiteId">
    <vt:lpwstr>75aac48a-29ab-4230-adac-69d3e7ed3e77</vt:lpwstr>
  </property>
  <property fmtid="{D5CDD505-2E9C-101B-9397-08002B2CF9AE}" pid="5" name="MSIP_Label_bd238a98-5de3-4afa-b492-e6339810853c_Owner">
    <vt:lpwstr>Thomas.Kennedy@rcpsych.ac.uk</vt:lpwstr>
  </property>
  <property fmtid="{D5CDD505-2E9C-101B-9397-08002B2CF9AE}" pid="6" name="MSIP_Label_bd238a98-5de3-4afa-b492-e6339810853c_SetDate">
    <vt:lpwstr>2019-03-13T14:03:20.7493849Z</vt:lpwstr>
  </property>
  <property fmtid="{D5CDD505-2E9C-101B-9397-08002B2CF9AE}" pid="7" name="MSIP_Label_bd238a98-5de3-4afa-b492-e6339810853c_Name">
    <vt:lpwstr>General</vt:lpwstr>
  </property>
  <property fmtid="{D5CDD505-2E9C-101B-9397-08002B2CF9AE}" pid="8" name="MSIP_Label_bd238a98-5de3-4afa-b492-e6339810853c_Application">
    <vt:lpwstr>Microsoft Azure Information Protection</vt:lpwstr>
  </property>
  <property fmtid="{D5CDD505-2E9C-101B-9397-08002B2CF9AE}" pid="9" name="MSIP_Label_bd238a98-5de3-4afa-b492-e6339810853c_Extended_MSFT_Method">
    <vt:lpwstr>Automatic</vt:lpwstr>
  </property>
  <property fmtid="{D5CDD505-2E9C-101B-9397-08002B2CF9AE}" pid="10" name="Sensitivity">
    <vt:lpwstr>General</vt:lpwstr>
  </property>
</Properties>
</file>